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98B9884-5640-A969-A3FF-FF3E11ABA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1699108-8E50-D5E0-F555-FF765BCAB0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3233A41-D7DD-1498-A8F6-83C00B597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D2BE850-3048-74E5-5BCB-9D60B4C5E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6DEBFF2-1394-92E6-6BEF-71287655C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6018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EDD620D-D6A6-28AE-205F-93844FEC5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E4ED7AE-CAFA-D5A5-975A-3473920E8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714261B-0BF0-F68F-A1BF-94C2F87EB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81C6D25-A2A9-016B-F513-9E01F2DA2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C567C7F-91CB-8B87-0785-1437AB14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0267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94408472-FCD3-BB18-21FE-D02867C6C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E7B0918-57D3-B783-C9A0-A868DBEEF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A428CCA-07ED-FA42-297E-3501428F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59BF8-9E7E-8D13-97C6-86913150F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D56E71A-6313-EC9F-1941-D0F24E624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6791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C1E0EF1-07F0-862E-EA16-73232F860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B1A90ED-618C-D03C-271D-B6CEAF386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B52043E-6961-DC53-5757-3335B7EFA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E96D915-8699-61FA-159C-20EE3D04B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E1EC148-6239-F0DD-A065-F5B12B19B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7670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BD806F-4ACD-D1C7-9431-91629578D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234E2CD-C2F1-D915-EF21-E7261ABBE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460523-7279-1868-7214-64EB0240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D68201C-DA03-AC7D-FA7D-66501466C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9E91DB1-0015-DFEA-2A18-63D895A1E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832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828B78-64AA-E720-5261-35A96BFCC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CE03878-0DEE-035B-657F-F2258A1E13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18DBA01-569D-EC95-D71D-D167A4228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D61F224-7B1A-C653-4045-386C00690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2EBDC77-D3B9-5B6D-251C-7042CB74C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B1A6047-FBE7-7AC4-9642-E163CC91C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08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584F85-EA5F-9806-7EE2-E9149D551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09FF05-F130-A087-9188-7198D362D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975779C-AE61-029B-319B-1B1D0C4705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55E36597-6AB8-C367-8D08-2D068FB8F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55EAD0C-8EF9-A48B-B2E1-E7382EF2F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756C8488-344E-6531-C857-174AE3598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476CA56-BD87-5EAD-892F-8339C1A83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F4863252-46B0-22B3-0EDC-6FF90B5AD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335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DE447A-789E-84CA-3B0C-28557283B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297B20A-D802-496F-0F6E-FE8A285BE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27833491-9F25-E0A0-3522-7C0B4CDB2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8492AA56-E74C-EA2E-EA31-63BC825E8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9067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DC2D3A7C-DD6A-E355-A2B5-4AA845CB1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0BCD4155-1271-8BA5-6BF0-2494C9C6E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7F23B06-7922-DF75-8089-84FBC0C4A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224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DEE693-9061-E2EE-C809-323F238BE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FB05808-2378-C3B5-57C3-37D7BA189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8F079E1-03D3-E0BE-E4D5-7030D6B45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3DA6F8A-9FF8-4B1D-9E92-F595D439F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B0192F4-CC58-B4F9-AFE5-A83206B91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4C2D119-7D49-6FA9-5F9C-C47B8ED63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109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D4DBF5A-7399-A796-6B45-0E9C14D86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E9D56B6-55DC-3BBF-EC37-3F8903218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40FEB9E-12DA-1531-2357-1EAFD9E730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AEED29A-B6BE-5724-1818-1FEE4E2E1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92A24F1-67BC-C789-1B80-1545AF459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07CFE40-37E9-A0A5-D010-367C2B47B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1262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53E20DFA-23A3-6DF8-54EF-5F6FC7135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5C4D6AF-22C9-B558-AEED-5B16AD28A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255B220-50F7-02CB-D9FC-7B77204969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975A1E-FE06-49D9-821A-408F16DC7C99}" type="datetimeFigureOut">
              <a:rPr lang="nb-NO" smtClean="0"/>
              <a:t>22.01.2025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826E105-C031-6453-E235-C8B853A82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D81641A-F947-0225-F91C-77F2D0BA77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FED700-8121-407C-A34F-0FAE076979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816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cef.no/vart-arbeid/norge/oppvekst/barnas-tal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kt-agder.maps.arcgis.com/apps/dashboards/207444024c574948a52dc9efb43a134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7">
            <a:extLst>
              <a:ext uri="{FF2B5EF4-FFF2-40B4-BE49-F238E27FC236}">
                <a16:creationId xmlns:a16="http://schemas.microsoft.com/office/drawing/2014/main" id="{54A6836E-C603-43CB-9DA7-89D8E3FA3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9">
            <a:extLst>
              <a:ext uri="{FF2B5EF4-FFF2-40B4-BE49-F238E27FC236}">
                <a16:creationId xmlns:a16="http://schemas.microsoft.com/office/drawing/2014/main" id="{296007DD-F9BF-4F0F-B8C6-C514B2841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B0B79E9-6E85-9408-BB00-DBCE1C845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925" y="1321056"/>
            <a:ext cx="10684151" cy="1991979"/>
          </a:xfrm>
        </p:spPr>
        <p:txBody>
          <a:bodyPr anchor="b">
            <a:normAutofit/>
          </a:bodyPr>
          <a:lstStyle/>
          <a:p>
            <a:r>
              <a:rPr lang="nb-NO" sz="6600" dirty="0">
                <a:solidFill>
                  <a:schemeClr val="tx2"/>
                </a:solidFill>
              </a:rPr>
              <a:t>BTI 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9B0FD12-BF48-0DD9-E232-B88D7F1699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1395" y="3525490"/>
            <a:ext cx="9469211" cy="865639"/>
          </a:xfrm>
        </p:spPr>
        <p:txBody>
          <a:bodyPr anchor="t">
            <a:normAutofit/>
          </a:bodyPr>
          <a:lstStyle/>
          <a:p>
            <a:r>
              <a:rPr lang="nb-NO" sz="3600" dirty="0">
                <a:solidFill>
                  <a:schemeClr val="tx2"/>
                </a:solidFill>
              </a:rPr>
              <a:t>Stinta skole</a:t>
            </a:r>
          </a:p>
        </p:txBody>
      </p:sp>
      <p:grpSp>
        <p:nvGrpSpPr>
          <p:cNvPr id="37" name="Group 11">
            <a:extLst>
              <a:ext uri="{FF2B5EF4-FFF2-40B4-BE49-F238E27FC236}">
                <a16:creationId xmlns:a16="http://schemas.microsoft.com/office/drawing/2014/main" id="{8A0FAFCA-5C96-453B-83B7-A9AEF7F18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A0F84AE-A24D-4353-B1BA-BD80DAA38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13">
              <a:extLst>
                <a:ext uri="{FF2B5EF4-FFF2-40B4-BE49-F238E27FC236}">
                  <a16:creationId xmlns:a16="http://schemas.microsoft.com/office/drawing/2014/main" id="{AF093259-3E74-43A1-944B-B106C8105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14">
              <a:extLst>
                <a:ext uri="{FF2B5EF4-FFF2-40B4-BE49-F238E27FC236}">
                  <a16:creationId xmlns:a16="http://schemas.microsoft.com/office/drawing/2014/main" id="{AAA28A35-1E54-4054-BB95-42FAFA13A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15">
              <a:extLst>
                <a:ext uri="{FF2B5EF4-FFF2-40B4-BE49-F238E27FC236}">
                  <a16:creationId xmlns:a16="http://schemas.microsoft.com/office/drawing/2014/main" id="{FBA3A17F-F3BD-4B94-9CC8-006700210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17">
            <a:extLst>
              <a:ext uri="{FF2B5EF4-FFF2-40B4-BE49-F238E27FC236}">
                <a16:creationId xmlns:a16="http://schemas.microsoft.com/office/drawing/2014/main" id="{CD0398DD-AD75-4E2B-A3C6-35073082A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5" y="3658536"/>
            <a:ext cx="3655725" cy="2743201"/>
            <a:chOff x="-305" y="-1"/>
            <a:chExt cx="3832880" cy="2876136"/>
          </a:xfrm>
        </p:grpSpPr>
        <p:sp>
          <p:nvSpPr>
            <p:cNvPr id="42" name="Freeform: Shape 18">
              <a:extLst>
                <a:ext uri="{FF2B5EF4-FFF2-40B4-BE49-F238E27FC236}">
                  <a16:creationId xmlns:a16="http://schemas.microsoft.com/office/drawing/2014/main" id="{03E4F247-A844-4CD1-A37E-B7EA0DA2D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19">
              <a:extLst>
                <a:ext uri="{FF2B5EF4-FFF2-40B4-BE49-F238E27FC236}">
                  <a16:creationId xmlns:a16="http://schemas.microsoft.com/office/drawing/2014/main" id="{E2387B1B-D4D3-493F-8D7A-C7A89DBD4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20">
              <a:extLst>
                <a:ext uri="{FF2B5EF4-FFF2-40B4-BE49-F238E27FC236}">
                  <a16:creationId xmlns:a16="http://schemas.microsoft.com/office/drawing/2014/main" id="{C3404477-1F13-4859-84DA-12A303AC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B8C62FD-B708-4F00-80BB-1250C6011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99346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D6F88B06-7B33-21FD-DA38-9B28581D0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nb-NO" sz="3600" dirty="0">
                <a:solidFill>
                  <a:schemeClr val="tx2"/>
                </a:solidFill>
              </a:rPr>
              <a:t>Praksis og erfaringer i vårt  BTI arbeid</a:t>
            </a:r>
            <a:br>
              <a:rPr lang="nb-NO" sz="3600" dirty="0">
                <a:solidFill>
                  <a:schemeClr val="tx2"/>
                </a:solidFill>
              </a:rPr>
            </a:br>
            <a:r>
              <a:rPr lang="nb-NO" sz="1200" dirty="0">
                <a:solidFill>
                  <a:schemeClr val="tx2"/>
                </a:solidFill>
                <a:hlinkClick r:id="rId2"/>
              </a:rPr>
              <a:t>https://www.unicef.no/vart-arbeid/norge/oppvekst/barnas-tale</a:t>
            </a:r>
            <a:br>
              <a:rPr lang="nb-NO" sz="1200" dirty="0">
                <a:solidFill>
                  <a:schemeClr val="tx2"/>
                </a:solidFill>
              </a:rPr>
            </a:br>
            <a:endParaRPr lang="nb-NO" sz="1200" dirty="0">
              <a:solidFill>
                <a:schemeClr val="tx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66C4DAA-3774-B00D-EAC9-678EAFE1A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 fontScale="92500" lnSpcReduction="10000"/>
          </a:bodyPr>
          <a:lstStyle/>
          <a:p>
            <a:r>
              <a:rPr lang="nb-NO" sz="1800" dirty="0">
                <a:solidFill>
                  <a:schemeClr val="tx2"/>
                </a:solidFill>
              </a:rPr>
              <a:t>Faste møter i BTI teamet. Familietjenesten , skolehelsetjenesten og skolen.</a:t>
            </a:r>
          </a:p>
          <a:p>
            <a:r>
              <a:rPr lang="nb-NO" sz="1800" dirty="0">
                <a:solidFill>
                  <a:schemeClr val="tx2"/>
                </a:solidFill>
              </a:rPr>
              <a:t>Gode til å fordele de ulike sakene og hvem som skal være stafettpinneholder. Skolen og skolehelsetjenesten får mesteparten av sakene.</a:t>
            </a:r>
          </a:p>
          <a:p>
            <a:r>
              <a:rPr lang="nb-NO" sz="1800" dirty="0">
                <a:solidFill>
                  <a:schemeClr val="tx2"/>
                </a:solidFill>
              </a:rPr>
              <a:t>Undringene på nivå 0 og 1 blir oftest løst av </a:t>
            </a:r>
            <a:r>
              <a:rPr lang="nb-NO" sz="1800" dirty="0" err="1">
                <a:solidFill>
                  <a:schemeClr val="tx2"/>
                </a:solidFill>
              </a:rPr>
              <a:t>avd</a:t>
            </a:r>
            <a:r>
              <a:rPr lang="nb-NO" sz="1800" dirty="0">
                <a:solidFill>
                  <a:schemeClr val="tx2"/>
                </a:solidFill>
              </a:rPr>
              <a:t> ledere, rektor, rådgivere, kontaktlærere og skolehelsetjenesten. Ofte drøftes ikke disse sakene i BTI.</a:t>
            </a:r>
          </a:p>
          <a:p>
            <a:r>
              <a:rPr lang="nb-NO" sz="1800" dirty="0">
                <a:solidFill>
                  <a:schemeClr val="tx2"/>
                </a:solidFill>
              </a:rPr>
              <a:t>Sakene vi ikke klarer å løse på nivå 0 og 1 tar vi videre i BTI teamet og drøfter tiltak på nivå 2 med flere instanser inne. </a:t>
            </a:r>
          </a:p>
          <a:p>
            <a:r>
              <a:rPr lang="nb-NO" sz="1800" dirty="0">
                <a:solidFill>
                  <a:schemeClr val="tx2"/>
                </a:solidFill>
              </a:rPr>
              <a:t>Gode rutiner for å innhente samtykke. </a:t>
            </a:r>
          </a:p>
          <a:p>
            <a:r>
              <a:rPr lang="nb-NO" sz="1800" dirty="0">
                <a:solidFill>
                  <a:schemeClr val="tx2"/>
                </a:solidFill>
              </a:rPr>
              <a:t>BTI teamet jobber i dag som et fraværsteam. </a:t>
            </a:r>
          </a:p>
          <a:p>
            <a:endParaRPr lang="nb-NO" sz="18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252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EF10AEB-BAFB-3F81-74C3-506D0AC56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nb-NO" sz="3600" dirty="0">
                <a:solidFill>
                  <a:schemeClr val="tx2"/>
                </a:solidFill>
              </a:rPr>
              <a:t>Litt om utfordringene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EACE229-E79A-2DDB-F7F8-FCA863779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r>
              <a:rPr lang="nb-NO" sz="1800" dirty="0">
                <a:solidFill>
                  <a:schemeClr val="tx2"/>
                </a:solidFill>
              </a:rPr>
              <a:t>Vi har i liten grad klart å oppdatere nytilsatte om veilederen.</a:t>
            </a:r>
          </a:p>
          <a:p>
            <a:r>
              <a:rPr lang="nb-NO" sz="1800" dirty="0">
                <a:solidFill>
                  <a:schemeClr val="tx2"/>
                </a:solidFill>
              </a:rPr>
              <a:t>Vi bruker mindre undringsnotat, og mer direkte kontakt med lærer og fagarbeidere.</a:t>
            </a:r>
          </a:p>
          <a:p>
            <a:r>
              <a:rPr lang="nb-NO" sz="1800" dirty="0">
                <a:solidFill>
                  <a:schemeClr val="tx2"/>
                </a:solidFill>
              </a:rPr>
              <a:t>Vanskelig å finne gode løsninger  for hvordan vi  skal hjelpe familier med innvandrerbakgrunn. Tillitt.</a:t>
            </a:r>
          </a:p>
          <a:p>
            <a:r>
              <a:rPr lang="nb-NO" sz="1800" dirty="0">
                <a:solidFill>
                  <a:schemeClr val="tx2"/>
                </a:solidFill>
              </a:rPr>
              <a:t>Utfordringer med hensyn til levekår. Kan være vanskelig å komme i posisjon for å hjelpe. </a:t>
            </a:r>
          </a:p>
          <a:p>
            <a:pPr marL="0" indent="0">
              <a:buNone/>
            </a:pPr>
            <a:r>
              <a:rPr lang="nb-NO" sz="1200" dirty="0">
                <a:hlinkClick r:id="rId2"/>
              </a:rPr>
              <a:t>Demografi og levekår i Arendal kommune</a:t>
            </a:r>
            <a:endParaRPr lang="nb-NO" sz="18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85652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202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Office-tema</vt:lpstr>
      <vt:lpstr>BTI </vt:lpstr>
      <vt:lpstr>Praksis og erfaringer i vårt  BTI arbeid https://www.unicef.no/vart-arbeid/norge/oppvekst/barnas-tale </vt:lpstr>
      <vt:lpstr>Litt om utfordringene</vt:lpstr>
    </vt:vector>
  </TitlesOfParts>
  <Company>IKT Agder IKS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Pihlmann, Reidun</dc:creator>
  <cp:lastModifiedBy>Pihlmann, Reidun</cp:lastModifiedBy>
  <cp:revision>2</cp:revision>
  <dcterms:created xsi:type="dcterms:W3CDTF">2025-01-20T09:33:49Z</dcterms:created>
  <dcterms:modified xsi:type="dcterms:W3CDTF">2025-01-22T09:55:12Z</dcterms:modified>
</cp:coreProperties>
</file>