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56" r:id="rId5"/>
    <p:sldId id="298" r:id="rId6"/>
    <p:sldId id="305" r:id="rId7"/>
    <p:sldId id="303" r:id="rId8"/>
    <p:sldId id="304" r:id="rId9"/>
    <p:sldId id="306" r:id="rId10"/>
    <p:sldId id="307" r:id="rId11"/>
    <p:sldId id="308" r:id="rId12"/>
    <p:sldId id="311" r:id="rId13"/>
    <p:sldId id="312" r:id="rId14"/>
    <p:sldId id="309" r:id="rId15"/>
    <p:sldId id="313" r:id="rId16"/>
    <p:sldId id="310" r:id="rId17"/>
    <p:sldId id="314" r:id="rId18"/>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3E0FF"/>
    <a:srgbClr val="53ADFF"/>
    <a:srgbClr val="E8645A"/>
    <a:srgbClr val="E8685E"/>
    <a:srgbClr val="00192F"/>
    <a:srgbClr val="F8F8F8"/>
    <a:srgbClr val="95CAEA"/>
    <a:srgbClr val="9FD1FF"/>
    <a:srgbClr val="81C3FF"/>
    <a:srgbClr val="0054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ddels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iddels stil 2 – uthevin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iddels stil 2 – uthevin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iddels stil 2 – utheving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iddels stil 2 – uthevin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iddels stil 2 – uthevin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8603FDC-E32A-4AB5-989C-0864C3EAD2B8}" styleName="Temastil 2 – utheving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emastil 2 – utheving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emastil 2 – utheving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emastil 2 – utheving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emastil 2 – utheving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B9631B5-78F2-41C9-869B-9F39066F8104}" styleName="Middels stil 3 – utheving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85BE263C-DBD7-4A20-BB59-AAB30ACAA65A}" styleName="Middels stil 3 – utheving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2838BEF-8BB2-4498-84A7-C5851F593DF1}" styleName="Middels stil 4 – utheving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iddels stil 4 – uthevin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iddels stil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012ECD-51FC-41F1-AA8D-1B2483CD663E}" styleName="Lys stil 2 – uthevin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ys stil 3 – utheving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ys stil 3 – utheving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86" autoAdjust="0"/>
    <p:restoredTop sz="95220" autoAdjust="0"/>
  </p:normalViewPr>
  <p:slideViewPr>
    <p:cSldViewPr snapToGrid="0" showGuides="1">
      <p:cViewPr varScale="1">
        <p:scale>
          <a:sx n="74" d="100"/>
          <a:sy n="74" d="100"/>
        </p:scale>
        <p:origin x="252" y="48"/>
      </p:cViewPr>
      <p:guideLst>
        <p:guide orient="horz" pos="2160"/>
        <p:guide pos="3840"/>
      </p:guideLst>
    </p:cSldViewPr>
  </p:slideViewPr>
  <p:outlineViewPr>
    <p:cViewPr>
      <p:scale>
        <a:sx n="33" d="100"/>
        <a:sy n="33" d="100"/>
      </p:scale>
      <p:origin x="0" y="-1474"/>
    </p:cViewPr>
  </p:outlin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84" d="100"/>
          <a:sy n="84" d="100"/>
        </p:scale>
        <p:origin x="2976"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619842-B3D6-44C1-AEE6-A68EE714B25D}" type="datetimeFigureOut">
              <a:rPr lang="nb-NO" smtClean="0"/>
              <a:t>13.12.2021</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AF2596-4714-4133-AF26-01B87C6255A7}" type="slidenum">
              <a:rPr lang="nb-NO" smtClean="0"/>
              <a:t>‹#›</a:t>
            </a:fld>
            <a:endParaRPr lang="nb-NO"/>
          </a:p>
        </p:txBody>
      </p:sp>
    </p:spTree>
    <p:extLst>
      <p:ext uri="{BB962C8B-B14F-4D97-AF65-F5344CB8AC3E}">
        <p14:creationId xmlns:p14="http://schemas.microsoft.com/office/powerpoint/2010/main" val="480024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otat side">
    <p:bg>
      <p:bgPr>
        <a:solidFill>
          <a:srgbClr val="FFFFFF"/>
        </a:solidFill>
        <a:effectLst/>
      </p:bgPr>
    </p:bg>
    <p:spTree>
      <p:nvGrpSpPr>
        <p:cNvPr id="1" name=""/>
        <p:cNvGrpSpPr/>
        <p:nvPr/>
      </p:nvGrpSpPr>
      <p:grpSpPr>
        <a:xfrm>
          <a:off x="0" y="0"/>
          <a:ext cx="0" cy="0"/>
          <a:chOff x="0" y="0"/>
          <a:chExt cx="0" cy="0"/>
        </a:xfrm>
      </p:grpSpPr>
      <p:sp>
        <p:nvSpPr>
          <p:cNvPr id="2" name="Tittel 1"/>
          <p:cNvSpPr>
            <a:spLocks noGrp="1"/>
          </p:cNvSpPr>
          <p:nvPr>
            <p:ph type="title"/>
          </p:nvPr>
        </p:nvSpPr>
        <p:spPr>
          <a:xfrm>
            <a:off x="838200" y="365126"/>
            <a:ext cx="10515600" cy="537986"/>
          </a:xfrm>
        </p:spPr>
        <p:txBody>
          <a:bodyPr/>
          <a:lstStyle>
            <a:lvl1pPr>
              <a:defRPr b="1">
                <a:solidFill>
                  <a:srgbClr val="00192F"/>
                </a:solidFill>
              </a:defRPr>
            </a:lvl1pPr>
          </a:lstStyle>
          <a:p>
            <a:r>
              <a:rPr lang="nb-NO" dirty="0"/>
              <a:t>Klikk for å redigere tittelstil</a:t>
            </a:r>
          </a:p>
        </p:txBody>
      </p:sp>
      <p:sp>
        <p:nvSpPr>
          <p:cNvPr id="3" name="Plassholder for innhold 2"/>
          <p:cNvSpPr>
            <a:spLocks noGrp="1"/>
          </p:cNvSpPr>
          <p:nvPr>
            <p:ph idx="1"/>
          </p:nvPr>
        </p:nvSpPr>
        <p:spPr>
          <a:xfrm>
            <a:off x="838200" y="903112"/>
            <a:ext cx="10515600" cy="5273851"/>
          </a:xfrm>
        </p:spPr>
        <p:txBody>
          <a:bodyPr>
            <a:normAutofit/>
          </a:bodyPr>
          <a:lstStyle>
            <a:lvl1pPr marL="0" indent="0">
              <a:buNone/>
              <a:defRPr sz="1600" b="0">
                <a:solidFill>
                  <a:srgbClr val="00192F"/>
                </a:solidFill>
              </a:defRPr>
            </a:lvl1pPr>
            <a:lvl2pPr>
              <a:defRPr sz="1600">
                <a:solidFill>
                  <a:srgbClr val="1A3107"/>
                </a:solidFill>
              </a:defRPr>
            </a:lvl2pPr>
          </a:lstStyle>
          <a:p>
            <a:pPr lvl="0"/>
            <a:r>
              <a:rPr lang="nb-NO" dirty="0"/>
              <a:t>Klikk for å redigere tekststiler i malen</a:t>
            </a:r>
          </a:p>
        </p:txBody>
      </p:sp>
      <p:sp>
        <p:nvSpPr>
          <p:cNvPr id="4" name="Plassholder for dato 3"/>
          <p:cNvSpPr>
            <a:spLocks noGrp="1"/>
          </p:cNvSpPr>
          <p:nvPr>
            <p:ph type="dt" sz="half" idx="10"/>
          </p:nvPr>
        </p:nvSpPr>
        <p:spPr/>
        <p:txBody>
          <a:bodyPr/>
          <a:lstStyle/>
          <a:p>
            <a:fld id="{05F08D1A-77A5-41DB-A55F-244E1F3B1DD0}" type="datetimeFigureOut">
              <a:rPr lang="nb-NO" smtClean="0"/>
              <a:t>13.12.2021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3714979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Bare tittel">
    <p:spTree>
      <p:nvGrpSpPr>
        <p:cNvPr id="1" name=""/>
        <p:cNvGrpSpPr/>
        <p:nvPr/>
      </p:nvGrpSpPr>
      <p:grpSpPr>
        <a:xfrm>
          <a:off x="0" y="0"/>
          <a:ext cx="0" cy="0"/>
          <a:chOff x="0" y="0"/>
          <a:chExt cx="0" cy="0"/>
        </a:xfrm>
      </p:grpSpPr>
      <p:sp>
        <p:nvSpPr>
          <p:cNvPr id="2" name="Tittel 1"/>
          <p:cNvSpPr>
            <a:spLocks noGrp="1"/>
          </p:cNvSpPr>
          <p:nvPr>
            <p:ph type="title"/>
          </p:nvPr>
        </p:nvSpPr>
        <p:spPr>
          <a:xfrm>
            <a:off x="838200" y="2766218"/>
            <a:ext cx="10515600" cy="1325563"/>
          </a:xfrm>
        </p:spPr>
        <p:txBody>
          <a:bodyPr>
            <a:normAutofit/>
          </a:bodyPr>
          <a:lstStyle>
            <a:lvl1pPr algn="ctr">
              <a:defRPr sz="3200" cap="all" baseline="0"/>
            </a:lvl1pPr>
          </a:lstStyle>
          <a:p>
            <a:r>
              <a:rPr lang="nb-NO" dirty="0"/>
              <a:t>Klikk for å redigere tittelstil</a:t>
            </a:r>
          </a:p>
        </p:txBody>
      </p:sp>
      <p:sp>
        <p:nvSpPr>
          <p:cNvPr id="3" name="Plassholder for dato 2"/>
          <p:cNvSpPr>
            <a:spLocks noGrp="1"/>
          </p:cNvSpPr>
          <p:nvPr>
            <p:ph type="dt" sz="half" idx="10"/>
          </p:nvPr>
        </p:nvSpPr>
        <p:spPr/>
        <p:txBody>
          <a:bodyPr/>
          <a:lstStyle/>
          <a:p>
            <a:fld id="{05F08D1A-77A5-41DB-A55F-244E1F3B1DD0}" type="datetimeFigureOut">
              <a:rPr lang="nb-NO" smtClean="0"/>
              <a:t>13.12.2021</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1384817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05F08D1A-77A5-41DB-A55F-244E1F3B1DD0}" type="datetimeFigureOut">
              <a:rPr lang="nb-NO" smtClean="0"/>
              <a:t>13.12.2021</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1AE5629D-FA78-4774-94D9-9914BEE42A4F}" type="slidenum">
              <a:rPr lang="nb-NO" smtClean="0"/>
              <a:t>‹#›</a:t>
            </a:fld>
            <a:endParaRPr lang="nb-NO"/>
          </a:p>
        </p:txBody>
      </p:sp>
      <p:sp>
        <p:nvSpPr>
          <p:cNvPr id="5" name="Plassholder for bilde 2">
            <a:extLst>
              <a:ext uri="{FF2B5EF4-FFF2-40B4-BE49-F238E27FC236}">
                <a16:creationId xmlns:a16="http://schemas.microsoft.com/office/drawing/2014/main" id="{5688AF84-34E6-4CF4-81A2-ECC2E421E48C}"/>
              </a:ext>
            </a:extLst>
          </p:cNvPr>
          <p:cNvSpPr>
            <a:spLocks noGrp="1"/>
          </p:cNvSpPr>
          <p:nvPr>
            <p:ph type="pic" idx="1"/>
          </p:nvPr>
        </p:nvSpPr>
        <p:spPr>
          <a:xfrm>
            <a:off x="0" y="0"/>
            <a:ext cx="12192000"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på ikonet for å legge til et bilde</a:t>
            </a:r>
          </a:p>
        </p:txBody>
      </p:sp>
    </p:spTree>
    <p:extLst>
      <p:ext uri="{BB962C8B-B14F-4D97-AF65-F5344CB8AC3E}">
        <p14:creationId xmlns:p14="http://schemas.microsoft.com/office/powerpoint/2010/main" val="30016504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05F08D1A-77A5-41DB-A55F-244E1F3B1DD0}" type="datetimeFigureOut">
              <a:rPr lang="nb-NO" smtClean="0"/>
              <a:t>13.12.2021</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854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dato 2"/>
          <p:cNvSpPr>
            <a:spLocks noGrp="1"/>
          </p:cNvSpPr>
          <p:nvPr>
            <p:ph type="dt" sz="half" idx="10"/>
          </p:nvPr>
        </p:nvSpPr>
        <p:spPr/>
        <p:txBody>
          <a:bodyPr/>
          <a:lstStyle/>
          <a:p>
            <a:fld id="{05F08D1A-77A5-41DB-A55F-244E1F3B1DD0}" type="datetimeFigureOut">
              <a:rPr lang="nb-NO" smtClean="0"/>
              <a:t>13.12.2021</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6465112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05F08D1A-77A5-41DB-A55F-244E1F3B1DD0}" type="datetimeFigureOut">
              <a:rPr lang="nb-NO" smtClean="0"/>
              <a:t>13.12.2021</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1AE5629D-FA78-4774-94D9-9914BEE42A4F}" type="slidenum">
              <a:rPr lang="nb-NO" smtClean="0"/>
              <a:t>‹#›</a:t>
            </a:fld>
            <a:endParaRPr lang="nb-NO"/>
          </a:p>
        </p:txBody>
      </p:sp>
      <p:sp>
        <p:nvSpPr>
          <p:cNvPr id="5" name="Plassholder for bilde 2">
            <a:extLst>
              <a:ext uri="{FF2B5EF4-FFF2-40B4-BE49-F238E27FC236}">
                <a16:creationId xmlns:a16="http://schemas.microsoft.com/office/drawing/2014/main" id="{5688AF84-34E6-4CF4-81A2-ECC2E421E48C}"/>
              </a:ext>
            </a:extLst>
          </p:cNvPr>
          <p:cNvSpPr>
            <a:spLocks noGrp="1"/>
          </p:cNvSpPr>
          <p:nvPr>
            <p:ph type="pic" idx="1"/>
          </p:nvPr>
        </p:nvSpPr>
        <p:spPr>
          <a:xfrm>
            <a:off x="190501" y="0"/>
            <a:ext cx="11849100" cy="57054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på ikonet for å legge til et bilde</a:t>
            </a:r>
          </a:p>
        </p:txBody>
      </p:sp>
    </p:spTree>
    <p:extLst>
      <p:ext uri="{BB962C8B-B14F-4D97-AF65-F5344CB8AC3E}">
        <p14:creationId xmlns:p14="http://schemas.microsoft.com/office/powerpoint/2010/main" val="31937708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839788" y="365125"/>
            <a:ext cx="10515600" cy="1325563"/>
          </a:xfrm>
        </p:spPr>
        <p:txBody>
          <a:bodyPr/>
          <a:lstStyle/>
          <a:p>
            <a:r>
              <a:rPr lang="nb-NO" dirty="0"/>
              <a:t>Klikk for å redigere tittelstil</a:t>
            </a:r>
          </a:p>
        </p:txBody>
      </p:sp>
      <p:sp>
        <p:nvSpPr>
          <p:cNvPr id="3" name="Plassholder f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p:cNvSpPr>
            <a:spLocks noGrp="1"/>
          </p:cNvSpPr>
          <p:nvPr>
            <p:ph sz="half" idx="2"/>
          </p:nvPr>
        </p:nvSpPr>
        <p:spPr>
          <a:xfrm>
            <a:off x="839788" y="2505075"/>
            <a:ext cx="5157787" cy="3684588"/>
          </a:xfrm>
        </p:spPr>
        <p:txBody>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p:cNvSpPr>
            <a:spLocks noGrp="1"/>
          </p:cNvSpPr>
          <p:nvPr>
            <p:ph type="dt" sz="half" idx="10"/>
          </p:nvPr>
        </p:nvSpPr>
        <p:spPr/>
        <p:txBody>
          <a:bodyPr/>
          <a:lstStyle/>
          <a:p>
            <a:fld id="{05F08D1A-77A5-41DB-A55F-244E1F3B1DD0}" type="datetimeFigureOut">
              <a:rPr lang="nb-NO" smtClean="0"/>
              <a:t>13.12.2021</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2549109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normAutofit/>
          </a:bodyPr>
          <a:lstStyle>
            <a:lvl1pPr>
              <a:defRPr sz="2800"/>
            </a:lvl1pPr>
          </a:lstStyle>
          <a:p>
            <a:r>
              <a:rPr lang="nb-NO" dirty="0"/>
              <a:t>Klikk for å redigere tittelstil</a:t>
            </a:r>
          </a:p>
        </p:txBody>
      </p:sp>
      <p:sp>
        <p:nvSpPr>
          <p:cNvPr id="3" name="Plassholder for innhold 2"/>
          <p:cNvSpPr>
            <a:spLocks noGrp="1"/>
          </p:cNvSpPr>
          <p:nvPr>
            <p:ph idx="1"/>
          </p:nvPr>
        </p:nvSpPr>
        <p:spPr>
          <a:xfrm>
            <a:off x="5183188" y="987425"/>
            <a:ext cx="6172200" cy="4873625"/>
          </a:xfrm>
        </p:spPr>
        <p:txBody>
          <a:bodyPr/>
          <a:lstStyle>
            <a:lvl1pPr>
              <a:defRPr sz="2800"/>
            </a:lvl1pPr>
            <a:lvl2pPr>
              <a:defRPr sz="3200"/>
            </a:lvl2pPr>
            <a:lvl3pPr>
              <a:defRPr sz="3000"/>
            </a:lvl3pPr>
            <a:lvl4pPr>
              <a:defRPr sz="2600"/>
            </a:lvl4pPr>
            <a:lvl5pPr>
              <a:defRPr sz="2000"/>
            </a:lvl5pPr>
            <a:lvl6pPr>
              <a:defRPr sz="2000"/>
            </a:lvl6pPr>
            <a:lvl7pPr>
              <a:defRPr sz="2000"/>
            </a:lvl7pPr>
            <a:lvl8pPr>
              <a:defRPr sz="2000"/>
            </a:lvl8pPr>
            <a:lvl9pPr>
              <a:defRPr sz="20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05F08D1A-77A5-41DB-A55F-244E1F3B1DD0}" type="datetimeFigureOut">
              <a:rPr lang="nb-NO" smtClean="0"/>
              <a:t>13.12.2021</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166362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Forside 1">
    <p:bg>
      <p:bgPr>
        <a:solidFill>
          <a:srgbClr val="00192F"/>
        </a:solidFill>
        <a:effectLst/>
      </p:bgPr>
    </p:bg>
    <p:spTree>
      <p:nvGrpSpPr>
        <p:cNvPr id="1" name=""/>
        <p:cNvGrpSpPr/>
        <p:nvPr/>
      </p:nvGrpSpPr>
      <p:grpSpPr>
        <a:xfrm>
          <a:off x="0" y="0"/>
          <a:ext cx="0" cy="0"/>
          <a:chOff x="0" y="0"/>
          <a:chExt cx="0" cy="0"/>
        </a:xfrm>
      </p:grpSpPr>
      <p:sp>
        <p:nvSpPr>
          <p:cNvPr id="2" name="Tittel 1"/>
          <p:cNvSpPr>
            <a:spLocks noGrp="1"/>
          </p:cNvSpPr>
          <p:nvPr>
            <p:ph type="ctrTitle"/>
          </p:nvPr>
        </p:nvSpPr>
        <p:spPr>
          <a:xfrm>
            <a:off x="1524000" y="1122363"/>
            <a:ext cx="9144000" cy="2387600"/>
          </a:xfrm>
        </p:spPr>
        <p:txBody>
          <a:bodyPr anchor="b"/>
          <a:lstStyle>
            <a:lvl1pPr algn="ctr">
              <a:defRPr sz="6000">
                <a:solidFill>
                  <a:srgbClr val="F8F8F8"/>
                </a:solidFill>
              </a:defRPr>
            </a:lvl1pPr>
          </a:lstStyle>
          <a:p>
            <a:r>
              <a:rPr lang="nb-NO" dirty="0"/>
              <a:t>Klikk for å redigere tittelstil</a:t>
            </a:r>
          </a:p>
        </p:txBody>
      </p:sp>
      <p:sp>
        <p:nvSpPr>
          <p:cNvPr id="3" name="Undertittel 2"/>
          <p:cNvSpPr>
            <a:spLocks noGrp="1"/>
          </p:cNvSpPr>
          <p:nvPr>
            <p:ph type="subTitle" idx="1"/>
          </p:nvPr>
        </p:nvSpPr>
        <p:spPr>
          <a:xfrm>
            <a:off x="1524000" y="3602038"/>
            <a:ext cx="9144000" cy="1655762"/>
          </a:xfrm>
        </p:spPr>
        <p:txBody>
          <a:bodyPr/>
          <a:lstStyle>
            <a:lvl1pPr marL="0" indent="0" algn="ctr">
              <a:buNone/>
              <a:defRPr sz="2400">
                <a:solidFill>
                  <a:srgbClr val="F8F8F8"/>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dirty="0"/>
              <a:t>Klikk for å redigere undertittelstil i malen</a:t>
            </a:r>
          </a:p>
        </p:txBody>
      </p:sp>
      <p:sp>
        <p:nvSpPr>
          <p:cNvPr id="4" name="Plassholder for dato 3"/>
          <p:cNvSpPr>
            <a:spLocks noGrp="1"/>
          </p:cNvSpPr>
          <p:nvPr>
            <p:ph type="dt" sz="half" idx="10"/>
          </p:nvPr>
        </p:nvSpPr>
        <p:spPr/>
        <p:txBody>
          <a:bodyPr/>
          <a:lstStyle/>
          <a:p>
            <a:fld id="{05F08D1A-77A5-41DB-A55F-244E1F3B1DD0}" type="datetimeFigureOut">
              <a:rPr lang="nb-NO" smtClean="0"/>
              <a:t>13.12.2021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pic>
        <p:nvPicPr>
          <p:cNvPr id="7" name="Grafikk 6">
            <a:extLst>
              <a:ext uri="{FF2B5EF4-FFF2-40B4-BE49-F238E27FC236}">
                <a16:creationId xmlns:a16="http://schemas.microsoft.com/office/drawing/2014/main" id="{876CB3EC-2A3D-4B52-AA3F-15BB444A8DD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22201" y="4860787"/>
            <a:ext cx="7759999" cy="1440000"/>
          </a:xfrm>
          <a:prstGeom prst="rect">
            <a:avLst/>
          </a:prstGeom>
        </p:spPr>
      </p:pic>
    </p:spTree>
    <p:extLst>
      <p:ext uri="{BB962C8B-B14F-4D97-AF65-F5344CB8AC3E}">
        <p14:creationId xmlns:p14="http://schemas.microsoft.com/office/powerpoint/2010/main" val="16691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Forside 2">
    <p:bg>
      <p:bgPr>
        <a:solidFill>
          <a:srgbClr val="00192F"/>
        </a:solidFill>
        <a:effectLst/>
      </p:bgPr>
    </p:bg>
    <p:spTree>
      <p:nvGrpSpPr>
        <p:cNvPr id="1" name=""/>
        <p:cNvGrpSpPr/>
        <p:nvPr/>
      </p:nvGrpSpPr>
      <p:grpSpPr>
        <a:xfrm>
          <a:off x="0" y="0"/>
          <a:ext cx="0" cy="0"/>
          <a:chOff x="0" y="0"/>
          <a:chExt cx="0" cy="0"/>
        </a:xfrm>
      </p:grpSpPr>
      <p:sp>
        <p:nvSpPr>
          <p:cNvPr id="2" name="Tittel 1"/>
          <p:cNvSpPr>
            <a:spLocks noGrp="1"/>
          </p:cNvSpPr>
          <p:nvPr>
            <p:ph type="ctrTitle"/>
          </p:nvPr>
        </p:nvSpPr>
        <p:spPr>
          <a:xfrm>
            <a:off x="1524000" y="1122363"/>
            <a:ext cx="9144000" cy="2387600"/>
          </a:xfrm>
        </p:spPr>
        <p:txBody>
          <a:bodyPr anchor="b"/>
          <a:lstStyle>
            <a:lvl1pPr algn="ctr">
              <a:defRPr sz="6000">
                <a:solidFill>
                  <a:srgbClr val="F8F8F8"/>
                </a:solidFill>
              </a:defRPr>
            </a:lvl1pPr>
          </a:lstStyle>
          <a:p>
            <a:r>
              <a:rPr lang="nb-NO" dirty="0"/>
              <a:t>Klikk for å redigere tittelstil</a:t>
            </a:r>
          </a:p>
        </p:txBody>
      </p:sp>
      <p:sp>
        <p:nvSpPr>
          <p:cNvPr id="3" name="Undertittel 2"/>
          <p:cNvSpPr>
            <a:spLocks noGrp="1"/>
          </p:cNvSpPr>
          <p:nvPr>
            <p:ph type="subTitle" idx="1"/>
          </p:nvPr>
        </p:nvSpPr>
        <p:spPr>
          <a:xfrm>
            <a:off x="1524000" y="3602038"/>
            <a:ext cx="9144000" cy="1655762"/>
          </a:xfrm>
        </p:spPr>
        <p:txBody>
          <a:bodyPr/>
          <a:lstStyle>
            <a:lvl1pPr marL="0" indent="0" algn="ctr">
              <a:buNone/>
              <a:defRPr sz="2400">
                <a:solidFill>
                  <a:srgbClr val="F8F8F8"/>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dirty="0"/>
              <a:t>Klikk for å redigere undertittelstil i malen</a:t>
            </a:r>
          </a:p>
        </p:txBody>
      </p:sp>
      <p:sp>
        <p:nvSpPr>
          <p:cNvPr id="4" name="Plassholder for dato 3"/>
          <p:cNvSpPr>
            <a:spLocks noGrp="1"/>
          </p:cNvSpPr>
          <p:nvPr>
            <p:ph type="dt" sz="half" idx="10"/>
          </p:nvPr>
        </p:nvSpPr>
        <p:spPr/>
        <p:txBody>
          <a:bodyPr/>
          <a:lstStyle/>
          <a:p>
            <a:fld id="{05F08D1A-77A5-41DB-A55F-244E1F3B1DD0}" type="datetimeFigureOut">
              <a:rPr lang="nb-NO" smtClean="0"/>
              <a:t>13.12.2021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pic>
        <p:nvPicPr>
          <p:cNvPr id="9" name="Grafikk 8">
            <a:extLst>
              <a:ext uri="{FF2B5EF4-FFF2-40B4-BE49-F238E27FC236}">
                <a16:creationId xmlns:a16="http://schemas.microsoft.com/office/drawing/2014/main" id="{2AA083E2-C2EE-45E4-8FEC-A0299089B6BE}"/>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b="75796"/>
          <a:stretch/>
        </p:blipFill>
        <p:spPr>
          <a:xfrm>
            <a:off x="2182132" y="4898571"/>
            <a:ext cx="7753084" cy="1534886"/>
          </a:xfrm>
          <a:prstGeom prst="rect">
            <a:avLst/>
          </a:prstGeom>
        </p:spPr>
      </p:pic>
    </p:spTree>
    <p:extLst>
      <p:ext uri="{BB962C8B-B14F-4D97-AF65-F5344CB8AC3E}">
        <p14:creationId xmlns:p14="http://schemas.microsoft.com/office/powerpoint/2010/main" val="1309193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rside 3">
    <p:bg>
      <p:bgPr>
        <a:solidFill>
          <a:srgbClr val="00192F"/>
        </a:solidFill>
        <a:effectLst/>
      </p:bgPr>
    </p:bg>
    <p:spTree>
      <p:nvGrpSpPr>
        <p:cNvPr id="1" name=""/>
        <p:cNvGrpSpPr/>
        <p:nvPr/>
      </p:nvGrpSpPr>
      <p:grpSpPr>
        <a:xfrm>
          <a:off x="0" y="0"/>
          <a:ext cx="0" cy="0"/>
          <a:chOff x="0" y="0"/>
          <a:chExt cx="0" cy="0"/>
        </a:xfrm>
      </p:grpSpPr>
      <p:sp>
        <p:nvSpPr>
          <p:cNvPr id="7" name="Plassholder for bilde 2">
            <a:extLst>
              <a:ext uri="{FF2B5EF4-FFF2-40B4-BE49-F238E27FC236}">
                <a16:creationId xmlns:a16="http://schemas.microsoft.com/office/drawing/2014/main" id="{B730090C-1753-41B1-904C-D6A04403365A}"/>
              </a:ext>
            </a:extLst>
          </p:cNvPr>
          <p:cNvSpPr>
            <a:spLocks noGrp="1"/>
          </p:cNvSpPr>
          <p:nvPr>
            <p:ph type="pic" idx="13"/>
          </p:nvPr>
        </p:nvSpPr>
        <p:spPr>
          <a:xfrm>
            <a:off x="0" y="0"/>
            <a:ext cx="12192000"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på ikonet for å legge til et bilde</a:t>
            </a:r>
          </a:p>
        </p:txBody>
      </p:sp>
      <p:sp>
        <p:nvSpPr>
          <p:cNvPr id="2" name="Tittel 1"/>
          <p:cNvSpPr>
            <a:spLocks noGrp="1"/>
          </p:cNvSpPr>
          <p:nvPr>
            <p:ph type="ctrTitle"/>
          </p:nvPr>
        </p:nvSpPr>
        <p:spPr>
          <a:xfrm>
            <a:off x="1524000" y="1122363"/>
            <a:ext cx="9144000" cy="2387600"/>
          </a:xfrm>
        </p:spPr>
        <p:txBody>
          <a:bodyPr anchor="b"/>
          <a:lstStyle>
            <a:lvl1pPr algn="ctr">
              <a:defRPr sz="6000">
                <a:solidFill>
                  <a:srgbClr val="F8F8F8"/>
                </a:solidFill>
              </a:defRPr>
            </a:lvl1pPr>
          </a:lstStyle>
          <a:p>
            <a:r>
              <a:rPr lang="nb-NO" dirty="0"/>
              <a:t>Klikk for å redigere tittelstil</a:t>
            </a:r>
          </a:p>
        </p:txBody>
      </p:sp>
      <p:sp>
        <p:nvSpPr>
          <p:cNvPr id="3" name="Undertittel 2"/>
          <p:cNvSpPr>
            <a:spLocks noGrp="1"/>
          </p:cNvSpPr>
          <p:nvPr>
            <p:ph type="subTitle" idx="1"/>
          </p:nvPr>
        </p:nvSpPr>
        <p:spPr>
          <a:xfrm>
            <a:off x="1524000" y="3602038"/>
            <a:ext cx="9144000" cy="1655762"/>
          </a:xfrm>
        </p:spPr>
        <p:txBody>
          <a:bodyPr/>
          <a:lstStyle>
            <a:lvl1pPr marL="0" indent="0" algn="ctr">
              <a:buNone/>
              <a:defRPr sz="2400">
                <a:solidFill>
                  <a:srgbClr val="F8F8F8"/>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dirty="0"/>
              <a:t>Klikk for å redigere undertittelstil i malen</a:t>
            </a:r>
          </a:p>
        </p:txBody>
      </p:sp>
      <p:sp>
        <p:nvSpPr>
          <p:cNvPr id="4" name="Plassholder for dato 3"/>
          <p:cNvSpPr>
            <a:spLocks noGrp="1"/>
          </p:cNvSpPr>
          <p:nvPr>
            <p:ph type="dt" sz="half" idx="10"/>
          </p:nvPr>
        </p:nvSpPr>
        <p:spPr/>
        <p:txBody>
          <a:bodyPr/>
          <a:lstStyle/>
          <a:p>
            <a:fld id="{05F08D1A-77A5-41DB-A55F-244E1F3B1DD0}" type="datetimeFigureOut">
              <a:rPr lang="nb-NO" smtClean="0"/>
              <a:t>13.12.2021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pic>
        <p:nvPicPr>
          <p:cNvPr id="8" name="Bilde 7">
            <a:extLst>
              <a:ext uri="{FF2B5EF4-FFF2-40B4-BE49-F238E27FC236}">
                <a16:creationId xmlns:a16="http://schemas.microsoft.com/office/drawing/2014/main" id="{CD837B67-D56C-4E28-8A5B-3085D6B9DCB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4000" y="5688000"/>
            <a:ext cx="518088" cy="1009087"/>
          </a:xfrm>
          <a:prstGeom prst="rect">
            <a:avLst/>
          </a:prstGeom>
        </p:spPr>
      </p:pic>
    </p:spTree>
    <p:extLst>
      <p:ext uri="{BB962C8B-B14F-4D97-AF65-F5344CB8AC3E}">
        <p14:creationId xmlns:p14="http://schemas.microsoft.com/office/powerpoint/2010/main" val="2439529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p:cNvSpPr>
            <a:spLocks noGrp="1"/>
          </p:cNvSpPr>
          <p:nvPr>
            <p:ph type="dt" sz="half" idx="10"/>
          </p:nvPr>
        </p:nvSpPr>
        <p:spPr/>
        <p:txBody>
          <a:bodyPr/>
          <a:lstStyle/>
          <a:p>
            <a:fld id="{05F08D1A-77A5-41DB-A55F-244E1F3B1DD0}" type="datetimeFigureOut">
              <a:rPr lang="nb-NO" smtClean="0"/>
              <a:t>13.12.2021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1295553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05F08D1A-77A5-41DB-A55F-244E1F3B1DD0}" type="datetimeFigureOut">
              <a:rPr lang="nb-NO" smtClean="0"/>
              <a:t>13.12.2021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1AE5629D-FA78-4774-94D9-9914BEE42A4F}" type="slidenum">
              <a:rPr lang="nb-NO" smtClean="0"/>
              <a:t>‹#›</a:t>
            </a:fld>
            <a:endParaRPr lang="nb-NO"/>
          </a:p>
        </p:txBody>
      </p:sp>
    </p:spTree>
    <p:extLst>
      <p:ext uri="{BB962C8B-B14F-4D97-AF65-F5344CB8AC3E}">
        <p14:creationId xmlns:p14="http://schemas.microsoft.com/office/powerpoint/2010/main" val="638542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normAutofit/>
          </a:bodyPr>
          <a:lstStyle>
            <a:lvl1pPr>
              <a:defRPr sz="2800"/>
            </a:lvl1pPr>
          </a:lstStyle>
          <a:p>
            <a:r>
              <a:rPr lang="nb-NO" dirty="0"/>
              <a:t>Klikk for å redigere tittelstil</a:t>
            </a:r>
          </a:p>
        </p:txBody>
      </p:sp>
      <p:sp>
        <p:nvSpPr>
          <p:cNvPr id="4" name="Plassholder for tekst 3"/>
          <p:cNvSpPr>
            <a:spLocks noGrp="1"/>
          </p:cNvSpPr>
          <p:nvPr>
            <p:ph type="body" sz="half" idx="2"/>
          </p:nvPr>
        </p:nvSpPr>
        <p:spPr>
          <a:xfrm>
            <a:off x="839788" y="2057400"/>
            <a:ext cx="3932237" cy="3811588"/>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05F08D1A-77A5-41DB-A55F-244E1F3B1DD0}" type="datetimeFigureOut">
              <a:rPr lang="nb-NO" smtClean="0"/>
              <a:t>13.12.2021</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1AE5629D-FA78-4774-94D9-9914BEE42A4F}" type="slidenum">
              <a:rPr lang="nb-NO" smtClean="0"/>
              <a:t>‹#›</a:t>
            </a:fld>
            <a:endParaRPr lang="nb-NO"/>
          </a:p>
        </p:txBody>
      </p:sp>
      <p:sp>
        <p:nvSpPr>
          <p:cNvPr id="3" name="Plassholder for bil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Klikk på ikonet for å legge til et bilde</a:t>
            </a:r>
          </a:p>
        </p:txBody>
      </p:sp>
    </p:spTree>
    <p:extLst>
      <p:ext uri="{BB962C8B-B14F-4D97-AF65-F5344CB8AC3E}">
        <p14:creationId xmlns:p14="http://schemas.microsoft.com/office/powerpoint/2010/main" val="1607380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Bare tittel">
    <p:spTree>
      <p:nvGrpSpPr>
        <p:cNvPr id="1" name=""/>
        <p:cNvGrpSpPr/>
        <p:nvPr/>
      </p:nvGrpSpPr>
      <p:grpSpPr>
        <a:xfrm>
          <a:off x="0" y="0"/>
          <a:ext cx="0" cy="0"/>
          <a:chOff x="0" y="0"/>
          <a:chExt cx="0" cy="0"/>
        </a:xfrm>
      </p:grpSpPr>
      <p:sp>
        <p:nvSpPr>
          <p:cNvPr id="9" name="Rektangel: klippede hjørner diagonalt 8">
            <a:extLst>
              <a:ext uri="{FF2B5EF4-FFF2-40B4-BE49-F238E27FC236}">
                <a16:creationId xmlns:a16="http://schemas.microsoft.com/office/drawing/2014/main" id="{6CEC4452-B3EB-4A97-BDED-E75BA1B733DC}"/>
              </a:ext>
            </a:extLst>
          </p:cNvPr>
          <p:cNvSpPr/>
          <p:nvPr userDrawn="1"/>
        </p:nvSpPr>
        <p:spPr>
          <a:xfrm>
            <a:off x="838200" y="1025286"/>
            <a:ext cx="10515600" cy="4807425"/>
          </a:xfrm>
          <a:prstGeom prst="snip2DiagRect">
            <a:avLst/>
          </a:prstGeom>
          <a:solidFill>
            <a:srgbClr val="001E3A"/>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Tittel 1"/>
          <p:cNvSpPr>
            <a:spLocks noGrp="1"/>
          </p:cNvSpPr>
          <p:nvPr>
            <p:ph type="title"/>
          </p:nvPr>
        </p:nvSpPr>
        <p:spPr>
          <a:xfrm>
            <a:off x="838200" y="2766218"/>
            <a:ext cx="10515600" cy="1325563"/>
          </a:xfrm>
        </p:spPr>
        <p:txBody>
          <a:bodyPr>
            <a:normAutofit/>
          </a:bodyPr>
          <a:lstStyle>
            <a:lvl1pPr algn="ctr">
              <a:defRPr sz="3200"/>
            </a:lvl1pPr>
          </a:lstStyle>
          <a:p>
            <a:r>
              <a:rPr lang="nb-NO" dirty="0"/>
              <a:t>Klikk for å redigere tittelstil</a:t>
            </a:r>
          </a:p>
        </p:txBody>
      </p:sp>
      <p:sp>
        <p:nvSpPr>
          <p:cNvPr id="3" name="Plassholder for dato 2"/>
          <p:cNvSpPr>
            <a:spLocks noGrp="1"/>
          </p:cNvSpPr>
          <p:nvPr>
            <p:ph type="dt" sz="half" idx="10"/>
          </p:nvPr>
        </p:nvSpPr>
        <p:spPr/>
        <p:txBody>
          <a:bodyPr/>
          <a:lstStyle/>
          <a:p>
            <a:fld id="{05F08D1A-77A5-41DB-A55F-244E1F3B1DD0}" type="datetimeFigureOut">
              <a:rPr lang="nb-NO" smtClean="0"/>
              <a:t>13.12.2021</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1AE5629D-FA78-4774-94D9-9914BEE42A4F}" type="slidenum">
              <a:rPr lang="nb-NO" smtClean="0"/>
              <a:t>‹#›</a:t>
            </a:fld>
            <a:endParaRPr lang="nb-NO"/>
          </a:p>
        </p:txBody>
      </p:sp>
      <p:pic>
        <p:nvPicPr>
          <p:cNvPr id="8" name="Grafikk 7">
            <a:extLst>
              <a:ext uri="{FF2B5EF4-FFF2-40B4-BE49-F238E27FC236}">
                <a16:creationId xmlns:a16="http://schemas.microsoft.com/office/drawing/2014/main" id="{7475BA78-F6A5-4087-99A7-E297DEC64C6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8296" t="9314" r="29028" b="64941"/>
          <a:stretch/>
        </p:blipFill>
        <p:spPr>
          <a:xfrm>
            <a:off x="1008797" y="1232970"/>
            <a:ext cx="1569493" cy="1325564"/>
          </a:xfrm>
          <a:prstGeom prst="rect">
            <a:avLst/>
          </a:prstGeom>
        </p:spPr>
      </p:pic>
    </p:spTree>
    <p:extLst>
      <p:ext uri="{BB962C8B-B14F-4D97-AF65-F5344CB8AC3E}">
        <p14:creationId xmlns:p14="http://schemas.microsoft.com/office/powerpoint/2010/main" val="3740188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Bare tittel">
    <p:spTree>
      <p:nvGrpSpPr>
        <p:cNvPr id="1" name=""/>
        <p:cNvGrpSpPr/>
        <p:nvPr/>
      </p:nvGrpSpPr>
      <p:grpSpPr>
        <a:xfrm>
          <a:off x="0" y="0"/>
          <a:ext cx="0" cy="0"/>
          <a:chOff x="0" y="0"/>
          <a:chExt cx="0" cy="0"/>
        </a:xfrm>
      </p:grpSpPr>
      <p:sp>
        <p:nvSpPr>
          <p:cNvPr id="2" name="Tittel 1"/>
          <p:cNvSpPr>
            <a:spLocks noGrp="1"/>
          </p:cNvSpPr>
          <p:nvPr>
            <p:ph type="title"/>
          </p:nvPr>
        </p:nvSpPr>
        <p:spPr>
          <a:xfrm>
            <a:off x="838200" y="2766218"/>
            <a:ext cx="10515600" cy="1325563"/>
          </a:xfrm>
        </p:spPr>
        <p:txBody>
          <a:bodyPr>
            <a:normAutofit/>
          </a:bodyPr>
          <a:lstStyle>
            <a:lvl1pPr>
              <a:defRPr sz="3200"/>
            </a:lvl1pPr>
          </a:lstStyle>
          <a:p>
            <a:r>
              <a:rPr lang="nb-NO" dirty="0"/>
              <a:t>Klikk for å redigere tittelstil</a:t>
            </a:r>
          </a:p>
        </p:txBody>
      </p:sp>
      <p:sp>
        <p:nvSpPr>
          <p:cNvPr id="3" name="Plassholder for dato 2"/>
          <p:cNvSpPr>
            <a:spLocks noGrp="1"/>
          </p:cNvSpPr>
          <p:nvPr>
            <p:ph type="dt" sz="half" idx="10"/>
          </p:nvPr>
        </p:nvSpPr>
        <p:spPr/>
        <p:txBody>
          <a:bodyPr/>
          <a:lstStyle/>
          <a:p>
            <a:fld id="{05F08D1A-77A5-41DB-A55F-244E1F3B1DD0}" type="datetimeFigureOut">
              <a:rPr lang="nb-NO" smtClean="0"/>
              <a:t>13.12.2021</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1AE5629D-FA78-4774-94D9-9914BEE42A4F}" type="slidenum">
              <a:rPr lang="nb-NO" smtClean="0"/>
              <a:t>‹#›</a:t>
            </a:fld>
            <a:endParaRPr lang="nb-NO"/>
          </a:p>
        </p:txBody>
      </p:sp>
      <p:sp>
        <p:nvSpPr>
          <p:cNvPr id="6" name="Plassholder for bilde 2">
            <a:extLst>
              <a:ext uri="{FF2B5EF4-FFF2-40B4-BE49-F238E27FC236}">
                <a16:creationId xmlns:a16="http://schemas.microsoft.com/office/drawing/2014/main" id="{25447850-33AA-49CF-BEBA-5B5BBC3ACE43}"/>
              </a:ext>
            </a:extLst>
          </p:cNvPr>
          <p:cNvSpPr>
            <a:spLocks noGrp="1"/>
          </p:cNvSpPr>
          <p:nvPr>
            <p:ph type="pic" idx="1"/>
          </p:nvPr>
        </p:nvSpPr>
        <p:spPr>
          <a:xfrm>
            <a:off x="0" y="0"/>
            <a:ext cx="12192000"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Klikk på ikonet for å legge til et bilde</a:t>
            </a:r>
          </a:p>
        </p:txBody>
      </p:sp>
    </p:spTree>
    <p:extLst>
      <p:ext uri="{BB962C8B-B14F-4D97-AF65-F5344CB8AC3E}">
        <p14:creationId xmlns:p14="http://schemas.microsoft.com/office/powerpoint/2010/main" val="4251791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192F"/>
        </a:solidFill>
        <a:effectLst/>
      </p:bgPr>
    </p:bg>
    <p:spTree>
      <p:nvGrpSpPr>
        <p:cNvPr id="1" name=""/>
        <p:cNvGrpSpPr/>
        <p:nvPr/>
      </p:nvGrpSpPr>
      <p:grpSpPr>
        <a:xfrm>
          <a:off x="0" y="0"/>
          <a:ext cx="0" cy="0"/>
          <a:chOff x="0" y="0"/>
          <a:chExt cx="0" cy="0"/>
        </a:xfrm>
      </p:grpSpPr>
      <p:pic>
        <p:nvPicPr>
          <p:cNvPr id="8" name="Bilde 7">
            <a:extLst>
              <a:ext uri="{FF2B5EF4-FFF2-40B4-BE49-F238E27FC236}">
                <a16:creationId xmlns:a16="http://schemas.microsoft.com/office/drawing/2014/main" id="{A78B0488-6002-4759-8D7E-D088B27447FC}"/>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144000" y="5688000"/>
            <a:ext cx="518088" cy="1009087"/>
          </a:xfrm>
          <a:prstGeom prst="rect">
            <a:avLst/>
          </a:prstGeom>
        </p:spPr>
      </p:pic>
      <p:sp>
        <p:nvSpPr>
          <p:cNvPr id="2" name="Plassholder for tittel 1"/>
          <p:cNvSpPr>
            <a:spLocks noGrp="1"/>
          </p:cNvSpPr>
          <p:nvPr userDrawn="1">
            <p:ph type="title"/>
          </p:nvPr>
        </p:nvSpPr>
        <p:spPr>
          <a:xfrm>
            <a:off x="838200" y="365125"/>
            <a:ext cx="10515600" cy="1325563"/>
          </a:xfrm>
          <a:prstGeom prst="rect">
            <a:avLst/>
          </a:prstGeom>
        </p:spPr>
        <p:txBody>
          <a:bodyPr vert="horz" lIns="91440" tIns="45720" rIns="91440" bIns="45720" rtlCol="0" anchor="ctr">
            <a:normAutofit/>
          </a:bodyPr>
          <a:lstStyle/>
          <a:p>
            <a:r>
              <a:rPr lang="nb-NO" dirty="0"/>
              <a:t>OVERSKRIFT</a:t>
            </a:r>
          </a:p>
        </p:txBody>
      </p:sp>
      <p:sp>
        <p:nvSpPr>
          <p:cNvPr id="3" name="Plassholder for tekst 2"/>
          <p:cNvSpPr>
            <a:spLocks noGrp="1"/>
          </p:cNvSpPr>
          <p:nvPr userDrawn="1">
            <p:ph type="body" idx="1"/>
          </p:nvPr>
        </p:nvSpPr>
        <p:spPr>
          <a:xfrm>
            <a:off x="838200" y="1825625"/>
            <a:ext cx="10515600" cy="4351338"/>
          </a:xfrm>
          <a:prstGeom prst="rect">
            <a:avLst/>
          </a:prstGeom>
        </p:spPr>
        <p:txBody>
          <a:bodyPr vert="horz" lIns="91440" tIns="45720" rIns="91440" bIns="45720" rtlCol="0">
            <a:normAutofit/>
          </a:bodyPr>
          <a:lstStyle/>
          <a:p>
            <a:pPr lvl="0"/>
            <a:r>
              <a:rPr lang="nb-NO" dirty="0"/>
              <a:t>Tekst</a:t>
            </a:r>
          </a:p>
          <a:p>
            <a:pPr lvl="1"/>
            <a:r>
              <a:rPr lang="nb-NO" dirty="0"/>
              <a:t>Tekst</a:t>
            </a:r>
          </a:p>
          <a:p>
            <a:pPr lvl="2"/>
            <a:r>
              <a:rPr lang="nb-NO" dirty="0"/>
              <a:t>Tekst</a:t>
            </a:r>
          </a:p>
          <a:p>
            <a:pPr lvl="3"/>
            <a:r>
              <a:rPr lang="nb-NO" dirty="0"/>
              <a:t>Tekst</a:t>
            </a:r>
          </a:p>
          <a:p>
            <a:pPr lvl="4"/>
            <a:r>
              <a:rPr lang="nb-NO" dirty="0"/>
              <a:t>Femte nivå</a:t>
            </a:r>
          </a:p>
        </p:txBody>
      </p:sp>
      <p:sp>
        <p:nvSpPr>
          <p:cNvPr id="4" name="Plassholder for dato 3"/>
          <p:cNvSpPr>
            <a:spLocks noGrp="1"/>
          </p:cNvSpPr>
          <p:nvPr userDrawn="1">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08D1A-77A5-41DB-A55F-244E1F3B1DD0}" type="datetimeFigureOut">
              <a:rPr lang="nb-NO" smtClean="0"/>
              <a:t>13.12.2021</a:t>
            </a:fld>
            <a:endParaRPr lang="nb-NO"/>
          </a:p>
        </p:txBody>
      </p:sp>
      <p:sp>
        <p:nvSpPr>
          <p:cNvPr id="5" name="Plassholder for bunntekst 4"/>
          <p:cNvSpPr>
            <a:spLocks noGrp="1"/>
          </p:cNvSpPr>
          <p:nvPr userDrawn="1">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userDrawn="1">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E5629D-FA78-4774-94D9-9914BEE42A4F}" type="slidenum">
              <a:rPr lang="nb-NO" smtClean="0"/>
              <a:t>‹#›</a:t>
            </a:fld>
            <a:endParaRPr lang="nb-NO"/>
          </a:p>
        </p:txBody>
      </p:sp>
    </p:spTree>
    <p:extLst>
      <p:ext uri="{BB962C8B-B14F-4D97-AF65-F5344CB8AC3E}">
        <p14:creationId xmlns:p14="http://schemas.microsoft.com/office/powerpoint/2010/main" val="537834851"/>
      </p:ext>
    </p:extLst>
  </p:cSld>
  <p:clrMap bg1="lt1" tx1="dk1" bg2="lt2" tx2="dk2" accent1="accent1" accent2="accent2" accent3="accent3" accent4="accent4" accent5="accent5" accent6="accent6" hlink="hlink" folHlink="folHlink"/>
  <p:sldLayoutIdLst>
    <p:sldLayoutId id="2147483668" r:id="rId1"/>
    <p:sldLayoutId id="2147483649" r:id="rId2"/>
    <p:sldLayoutId id="2147483663" r:id="rId3"/>
    <p:sldLayoutId id="2147483664" r:id="rId4"/>
    <p:sldLayoutId id="2147483651" r:id="rId5"/>
    <p:sldLayoutId id="2147483650" r:id="rId6"/>
    <p:sldLayoutId id="2147483657" r:id="rId7"/>
    <p:sldLayoutId id="2147483665" r:id="rId8"/>
    <p:sldLayoutId id="2147483662" r:id="rId9"/>
    <p:sldLayoutId id="2147483666" r:id="rId10"/>
    <p:sldLayoutId id="2147483660" r:id="rId11"/>
    <p:sldLayoutId id="2147483655" r:id="rId12"/>
    <p:sldLayoutId id="2147483654" r:id="rId13"/>
    <p:sldLayoutId id="2147483661" r:id="rId14"/>
    <p:sldLayoutId id="2147483653" r:id="rId15"/>
    <p:sldLayoutId id="2147483656" r:id="rId16"/>
  </p:sldLayoutIdLst>
  <p:txStyles>
    <p:titleStyle>
      <a:lvl1pPr algn="l" defTabSz="914400" rtl="0" eaLnBrk="1" latinLnBrk="0" hangingPunct="1">
        <a:lnSpc>
          <a:spcPct val="90000"/>
        </a:lnSpc>
        <a:spcBef>
          <a:spcPct val="0"/>
        </a:spcBef>
        <a:buNone/>
        <a:defRPr sz="2800" kern="1200">
          <a:solidFill>
            <a:srgbClr val="F8F8F8"/>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F8F8F8"/>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rgbClr val="F8F8F8"/>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600" kern="1200">
          <a:solidFill>
            <a:srgbClr val="F8F8F8"/>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rgbClr val="F8F8F8"/>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8F8F8"/>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192F"/>
        </a:solidFill>
        <a:effectLst/>
      </p:bgPr>
    </p:bg>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nb-NO" dirty="0"/>
              <a:t>BTI-refleksjoner</a:t>
            </a:r>
          </a:p>
        </p:txBody>
      </p:sp>
      <p:sp>
        <p:nvSpPr>
          <p:cNvPr id="3" name="Undertittel 2"/>
          <p:cNvSpPr>
            <a:spLocks noGrp="1"/>
          </p:cNvSpPr>
          <p:nvPr>
            <p:ph type="subTitle" idx="1"/>
          </p:nvPr>
        </p:nvSpPr>
        <p:spPr/>
        <p:txBody>
          <a:bodyPr vert="horz" lIns="91440" tIns="45720" rIns="91440" bIns="45720" rtlCol="0" anchor="t">
            <a:normAutofit/>
          </a:bodyPr>
          <a:lstStyle/>
          <a:p>
            <a:r>
              <a:rPr lang="nb-NO" dirty="0"/>
              <a:t>FRA BTI-SAMLING 0-6 år </a:t>
            </a:r>
            <a:endParaRPr lang="nb-NO" dirty="0">
              <a:cs typeface="Arial" panose="020B0604020202020204"/>
            </a:endParaRPr>
          </a:p>
          <a:p>
            <a:r>
              <a:rPr lang="nb-NO" dirty="0">
                <a:cs typeface="Arial" panose="020B0604020202020204"/>
              </a:rPr>
              <a:t>November 2021</a:t>
            </a:r>
          </a:p>
        </p:txBody>
      </p:sp>
    </p:spTree>
    <p:extLst>
      <p:ext uri="{BB962C8B-B14F-4D97-AF65-F5344CB8AC3E}">
        <p14:creationId xmlns:p14="http://schemas.microsoft.com/office/powerpoint/2010/main" val="1455680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C3D78C7-F43F-4B73-A3D2-6B4154082E9E}"/>
              </a:ext>
            </a:extLst>
          </p:cNvPr>
          <p:cNvSpPr>
            <a:spLocks noGrp="1"/>
          </p:cNvSpPr>
          <p:nvPr>
            <p:ph type="title"/>
          </p:nvPr>
        </p:nvSpPr>
        <p:spPr/>
        <p:txBody>
          <a:bodyPr/>
          <a:lstStyle/>
          <a:p>
            <a:endParaRPr lang="nb-NO"/>
          </a:p>
        </p:txBody>
      </p:sp>
      <p:sp>
        <p:nvSpPr>
          <p:cNvPr id="3" name="Plassholder for innhold 2">
            <a:extLst>
              <a:ext uri="{FF2B5EF4-FFF2-40B4-BE49-F238E27FC236}">
                <a16:creationId xmlns:a16="http://schemas.microsoft.com/office/drawing/2014/main" id="{13A9A4E6-238B-47BE-A620-7C62AB719D0D}"/>
              </a:ext>
            </a:extLst>
          </p:cNvPr>
          <p:cNvSpPr>
            <a:spLocks noGrp="1"/>
          </p:cNvSpPr>
          <p:nvPr>
            <p:ph idx="1"/>
          </p:nvPr>
        </p:nvSpPr>
        <p:spPr/>
        <p:txBody>
          <a:bodyPr/>
          <a:lstStyle/>
          <a:p>
            <a:pPr marL="0" indent="0">
              <a:buNone/>
            </a:pPr>
            <a:r>
              <a:rPr lang="nb-NO" dirty="0"/>
              <a:t>«Bøygen min på helsestasjonen er å få motivert foreldre til å ta imot de gode tilbudene. Prøver å reklamere for BTI og alt det der, men blir noen ganger nei. Her får jeg med meg gode tips. Blant annet hvordan </a:t>
            </a:r>
            <a:r>
              <a:rPr lang="nb-NO" dirty="0" err="1"/>
              <a:t>bhg</a:t>
            </a:r>
            <a:r>
              <a:rPr lang="nb-NO" dirty="0"/>
              <a:t> kan nevne hvem man kan koble på tidlig, det kan vi også på helsestasjonen - da er det lettere for foreldrene til å akseptere et tverrfaglig samarbeid. Å få dem til formøte er kanskje første bøygen - og så kan man kanskje komme inn på BTI»</a:t>
            </a:r>
          </a:p>
        </p:txBody>
      </p:sp>
    </p:spTree>
    <p:extLst>
      <p:ext uri="{BB962C8B-B14F-4D97-AF65-F5344CB8AC3E}">
        <p14:creationId xmlns:p14="http://schemas.microsoft.com/office/powerpoint/2010/main" val="2778564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B23C7C-D408-4558-BAA6-BC141CE3615B}"/>
              </a:ext>
            </a:extLst>
          </p:cNvPr>
          <p:cNvSpPr>
            <a:spLocks noGrp="1"/>
          </p:cNvSpPr>
          <p:nvPr>
            <p:ph type="title"/>
          </p:nvPr>
        </p:nvSpPr>
        <p:spPr/>
        <p:txBody>
          <a:bodyPr/>
          <a:lstStyle/>
          <a:p>
            <a:r>
              <a:rPr lang="nb-NO" dirty="0"/>
              <a:t>Tverrfaglige møter nivå 2</a:t>
            </a:r>
          </a:p>
        </p:txBody>
      </p:sp>
      <p:sp>
        <p:nvSpPr>
          <p:cNvPr id="3" name="Plassholder for innhold 2">
            <a:extLst>
              <a:ext uri="{FF2B5EF4-FFF2-40B4-BE49-F238E27FC236}">
                <a16:creationId xmlns:a16="http://schemas.microsoft.com/office/drawing/2014/main" id="{3041007E-700A-4F0E-97C7-370A9EA8DA6B}"/>
              </a:ext>
            </a:extLst>
          </p:cNvPr>
          <p:cNvSpPr>
            <a:spLocks noGrp="1"/>
          </p:cNvSpPr>
          <p:nvPr>
            <p:ph idx="1"/>
          </p:nvPr>
        </p:nvSpPr>
        <p:spPr/>
        <p:txBody>
          <a:bodyPr>
            <a:normAutofit fontScale="70000" lnSpcReduction="20000"/>
          </a:bodyPr>
          <a:lstStyle/>
          <a:p>
            <a:pPr marL="0" indent="0">
              <a:buNone/>
            </a:pPr>
            <a:r>
              <a:rPr lang="nb-NO" dirty="0"/>
              <a:t>«Ressursteam i PPT-tjenesten er en fin vei å gå. Mottar de en søknad, så må det vurderes via sakkyndig. Det bør siles i BTI-team, og deretter kobles på rett tjeneste. Ressursteam befinner seg på nivå 2, og BTI-team på nivå 3. Kanskje er det litt ulik praksis for når man definerer ting som det ene eller det andre, og når man kobler på ulike tjenester og på hvilken måte. Ser at det er en forskjell mellom den pedagogiske veien og </a:t>
            </a:r>
            <a:r>
              <a:rPr lang="nb-NO" dirty="0" err="1"/>
              <a:t>helseveien</a:t>
            </a:r>
            <a:r>
              <a:rPr lang="nb-NO" dirty="0"/>
              <a:t> - også i forståelsen av hva ressursteam er og forsamtale f.eks. </a:t>
            </a:r>
          </a:p>
          <a:p>
            <a:pPr marL="0" indent="0">
              <a:buNone/>
            </a:pPr>
            <a:r>
              <a:rPr lang="nb-NO" dirty="0"/>
              <a:t>Ressursteam handler ofte om barnet…»</a:t>
            </a:r>
          </a:p>
          <a:p>
            <a:pPr marL="0" indent="0">
              <a:buNone/>
            </a:pPr>
            <a:endParaRPr lang="nb-NO" dirty="0"/>
          </a:p>
          <a:p>
            <a:pPr marL="0" indent="0">
              <a:buNone/>
            </a:pPr>
            <a:r>
              <a:rPr lang="nb-NO" dirty="0"/>
              <a:t>«Det begynner med samtale med foreldrene, samtykke fra dem. Tlf. til PPT med faste møtepunkter. Av og til en henvisning, og av og til mange gode råd på veien om hvordan man skal jobbe i </a:t>
            </a:r>
            <a:r>
              <a:rPr lang="nb-NO" dirty="0" err="1"/>
              <a:t>bhg</a:t>
            </a:r>
            <a:r>
              <a:rPr lang="nb-NO" dirty="0"/>
              <a:t>.»</a:t>
            </a:r>
          </a:p>
          <a:p>
            <a:pPr marL="0" indent="0">
              <a:buNone/>
            </a:pPr>
            <a:endParaRPr lang="nb-NO" dirty="0"/>
          </a:p>
          <a:p>
            <a:pPr marL="0" indent="0">
              <a:buNone/>
            </a:pPr>
            <a:r>
              <a:rPr lang="nb-NO" dirty="0">
                <a:solidFill>
                  <a:srgbClr val="FFFF00"/>
                </a:solidFill>
              </a:rPr>
              <a:t>Til styringsgruppe BTI: Er det et problem at barnehagene må «velge» den «pedagogiske veien» eller «</a:t>
            </a:r>
            <a:r>
              <a:rPr lang="nb-NO" dirty="0" err="1">
                <a:solidFill>
                  <a:srgbClr val="FFFF00"/>
                </a:solidFill>
              </a:rPr>
              <a:t>helseveien</a:t>
            </a:r>
            <a:r>
              <a:rPr lang="nb-NO" dirty="0">
                <a:solidFill>
                  <a:srgbClr val="FFFF00"/>
                </a:solidFill>
              </a:rPr>
              <a:t>»?  </a:t>
            </a:r>
          </a:p>
        </p:txBody>
      </p:sp>
    </p:spTree>
    <p:extLst>
      <p:ext uri="{BB962C8B-B14F-4D97-AF65-F5344CB8AC3E}">
        <p14:creationId xmlns:p14="http://schemas.microsoft.com/office/powerpoint/2010/main" val="3397787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78484E7-698A-4F69-952E-109879DA4360}"/>
              </a:ext>
            </a:extLst>
          </p:cNvPr>
          <p:cNvSpPr>
            <a:spLocks noGrp="1"/>
          </p:cNvSpPr>
          <p:nvPr>
            <p:ph type="title"/>
          </p:nvPr>
        </p:nvSpPr>
        <p:spPr/>
        <p:txBody>
          <a:bodyPr/>
          <a:lstStyle/>
          <a:p>
            <a:r>
              <a:rPr lang="nb-NO" dirty="0"/>
              <a:t>Fra </a:t>
            </a:r>
            <a:r>
              <a:rPr lang="nb-NO" dirty="0" err="1"/>
              <a:t>bhg</a:t>
            </a:r>
            <a:r>
              <a:rPr lang="nb-NO" dirty="0"/>
              <a:t>-perspektivet om Ressursteam og BTI-team</a:t>
            </a:r>
          </a:p>
        </p:txBody>
      </p:sp>
      <p:sp>
        <p:nvSpPr>
          <p:cNvPr id="3" name="Plassholder for innhold 2">
            <a:extLst>
              <a:ext uri="{FF2B5EF4-FFF2-40B4-BE49-F238E27FC236}">
                <a16:creationId xmlns:a16="http://schemas.microsoft.com/office/drawing/2014/main" id="{58357747-E803-48DF-AA8A-441F0C2F1843}"/>
              </a:ext>
            </a:extLst>
          </p:cNvPr>
          <p:cNvSpPr>
            <a:spLocks noGrp="1"/>
          </p:cNvSpPr>
          <p:nvPr>
            <p:ph idx="1"/>
          </p:nvPr>
        </p:nvSpPr>
        <p:spPr/>
        <p:txBody>
          <a:bodyPr>
            <a:normAutofit fontScale="70000" lnSpcReduction="20000"/>
          </a:bodyPr>
          <a:lstStyle/>
          <a:p>
            <a:r>
              <a:rPr lang="nb-NO" dirty="0"/>
              <a:t>«Ble reflektert om at vi har mange arenaer, men et savn å få helsetjenesten og familietjenesten fast på besøk. Forstår at det er mange, og at det krever ressurser, men et savn og ønsker å se på muligheter for det. Det at vi er så mange instanser, som vet mye om hverandre. Kanskje er det lurt på en styrersamling å få en oversikt over de ulike instansene, bare for å få litt bedre oversikt?»</a:t>
            </a:r>
          </a:p>
          <a:p>
            <a:r>
              <a:rPr lang="nb-NO" dirty="0"/>
              <a:t>«Føler det er litt langt opp. Savner litt nede på 1. De fleste </a:t>
            </a:r>
            <a:r>
              <a:rPr lang="nb-NO" dirty="0" err="1"/>
              <a:t>bhg</a:t>
            </a:r>
            <a:r>
              <a:rPr lang="nb-NO" dirty="0"/>
              <a:t> kjenner nok ikke til Arendalshjelpa, og visste ikke at </a:t>
            </a:r>
            <a:r>
              <a:rPr lang="nb-NO" dirty="0" err="1"/>
              <a:t>bhg</a:t>
            </a:r>
            <a:r>
              <a:rPr lang="nb-NO" dirty="0"/>
              <a:t> kunne henvende seg der.» </a:t>
            </a:r>
          </a:p>
          <a:p>
            <a:r>
              <a:rPr lang="nb-NO" dirty="0"/>
              <a:t>Vi har Styrermøter: 4-5 møter med private barnehager i året</a:t>
            </a:r>
          </a:p>
          <a:p>
            <a:r>
              <a:rPr lang="nb-NO" dirty="0"/>
              <a:t>Vi hadde et opplegg med BVT som var veldig nyttig - åpnet for spørsmål. </a:t>
            </a:r>
            <a:br>
              <a:rPr lang="nb-NO" dirty="0"/>
            </a:br>
            <a:r>
              <a:rPr lang="nb-NO" dirty="0"/>
              <a:t>Burde kanskje gjøre det med andre tjenester også. </a:t>
            </a:r>
          </a:p>
          <a:p>
            <a:r>
              <a:rPr lang="nb-NO" dirty="0"/>
              <a:t>En ting er å få mye informasjon. Noe annet er å ha dialog sammen. I tillegg trenger man informasjon. Besøk av helsesykepleier og familietjeneste. </a:t>
            </a:r>
          </a:p>
          <a:p>
            <a:r>
              <a:rPr lang="nb-NO" dirty="0">
                <a:solidFill>
                  <a:srgbClr val="FFFF00"/>
                </a:solidFill>
              </a:rPr>
              <a:t>Gunn: Må kanskje løfte på et nivå - tar det videre til BTI-styringsgruppa. Tror vi har nok møtearenaer, men det handler om hvordan man bruker de.</a:t>
            </a:r>
          </a:p>
        </p:txBody>
      </p:sp>
    </p:spTree>
    <p:extLst>
      <p:ext uri="{BB962C8B-B14F-4D97-AF65-F5344CB8AC3E}">
        <p14:creationId xmlns:p14="http://schemas.microsoft.com/office/powerpoint/2010/main" val="33254118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E33EFB1-3509-49AD-926B-D86DF2F5A0CC}"/>
              </a:ext>
            </a:extLst>
          </p:cNvPr>
          <p:cNvSpPr>
            <a:spLocks noGrp="1"/>
          </p:cNvSpPr>
          <p:nvPr>
            <p:ph type="title"/>
          </p:nvPr>
        </p:nvSpPr>
        <p:spPr/>
        <p:txBody>
          <a:bodyPr/>
          <a:lstStyle/>
          <a:p>
            <a:r>
              <a:rPr lang="nb-NO" dirty="0"/>
              <a:t>Ansvarsgruppemøte. Er det noe som heter det lenger, og har det en rolle i BTI-modellen?</a:t>
            </a:r>
          </a:p>
        </p:txBody>
      </p:sp>
      <p:sp>
        <p:nvSpPr>
          <p:cNvPr id="3" name="Plassholder for innhold 2">
            <a:extLst>
              <a:ext uri="{FF2B5EF4-FFF2-40B4-BE49-F238E27FC236}">
                <a16:creationId xmlns:a16="http://schemas.microsoft.com/office/drawing/2014/main" id="{37F74FCE-5F82-429E-84EF-3D3D5D6E1873}"/>
              </a:ext>
            </a:extLst>
          </p:cNvPr>
          <p:cNvSpPr>
            <a:spLocks noGrp="1"/>
          </p:cNvSpPr>
          <p:nvPr>
            <p:ph idx="1"/>
          </p:nvPr>
        </p:nvSpPr>
        <p:spPr/>
        <p:txBody>
          <a:bodyPr/>
          <a:lstStyle/>
          <a:p>
            <a:pPr marL="0" indent="0">
              <a:buNone/>
            </a:pPr>
            <a:r>
              <a:rPr lang="nb-NO" dirty="0"/>
              <a:t>«Har registrert at det finnes en del ansvarsgruppemøter som ofte ledes av </a:t>
            </a:r>
            <a:r>
              <a:rPr lang="nb-NO" dirty="0" err="1"/>
              <a:t>bhg</a:t>
            </a:r>
            <a:r>
              <a:rPr lang="nb-NO" dirty="0"/>
              <a:t>. De går og går og alt er fint, men det er ikke alltid. Da er det viktig å ta det inn i BTI-rammeverket og ta det til koordinator for BTI-team 0-6 år. Har ofte veldig fokus på barnet, mens man gjennom BTI får løftet det litt til å handle om mer enn barnet. Synes alle burde vært en BTI-sak.» </a:t>
            </a:r>
          </a:p>
        </p:txBody>
      </p:sp>
    </p:spTree>
    <p:extLst>
      <p:ext uri="{BB962C8B-B14F-4D97-AF65-F5344CB8AC3E}">
        <p14:creationId xmlns:p14="http://schemas.microsoft.com/office/powerpoint/2010/main" val="3993642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FD92F04-4C0B-4257-84CD-5EAD75105A0B}"/>
              </a:ext>
            </a:extLst>
          </p:cNvPr>
          <p:cNvSpPr>
            <a:spLocks noGrp="1"/>
          </p:cNvSpPr>
          <p:nvPr>
            <p:ph type="title"/>
          </p:nvPr>
        </p:nvSpPr>
        <p:spPr/>
        <p:txBody>
          <a:bodyPr/>
          <a:lstStyle/>
          <a:p>
            <a:r>
              <a:rPr lang="nb-NO" dirty="0"/>
              <a:t>BTI-team 0-6 og gravide</a:t>
            </a:r>
          </a:p>
        </p:txBody>
      </p:sp>
      <p:sp>
        <p:nvSpPr>
          <p:cNvPr id="3" name="Plassholder for innhold 2">
            <a:extLst>
              <a:ext uri="{FF2B5EF4-FFF2-40B4-BE49-F238E27FC236}">
                <a16:creationId xmlns:a16="http://schemas.microsoft.com/office/drawing/2014/main" id="{833A06BE-78AD-4E22-8B23-FCDFB29C7E90}"/>
              </a:ext>
            </a:extLst>
          </p:cNvPr>
          <p:cNvSpPr>
            <a:spLocks noGrp="1"/>
          </p:cNvSpPr>
          <p:nvPr>
            <p:ph idx="1"/>
          </p:nvPr>
        </p:nvSpPr>
        <p:spPr/>
        <p:txBody>
          <a:bodyPr/>
          <a:lstStyle/>
          <a:p>
            <a:pPr marL="0" indent="0">
              <a:buNone/>
            </a:pPr>
            <a:r>
              <a:rPr lang="nb-NO" dirty="0"/>
              <a:t>«Blir lei meg når jeg hører at det er lang vei opp til BTI-team. Skulle gjerne vært i hver barnehage hver uke, men har begrenset meg til en gang i året. Mange saker man ikke orker å ta fatt i. Risikerer å bli sittende i en tung gjørme, men når man vet at det er et stort korps som jobber i Arendal kommune for å hjelpe, så blir det kanskje litt lettere. </a:t>
            </a:r>
          </a:p>
          <a:p>
            <a:pPr marL="0" indent="0">
              <a:buNone/>
            </a:pPr>
            <a:r>
              <a:rPr lang="nb-NO" dirty="0"/>
              <a:t>Blir veldig glad når folk ringer og spør om hva de skal foreta seg.»</a:t>
            </a:r>
          </a:p>
        </p:txBody>
      </p:sp>
    </p:spTree>
    <p:extLst>
      <p:ext uri="{BB962C8B-B14F-4D97-AF65-F5344CB8AC3E}">
        <p14:creationId xmlns:p14="http://schemas.microsoft.com/office/powerpoint/2010/main" val="3836289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0FF18C0-8962-4DAD-87A2-17196DB4CB36}"/>
              </a:ext>
            </a:extLst>
          </p:cNvPr>
          <p:cNvSpPr>
            <a:spLocks noGrp="1"/>
          </p:cNvSpPr>
          <p:nvPr>
            <p:ph type="title"/>
          </p:nvPr>
        </p:nvSpPr>
        <p:spPr/>
        <p:txBody>
          <a:bodyPr/>
          <a:lstStyle/>
          <a:p>
            <a:r>
              <a:rPr lang="nb-NO" dirty="0"/>
              <a:t>Nivå 0-1 Risiko og beskyttelsesfaktorer</a:t>
            </a:r>
          </a:p>
        </p:txBody>
      </p:sp>
      <p:sp>
        <p:nvSpPr>
          <p:cNvPr id="3" name="Plassholder for innhold 2">
            <a:extLst>
              <a:ext uri="{FF2B5EF4-FFF2-40B4-BE49-F238E27FC236}">
                <a16:creationId xmlns:a16="http://schemas.microsoft.com/office/drawing/2014/main" id="{A6D94B2D-8877-49E1-A90C-CB4FB6C1F44C}"/>
              </a:ext>
            </a:extLst>
          </p:cNvPr>
          <p:cNvSpPr>
            <a:spLocks noGrp="1"/>
          </p:cNvSpPr>
          <p:nvPr>
            <p:ph idx="1"/>
          </p:nvPr>
        </p:nvSpPr>
        <p:spPr/>
        <p:txBody>
          <a:bodyPr>
            <a:normAutofit/>
          </a:bodyPr>
          <a:lstStyle/>
          <a:p>
            <a:pPr fontAlgn="ctr">
              <a:spcBef>
                <a:spcPts val="0"/>
              </a:spcBef>
            </a:pPr>
            <a:r>
              <a:rPr lang="nb-NO" sz="1600" dirty="0"/>
              <a:t>Trenger tid på mange av punktene. Krever en relasjon. Kan ikke bare ta utgangspunkt i et møte eller en situasjon. Tar tid å se og gjenkjenne risikofaktorene</a:t>
            </a:r>
          </a:p>
          <a:p>
            <a:pPr fontAlgn="ctr">
              <a:spcBef>
                <a:spcPts val="0"/>
              </a:spcBef>
            </a:pPr>
            <a:endParaRPr lang="nb-NO" sz="1600" dirty="0"/>
          </a:p>
          <a:p>
            <a:pPr fontAlgn="ctr">
              <a:spcBef>
                <a:spcPts val="0"/>
              </a:spcBef>
            </a:pPr>
            <a:r>
              <a:rPr lang="nb-NO" sz="1600" dirty="0"/>
              <a:t>Forskjell på helsestasjon og barnehage. </a:t>
            </a:r>
            <a:r>
              <a:rPr lang="nb-NO" sz="1600" dirty="0" err="1"/>
              <a:t>Bhg</a:t>
            </a:r>
            <a:r>
              <a:rPr lang="nb-NO" sz="1600" dirty="0"/>
              <a:t> gode på de individuelle risikofaktorene og venner. Helsestasjon på familien, nære relasjoner og fritid. Snakker mye om dette med samspill.</a:t>
            </a:r>
          </a:p>
          <a:p>
            <a:pPr fontAlgn="ctr">
              <a:spcBef>
                <a:spcPts val="0"/>
              </a:spcBef>
            </a:pPr>
            <a:r>
              <a:rPr lang="nb-NO" sz="1600" dirty="0"/>
              <a:t> </a:t>
            </a:r>
          </a:p>
          <a:p>
            <a:pPr fontAlgn="ctr">
              <a:spcBef>
                <a:spcPts val="0"/>
              </a:spcBef>
            </a:pPr>
            <a:r>
              <a:rPr lang="nb-NO" sz="1600" dirty="0"/>
              <a:t>«Vi snakket om at </a:t>
            </a:r>
            <a:r>
              <a:rPr lang="nb-NO" sz="1600" dirty="0" err="1"/>
              <a:t>bhg</a:t>
            </a:r>
            <a:r>
              <a:rPr lang="nb-NO" sz="1600" dirty="0"/>
              <a:t> er best på individuelle risikofaktorer, og har større utfordringer på familierisikofaktorene. Det går litt langt noen ganger, og at man ikke observerer nok. Snakket litt om at helsesøster har forventninger fra familien - at de stiller mer direkte spørsmål og kanskje plukker opp mer»</a:t>
            </a:r>
          </a:p>
          <a:p>
            <a:pPr fontAlgn="ctr">
              <a:spcBef>
                <a:spcPts val="0"/>
              </a:spcBef>
            </a:pPr>
            <a:endParaRPr lang="nb-NO" sz="1600" dirty="0"/>
          </a:p>
          <a:p>
            <a:pPr fontAlgn="ctr">
              <a:spcBef>
                <a:spcPts val="0"/>
              </a:spcBef>
            </a:pPr>
            <a:r>
              <a:rPr lang="nb-NO" sz="1600" dirty="0"/>
              <a:t>«Må få voksentjenestene inn på arket også. Vi som jobber med psykisk helse, vold og rus ser familiene hvor barn oppholder seg. Kan hjelpe barna før de blir symptombærende. Mange voksne føler på skam og skyld og opprettholder fasaden.»</a:t>
            </a:r>
          </a:p>
          <a:p>
            <a:pPr fontAlgn="ctr">
              <a:spcBef>
                <a:spcPts val="0"/>
              </a:spcBef>
            </a:pPr>
            <a:endParaRPr lang="nb-NO" sz="1600" dirty="0"/>
          </a:p>
          <a:p>
            <a:pPr fontAlgn="ctr">
              <a:spcBef>
                <a:spcPts val="0"/>
              </a:spcBef>
            </a:pPr>
            <a:r>
              <a:rPr lang="nb-NO" sz="1600" dirty="0"/>
              <a:t>«I oppstartsamtalen har vi trukket fram hvordan man snakker om barnet deres, og ikke kommer med pekefinger når man snakker med foreldre. Må også fange opp hele spekteret av uttrykk.» </a:t>
            </a:r>
          </a:p>
          <a:p>
            <a:pPr fontAlgn="ctr">
              <a:spcBef>
                <a:spcPts val="0"/>
              </a:spcBef>
            </a:pPr>
            <a:endParaRPr lang="nb-NO" sz="2600" dirty="0">
              <a:effectLst/>
              <a:latin typeface="Calibri" panose="020F0502020204030204" pitchFamily="34" charset="0"/>
            </a:endParaRPr>
          </a:p>
          <a:p>
            <a:pPr marL="0" indent="0" fontAlgn="ctr">
              <a:spcBef>
                <a:spcPts val="0"/>
              </a:spcBef>
              <a:buNone/>
            </a:pPr>
            <a:endParaRPr lang="nb-NO" sz="2600" dirty="0">
              <a:solidFill>
                <a:srgbClr val="FFFF00"/>
              </a:solidFill>
              <a:effectLst/>
              <a:latin typeface="Calibri" panose="020F0502020204030204" pitchFamily="34" charset="0"/>
            </a:endParaRPr>
          </a:p>
          <a:p>
            <a:pPr fontAlgn="ctr">
              <a:spcBef>
                <a:spcPts val="0"/>
              </a:spcBef>
            </a:pPr>
            <a:endParaRPr lang="nb-NO" sz="1800" dirty="0">
              <a:effectLst/>
              <a:latin typeface="Calibri" panose="020F0502020204030204" pitchFamily="34" charset="0"/>
            </a:endParaRPr>
          </a:p>
          <a:p>
            <a:pPr rtl="0" fontAlgn="ctr">
              <a:spcBef>
                <a:spcPts val="0"/>
              </a:spcBef>
              <a:spcAft>
                <a:spcPts val="0"/>
              </a:spcAft>
              <a:buFont typeface="Arial" panose="020B0604020202020204" pitchFamily="34" charset="0"/>
              <a:buChar char="•"/>
            </a:pPr>
            <a:endParaRPr lang="nb-NO" sz="1800" dirty="0">
              <a:effectLst/>
              <a:latin typeface="Calibri" panose="020F0502020204030204" pitchFamily="34" charset="0"/>
            </a:endParaRPr>
          </a:p>
          <a:p>
            <a:pPr rtl="0" fontAlgn="ctr">
              <a:spcBef>
                <a:spcPts val="0"/>
              </a:spcBef>
              <a:spcAft>
                <a:spcPts val="0"/>
              </a:spcAft>
              <a:buFont typeface="Arial" panose="020B0604020202020204" pitchFamily="34" charset="0"/>
              <a:buChar char="•"/>
            </a:pPr>
            <a:endParaRPr lang="nb-NO" sz="1800" dirty="0">
              <a:effectLst/>
              <a:latin typeface="Calibri" panose="020F0502020204030204" pitchFamily="34" charset="0"/>
            </a:endParaRPr>
          </a:p>
          <a:p>
            <a:endParaRPr lang="nb-NO" dirty="0"/>
          </a:p>
        </p:txBody>
      </p:sp>
    </p:spTree>
    <p:extLst>
      <p:ext uri="{BB962C8B-B14F-4D97-AF65-F5344CB8AC3E}">
        <p14:creationId xmlns:p14="http://schemas.microsoft.com/office/powerpoint/2010/main" val="1879023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BBC60EF-ED7E-4D6F-AF01-F747D7D78A6F}"/>
              </a:ext>
            </a:extLst>
          </p:cNvPr>
          <p:cNvSpPr>
            <a:spLocks noGrp="1"/>
          </p:cNvSpPr>
          <p:nvPr>
            <p:ph type="title"/>
          </p:nvPr>
        </p:nvSpPr>
        <p:spPr/>
        <p:txBody>
          <a:bodyPr/>
          <a:lstStyle/>
          <a:p>
            <a:r>
              <a:rPr lang="nb-NO" dirty="0"/>
              <a:t>Barnehagene ser barna og foreldrene hver dag</a:t>
            </a:r>
          </a:p>
        </p:txBody>
      </p:sp>
      <p:sp>
        <p:nvSpPr>
          <p:cNvPr id="3" name="Plassholder for innhold 2">
            <a:extLst>
              <a:ext uri="{FF2B5EF4-FFF2-40B4-BE49-F238E27FC236}">
                <a16:creationId xmlns:a16="http://schemas.microsoft.com/office/drawing/2014/main" id="{54CFD753-D8CA-40D4-BC25-5CE760C6D833}"/>
              </a:ext>
            </a:extLst>
          </p:cNvPr>
          <p:cNvSpPr>
            <a:spLocks noGrp="1"/>
          </p:cNvSpPr>
          <p:nvPr>
            <p:ph idx="1"/>
          </p:nvPr>
        </p:nvSpPr>
        <p:spPr/>
        <p:txBody>
          <a:bodyPr>
            <a:normAutofit fontScale="62500" lnSpcReduction="20000"/>
          </a:bodyPr>
          <a:lstStyle/>
          <a:p>
            <a:pPr marL="0" indent="0">
              <a:buNone/>
            </a:pPr>
            <a:r>
              <a:rPr lang="nb-NO" dirty="0"/>
              <a:t>«Barnehagene er veldig heldige. Møter foreldre to ganger om dagen. Hva bruker vi de møtene til? Har opplevd å ta imot barn i </a:t>
            </a:r>
            <a:r>
              <a:rPr lang="nb-NO" dirty="0" err="1"/>
              <a:t>bhg</a:t>
            </a:r>
            <a:r>
              <a:rPr lang="nb-NO" dirty="0"/>
              <a:t> som jeg ikke har oppdaget at de ikke har det bra, fordi jeg ikke klarer å lese foreldrene. De legger på maske så det ikke skal synes. </a:t>
            </a:r>
          </a:p>
          <a:p>
            <a:pPr marL="0" indent="0">
              <a:buNone/>
            </a:pPr>
            <a:r>
              <a:rPr lang="nb-NO" dirty="0"/>
              <a:t>Har en krevende dag sammen med barnet, men skjønner ikke hvorfor. Rart at man ikke tenker på hva som skjer når det skjer for første gang. Da er voksentjenesten veldig viktig - og at </a:t>
            </a:r>
            <a:r>
              <a:rPr lang="nb-NO" dirty="0" err="1"/>
              <a:t>bhg</a:t>
            </a:r>
            <a:r>
              <a:rPr lang="nb-NO" dirty="0"/>
              <a:t> får beskjed. Da kan man gi ekstra omsorg og oppfølging tidlig hos de utsatte barna.»</a:t>
            </a:r>
          </a:p>
          <a:p>
            <a:pPr marL="0" indent="0">
              <a:buNone/>
            </a:pPr>
            <a:endParaRPr lang="nb-NO" dirty="0"/>
          </a:p>
          <a:p>
            <a:pPr marL="0" indent="0">
              <a:buNone/>
            </a:pPr>
            <a:r>
              <a:rPr lang="nb-NO" dirty="0"/>
              <a:t>«Er det Per som er vanskelig, eller har faktisk Per det vanskelig? Møter da personen på to ulike måter. Ved å tenke at et individ har det vanskelig, så har man en helt annen innfallsvinkel.»</a:t>
            </a:r>
          </a:p>
          <a:p>
            <a:pPr marL="0" indent="0">
              <a:buNone/>
            </a:pPr>
            <a:endParaRPr lang="nb-NO" dirty="0"/>
          </a:p>
          <a:p>
            <a:pPr marL="0" indent="0">
              <a:buNone/>
            </a:pPr>
            <a:r>
              <a:rPr lang="nb-NO" dirty="0"/>
              <a:t>Om pilot 4-års kontroll i barnehagen: </a:t>
            </a:r>
          </a:p>
          <a:p>
            <a:pPr marL="0" indent="0">
              <a:buNone/>
            </a:pPr>
            <a:r>
              <a:rPr lang="nb-NO" dirty="0"/>
              <a:t>«Snakket om samspill mellom foreldre og barn - og risikoer. Artig å høre fra helsestasjonen, og vet at de er veldig opptatt av samspillet i familien. Så en observasjon med barnet i midten. Fint at det er en tverrfaglighet som ser inn på barnet med forskjellige øyne»</a:t>
            </a:r>
          </a:p>
        </p:txBody>
      </p:sp>
    </p:spTree>
    <p:extLst>
      <p:ext uri="{BB962C8B-B14F-4D97-AF65-F5344CB8AC3E}">
        <p14:creationId xmlns:p14="http://schemas.microsoft.com/office/powerpoint/2010/main" val="1317938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38EED2D-BAA3-4EE1-B849-0F48DADA390A}"/>
              </a:ext>
            </a:extLst>
          </p:cNvPr>
          <p:cNvSpPr>
            <a:spLocks noGrp="1"/>
          </p:cNvSpPr>
          <p:nvPr>
            <p:ph type="title"/>
          </p:nvPr>
        </p:nvSpPr>
        <p:spPr/>
        <p:txBody>
          <a:bodyPr/>
          <a:lstStyle/>
          <a:p>
            <a:r>
              <a:rPr lang="nb-NO" dirty="0"/>
              <a:t>Om samtykke</a:t>
            </a:r>
          </a:p>
        </p:txBody>
      </p:sp>
      <p:sp>
        <p:nvSpPr>
          <p:cNvPr id="3" name="Plassholder for innhold 2">
            <a:extLst>
              <a:ext uri="{FF2B5EF4-FFF2-40B4-BE49-F238E27FC236}">
                <a16:creationId xmlns:a16="http://schemas.microsoft.com/office/drawing/2014/main" id="{DA60E331-3117-479B-B178-4F7EDEDA8268}"/>
              </a:ext>
            </a:extLst>
          </p:cNvPr>
          <p:cNvSpPr>
            <a:spLocks noGrp="1"/>
          </p:cNvSpPr>
          <p:nvPr>
            <p:ph idx="1"/>
          </p:nvPr>
        </p:nvSpPr>
        <p:spPr/>
        <p:txBody>
          <a:bodyPr>
            <a:normAutofit fontScale="85000" lnSpcReduction="20000"/>
          </a:bodyPr>
          <a:lstStyle/>
          <a:p>
            <a:r>
              <a:rPr lang="nb-NO" dirty="0"/>
              <a:t>Jordmor: Veldig opptatt av at man prøver å samarbeide med helsepersoner i barnehagene. Plaget med det med taushetsplikten som vi prøver i BTI å løse med samtykkeskjema. Det er veldig viktig. </a:t>
            </a:r>
          </a:p>
          <a:p>
            <a:r>
              <a:rPr lang="nb-NO" dirty="0"/>
              <a:t>Samarbeid med helsestasjon - taushetsplikt - det er lett å få til samtykke den veien. Det kan voksentjenester bli bedre på.</a:t>
            </a:r>
          </a:p>
          <a:p>
            <a:r>
              <a:rPr lang="nb-NO" dirty="0"/>
              <a:t>Veldig fint når helsestasjonen tar kontakt med barnehagen - og man utfyller hverandre. </a:t>
            </a:r>
          </a:p>
          <a:p>
            <a:r>
              <a:rPr lang="nb-NO" dirty="0"/>
              <a:t>«Vi snakket om samarbeidet. Vi har mye å gå på begge veier. Viktig å ta kontakt med hverandre for å få større helhetsbilde. Overgang til barnehagestart kan være en fin arena hvor helsestasjon kan være med og være synlige for å lette kontakt.» </a:t>
            </a:r>
          </a:p>
        </p:txBody>
      </p:sp>
    </p:spTree>
    <p:extLst>
      <p:ext uri="{BB962C8B-B14F-4D97-AF65-F5344CB8AC3E}">
        <p14:creationId xmlns:p14="http://schemas.microsoft.com/office/powerpoint/2010/main" val="885711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EF583F1-4600-4B57-A1E8-0BD67629370E}"/>
              </a:ext>
            </a:extLst>
          </p:cNvPr>
          <p:cNvSpPr>
            <a:spLocks noGrp="1"/>
          </p:cNvSpPr>
          <p:nvPr>
            <p:ph type="title"/>
          </p:nvPr>
        </p:nvSpPr>
        <p:spPr/>
        <p:txBody>
          <a:bodyPr/>
          <a:lstStyle/>
          <a:p>
            <a:r>
              <a:rPr lang="nb-NO" dirty="0"/>
              <a:t>Oppstartsamtalen</a:t>
            </a:r>
          </a:p>
        </p:txBody>
      </p:sp>
      <p:sp>
        <p:nvSpPr>
          <p:cNvPr id="3" name="Plassholder for innhold 2">
            <a:extLst>
              <a:ext uri="{FF2B5EF4-FFF2-40B4-BE49-F238E27FC236}">
                <a16:creationId xmlns:a16="http://schemas.microsoft.com/office/drawing/2014/main" id="{FFE09F0A-E7CB-46C1-A458-994AF2816FC8}"/>
              </a:ext>
            </a:extLst>
          </p:cNvPr>
          <p:cNvSpPr>
            <a:spLocks noGrp="1"/>
          </p:cNvSpPr>
          <p:nvPr>
            <p:ph idx="1"/>
          </p:nvPr>
        </p:nvSpPr>
        <p:spPr/>
        <p:txBody>
          <a:bodyPr>
            <a:normAutofit fontScale="55000" lnSpcReduction="20000"/>
          </a:bodyPr>
          <a:lstStyle/>
          <a:p>
            <a:r>
              <a:rPr lang="nb-NO" dirty="0"/>
              <a:t>«Vi snakket om helsestasjonen som møter familien aller først, og hvordan vi møter foreldrene i oppstartsamtalen. Få en trygghet i at man kan ta opp ting i barnehagen også og ikke bare på helsestasjonen. Det gjelder å få et godt forankret samarbeid mellom barnehage og helsestasjon med utveksling av informasjon.» </a:t>
            </a:r>
          </a:p>
          <a:p>
            <a:r>
              <a:rPr lang="nb-NO" dirty="0"/>
              <a:t>«Lettere å fange opp det som går på enkeltindivid. Da har vi familietjenesten som er en god tjeneste å koble på, og kanskje opplever det tryggere enn psykisk helsetjeneste. PPT og alle sosialtjenestene er flotte, men ofte er familietjenesten veldig gode å ha.»</a:t>
            </a:r>
          </a:p>
          <a:p>
            <a:r>
              <a:rPr lang="nb-NO" dirty="0"/>
              <a:t>«Snakket om det med samtale med foreldre i forkant, og eventuelt samtykke i oppstartsamtalen. Også ha undring med foreldrene. Det er viktig med den dialogen. Vi kommer ingen vei hvis vi ikke samarbeider. Jeg er så glad for de verktøyene vi har fått fra BTI-modellen.» </a:t>
            </a:r>
          </a:p>
          <a:p>
            <a:r>
              <a:rPr lang="nb-NO" dirty="0"/>
              <a:t>«Kan helsesykepleier ta initiativ til å delta på oppstartsamtalen når det er barn og foreldre som er i risiko / har en ekstra sårbarhet?» </a:t>
            </a:r>
          </a:p>
          <a:p>
            <a:r>
              <a:rPr lang="nb-NO" dirty="0"/>
              <a:t>«Når barnehagen har </a:t>
            </a:r>
            <a:r>
              <a:rPr lang="nb-NO" dirty="0" err="1"/>
              <a:t>oppstartssamtaler</a:t>
            </a:r>
            <a:r>
              <a:rPr lang="nb-NO" dirty="0"/>
              <a:t>. Kan man da innhente samtykke til å samarbeide med helsestasjonen? Kan man lage et sånt et? Kan vi se på mulighetene for det?.» </a:t>
            </a:r>
            <a:br>
              <a:rPr lang="nb-NO" dirty="0"/>
            </a:br>
            <a:r>
              <a:rPr lang="nb-NO" dirty="0">
                <a:solidFill>
                  <a:srgbClr val="FFFF00"/>
                </a:solidFill>
              </a:rPr>
              <a:t>Tas videre med jurist av BTI-leder</a:t>
            </a:r>
          </a:p>
          <a:p>
            <a:pPr marL="0" indent="0">
              <a:buNone/>
            </a:pPr>
            <a:r>
              <a:rPr lang="nb-NO" dirty="0">
                <a:solidFill>
                  <a:srgbClr val="FFFF00"/>
                </a:solidFill>
              </a:rPr>
              <a:t> </a:t>
            </a:r>
          </a:p>
        </p:txBody>
      </p:sp>
    </p:spTree>
    <p:extLst>
      <p:ext uri="{BB962C8B-B14F-4D97-AF65-F5344CB8AC3E}">
        <p14:creationId xmlns:p14="http://schemas.microsoft.com/office/powerpoint/2010/main" val="571657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81BDAF2-27F2-46D1-8AC0-46FEA599FABC}"/>
              </a:ext>
            </a:extLst>
          </p:cNvPr>
          <p:cNvSpPr>
            <a:spLocks noGrp="1"/>
          </p:cNvSpPr>
          <p:nvPr>
            <p:ph type="title"/>
          </p:nvPr>
        </p:nvSpPr>
        <p:spPr>
          <a:xfrm>
            <a:off x="838199" y="365125"/>
            <a:ext cx="10617679" cy="1325563"/>
          </a:xfrm>
        </p:spPr>
        <p:txBody>
          <a:bodyPr/>
          <a:lstStyle/>
          <a:p>
            <a:r>
              <a:rPr lang="nb-NO" dirty="0"/>
              <a:t>Nivå 2 </a:t>
            </a:r>
            <a:br>
              <a:rPr lang="nb-NO" dirty="0"/>
            </a:br>
            <a:r>
              <a:rPr lang="nb-NO" dirty="0"/>
              <a:t>Hvordan går dere fram for å få til samarbeid med andre tjenester?</a:t>
            </a:r>
          </a:p>
        </p:txBody>
      </p:sp>
      <p:sp>
        <p:nvSpPr>
          <p:cNvPr id="3" name="Plassholder for innhold 2">
            <a:extLst>
              <a:ext uri="{FF2B5EF4-FFF2-40B4-BE49-F238E27FC236}">
                <a16:creationId xmlns:a16="http://schemas.microsoft.com/office/drawing/2014/main" id="{208FF86E-B99F-487A-8D1F-7EB995AB2337}"/>
              </a:ext>
            </a:extLst>
          </p:cNvPr>
          <p:cNvSpPr>
            <a:spLocks noGrp="1"/>
          </p:cNvSpPr>
          <p:nvPr>
            <p:ph idx="1"/>
          </p:nvPr>
        </p:nvSpPr>
        <p:spPr/>
        <p:txBody>
          <a:bodyPr>
            <a:normAutofit fontScale="62500" lnSpcReduction="20000"/>
          </a:bodyPr>
          <a:lstStyle/>
          <a:p>
            <a:pPr marL="0" indent="0">
              <a:buNone/>
            </a:pPr>
            <a:r>
              <a:rPr lang="nb-NO" dirty="0"/>
              <a:t>«På helsestasjonen er vi veldig fornøyd med hvordan vi har gjort det til nå. Vi har en BTI-koordinator som vi henvender oss til (jordmødre også). Da får vi en forsamtale, som ho innkaller til. Gjerne sammen med mor og far. Blir da enige med foresatte om hva slags hjelp de trenger og hvem man skal kalle inn til et samarbeidsmøte. Da kaller koordinatoren inn aktuelle tjenester (</a:t>
            </a:r>
            <a:r>
              <a:rPr lang="nb-NO" dirty="0" err="1"/>
              <a:t>bvt</a:t>
            </a:r>
            <a:r>
              <a:rPr lang="nb-NO" dirty="0"/>
              <a:t>, nav, fastlege etc.). Det er kjempefint at vi som sitter i konstellasjoner slipper å gjøre det koordineringsarbeidet og ringe rundt. Viktig at det er en stafettholder - den som har barnet eller den gravide. Hvor mange som skal kobles på kommer an på hva man blir enige om at man trenger. Trenger man bare to instanser, så gjør man det. Ikke sikkert at man kaller inn til et stort møte. Av og til løser man også ting direkte. Veldig fint at man er minst to aktører for å få flere øyne på det.»</a:t>
            </a:r>
          </a:p>
          <a:p>
            <a:pPr marL="0" indent="0">
              <a:buNone/>
            </a:pPr>
            <a:endParaRPr lang="nb-NO" dirty="0"/>
          </a:p>
          <a:p>
            <a:pPr marL="0" indent="0">
              <a:buNone/>
            </a:pPr>
            <a:r>
              <a:rPr lang="nb-NO" dirty="0"/>
              <a:t>“God start” på helsestasjonen. Handlet først om foreldre og rus. Handler nå om alle som trenger et tettere tilbud fra helsestasjonen. Jordmødrene er gode til å fange opp dette. Jobber med å få familietjenesten, </a:t>
            </a:r>
            <a:r>
              <a:rPr lang="nb-NO" dirty="0" err="1"/>
              <a:t>bvt</a:t>
            </a:r>
            <a:r>
              <a:rPr lang="nb-NO" dirty="0"/>
              <a:t> og ønsker tettere kontakt med barnehagen. Planen er å kontakte </a:t>
            </a:r>
            <a:r>
              <a:rPr lang="nb-NO" dirty="0" err="1"/>
              <a:t>bhg</a:t>
            </a:r>
            <a:r>
              <a:rPr lang="nb-NO" dirty="0"/>
              <a:t> i løpet av første leveår i forkant av oppstart i </a:t>
            </a:r>
            <a:r>
              <a:rPr lang="nb-NO" dirty="0" err="1"/>
              <a:t>bhg</a:t>
            </a:r>
            <a:r>
              <a:rPr lang="nb-NO" dirty="0"/>
              <a:t>. Må også jobbe litt med tankene rundt </a:t>
            </a:r>
            <a:r>
              <a:rPr lang="nb-NO" dirty="0" err="1"/>
              <a:t>bhg</a:t>
            </a:r>
            <a:r>
              <a:rPr lang="nb-NO" dirty="0"/>
              <a:t> og ikke </a:t>
            </a:r>
            <a:r>
              <a:rPr lang="nb-NO" dirty="0" err="1"/>
              <a:t>bhg</a:t>
            </a:r>
            <a:r>
              <a:rPr lang="nb-NO" dirty="0"/>
              <a:t>. Ikke bekymret for dem som ikke starter i </a:t>
            </a:r>
            <a:r>
              <a:rPr lang="nb-NO" dirty="0" err="1"/>
              <a:t>bhg</a:t>
            </a:r>
            <a:r>
              <a:rPr lang="nb-NO" dirty="0"/>
              <a:t> dersom de får god stimuli hjemme, men dersom de ikke får det…</a:t>
            </a:r>
          </a:p>
        </p:txBody>
      </p:sp>
    </p:spTree>
    <p:extLst>
      <p:ext uri="{BB962C8B-B14F-4D97-AF65-F5344CB8AC3E}">
        <p14:creationId xmlns:p14="http://schemas.microsoft.com/office/powerpoint/2010/main" val="3781711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63CD9A9-8373-4355-9668-FF0DA8C8FE46}"/>
              </a:ext>
            </a:extLst>
          </p:cNvPr>
          <p:cNvSpPr>
            <a:spLocks noGrp="1"/>
          </p:cNvSpPr>
          <p:nvPr>
            <p:ph type="title"/>
          </p:nvPr>
        </p:nvSpPr>
        <p:spPr>
          <a:xfrm>
            <a:off x="838200" y="365125"/>
            <a:ext cx="10885098" cy="1325563"/>
          </a:xfrm>
        </p:spPr>
        <p:txBody>
          <a:bodyPr/>
          <a:lstStyle/>
          <a:p>
            <a:r>
              <a:rPr lang="nb-NO" dirty="0"/>
              <a:t>Nivå 2 </a:t>
            </a:r>
            <a:br>
              <a:rPr lang="nb-NO" dirty="0"/>
            </a:br>
            <a:r>
              <a:rPr lang="nb-NO" dirty="0"/>
              <a:t>Hvordan går dere fram for å få til samarbeid med andre tjenester?</a:t>
            </a:r>
          </a:p>
        </p:txBody>
      </p:sp>
      <p:sp>
        <p:nvSpPr>
          <p:cNvPr id="3" name="Plassholder for innhold 2">
            <a:extLst>
              <a:ext uri="{FF2B5EF4-FFF2-40B4-BE49-F238E27FC236}">
                <a16:creationId xmlns:a16="http://schemas.microsoft.com/office/drawing/2014/main" id="{2D2EF1FB-46D6-470C-B5EE-7D24C9822223}"/>
              </a:ext>
            </a:extLst>
          </p:cNvPr>
          <p:cNvSpPr>
            <a:spLocks noGrp="1"/>
          </p:cNvSpPr>
          <p:nvPr>
            <p:ph idx="1"/>
          </p:nvPr>
        </p:nvSpPr>
        <p:spPr/>
        <p:txBody>
          <a:bodyPr>
            <a:normAutofit fontScale="92500" lnSpcReduction="20000"/>
          </a:bodyPr>
          <a:lstStyle/>
          <a:p>
            <a:pPr marL="0" indent="0">
              <a:buNone/>
            </a:pPr>
            <a:r>
              <a:rPr lang="nb-NO" dirty="0"/>
              <a:t>«Sånn som det er i </a:t>
            </a:r>
            <a:r>
              <a:rPr lang="nb-NO" dirty="0" err="1"/>
              <a:t>bhg</a:t>
            </a:r>
            <a:r>
              <a:rPr lang="nb-NO" dirty="0"/>
              <a:t> så er det sånn at man kontakter direkte den samarbeidspartneren man skal snakke med. Ofte er det helsestasjon eller PPT. Der er gangen ryddig - vet hvordan man skal gå frem. Vant til å ha de møtene.» </a:t>
            </a:r>
          </a:p>
          <a:p>
            <a:pPr marL="0" indent="0">
              <a:buNone/>
            </a:pPr>
            <a:r>
              <a:rPr lang="nb-NO" dirty="0"/>
              <a:t>«Vi snakket om det at for å få flere på banen, fra et </a:t>
            </a:r>
            <a:r>
              <a:rPr lang="nb-NO" dirty="0" err="1"/>
              <a:t>bhg</a:t>
            </a:r>
            <a:r>
              <a:rPr lang="nb-NO" dirty="0"/>
              <a:t>-perspektiv, må vi jobbe over tid med å implementere mer - snakke om det i </a:t>
            </a:r>
            <a:r>
              <a:rPr lang="nb-NO" dirty="0" err="1"/>
              <a:t>bhg</a:t>
            </a:r>
            <a:r>
              <a:rPr lang="nb-NO" dirty="0"/>
              <a:t>. Foreldremøter, foreldresamtaler. Det må komme inn naturlig, og ikke når et problem oppstår. Bruke tid på et tidligere nivå - et </a:t>
            </a:r>
            <a:r>
              <a:rPr lang="nb-NO" dirty="0" err="1"/>
              <a:t>forbedringspotensiale</a:t>
            </a:r>
            <a:r>
              <a:rPr lang="nb-NO" dirty="0"/>
              <a:t>. Da vil også samarbeidet være lettere, og å ta med andre instanser, når foresatte forstår at det er en del av vårt system. PPT er de vi samarbeider mest med fra undring til reell bekymring.»</a:t>
            </a:r>
          </a:p>
        </p:txBody>
      </p:sp>
    </p:spTree>
    <p:extLst>
      <p:ext uri="{BB962C8B-B14F-4D97-AF65-F5344CB8AC3E}">
        <p14:creationId xmlns:p14="http://schemas.microsoft.com/office/powerpoint/2010/main" val="114676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5DF54F5-B0C4-492E-B092-9F36C7991DC6}"/>
              </a:ext>
            </a:extLst>
          </p:cNvPr>
          <p:cNvSpPr>
            <a:spLocks noGrp="1"/>
          </p:cNvSpPr>
          <p:nvPr>
            <p:ph type="title"/>
          </p:nvPr>
        </p:nvSpPr>
        <p:spPr>
          <a:xfrm>
            <a:off x="838199" y="365125"/>
            <a:ext cx="10816087" cy="1325563"/>
          </a:xfrm>
        </p:spPr>
        <p:txBody>
          <a:bodyPr/>
          <a:lstStyle/>
          <a:p>
            <a:r>
              <a:rPr lang="nb-NO" dirty="0"/>
              <a:t>Nivå 2 </a:t>
            </a:r>
            <a:br>
              <a:rPr lang="nb-NO" dirty="0"/>
            </a:br>
            <a:r>
              <a:rPr lang="nb-NO" dirty="0"/>
              <a:t>Hvordan går dere fram for å få til samarbeid med andre tjenester?</a:t>
            </a:r>
          </a:p>
        </p:txBody>
      </p:sp>
      <p:sp>
        <p:nvSpPr>
          <p:cNvPr id="3" name="Plassholder for innhold 2">
            <a:extLst>
              <a:ext uri="{FF2B5EF4-FFF2-40B4-BE49-F238E27FC236}">
                <a16:creationId xmlns:a16="http://schemas.microsoft.com/office/drawing/2014/main" id="{D741D3FE-C9FD-4515-B877-9E04E41E13C9}"/>
              </a:ext>
            </a:extLst>
          </p:cNvPr>
          <p:cNvSpPr>
            <a:spLocks noGrp="1"/>
          </p:cNvSpPr>
          <p:nvPr>
            <p:ph idx="1"/>
          </p:nvPr>
        </p:nvSpPr>
        <p:spPr>
          <a:xfrm>
            <a:off x="838200" y="1825625"/>
            <a:ext cx="10816086" cy="4351338"/>
          </a:xfrm>
        </p:spPr>
        <p:txBody>
          <a:bodyPr>
            <a:normAutofit fontScale="92500" lnSpcReduction="20000"/>
          </a:bodyPr>
          <a:lstStyle/>
          <a:p>
            <a:pPr marL="0" indent="0">
              <a:buNone/>
            </a:pPr>
            <a:r>
              <a:rPr lang="nb-NO" dirty="0"/>
              <a:t>NAV: «Mye samarbeid med helsestasjonen. Ser ikke så mye av samspillet mellom foreldre og barn. Mer ift. hvordan foreldrene er. Økonomi og sånt. Det er ikke så mange grep vi kan gjøre </a:t>
            </a:r>
            <a:r>
              <a:rPr lang="nb-NO" dirty="0" err="1"/>
              <a:t>mtp</a:t>
            </a:r>
            <a:r>
              <a:rPr lang="nb-NO" dirty="0"/>
              <a:t>. det. Godt samarbeid med helsestasjon, og lav terskel for å ta kontakt med hverandre. NAV er mest økonomi, og familier som sliter med økonomi er ofte de vi er i kontakt med. Dersom man møter foreldre som har dårlig økonomi, så kan man ikke si at NAV må ta kontakt med familien, men man kan oppfordre familiene til å ta kontakt med NAV så kan de kanskje hjelpe - både på økonomi og rus.»</a:t>
            </a:r>
          </a:p>
          <a:p>
            <a:pPr marL="0" indent="0">
              <a:buNone/>
            </a:pPr>
            <a:r>
              <a:rPr lang="nb-NO" dirty="0"/>
              <a:t>NB fra Barnehagestab: </a:t>
            </a:r>
            <a:br>
              <a:rPr lang="nb-NO" dirty="0"/>
            </a:br>
            <a:r>
              <a:rPr lang="nb-NO" dirty="0"/>
              <a:t>Mange som ikke søker redusert oppholdsbetaling.»</a:t>
            </a:r>
          </a:p>
        </p:txBody>
      </p:sp>
    </p:spTree>
    <p:extLst>
      <p:ext uri="{BB962C8B-B14F-4D97-AF65-F5344CB8AC3E}">
        <p14:creationId xmlns:p14="http://schemas.microsoft.com/office/powerpoint/2010/main" val="1964187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1ECEA8E-71C0-4DFE-8C9F-169D39E18F2C}"/>
              </a:ext>
            </a:extLst>
          </p:cNvPr>
          <p:cNvSpPr>
            <a:spLocks noGrp="1"/>
          </p:cNvSpPr>
          <p:nvPr>
            <p:ph type="title"/>
          </p:nvPr>
        </p:nvSpPr>
        <p:spPr/>
        <p:txBody>
          <a:bodyPr/>
          <a:lstStyle/>
          <a:p>
            <a:r>
              <a:rPr lang="nb-NO" dirty="0"/>
              <a:t>Familietjenesten</a:t>
            </a:r>
          </a:p>
        </p:txBody>
      </p:sp>
      <p:sp>
        <p:nvSpPr>
          <p:cNvPr id="3" name="Plassholder for innhold 2">
            <a:extLst>
              <a:ext uri="{FF2B5EF4-FFF2-40B4-BE49-F238E27FC236}">
                <a16:creationId xmlns:a16="http://schemas.microsoft.com/office/drawing/2014/main" id="{ACA945BD-FAB6-4651-831E-C92C712A8403}"/>
              </a:ext>
            </a:extLst>
          </p:cNvPr>
          <p:cNvSpPr>
            <a:spLocks noGrp="1"/>
          </p:cNvSpPr>
          <p:nvPr>
            <p:ph idx="1"/>
          </p:nvPr>
        </p:nvSpPr>
        <p:spPr/>
        <p:txBody>
          <a:bodyPr>
            <a:normAutofit fontScale="92500" lnSpcReduction="10000"/>
          </a:bodyPr>
          <a:lstStyle/>
          <a:p>
            <a:pPr marL="0" indent="0">
              <a:buNone/>
            </a:pPr>
            <a:r>
              <a:rPr lang="nb-NO" dirty="0"/>
              <a:t>«Er definitivt både nivå 1 og 2, og ofte med på nivå 3. Er der for barn og unge. Har veldig behov for å få de minste enda lenger frem og opp. De havner bak ungdomsgruppa hos oss. </a:t>
            </a:r>
          </a:p>
          <a:p>
            <a:pPr marL="0" indent="0">
              <a:buNone/>
            </a:pPr>
            <a:r>
              <a:rPr lang="nb-NO" dirty="0"/>
              <a:t>Trenger å få foreldrene til å henvende seg. Får det gjennom Arendalshjelpa - ett nummer inn til Arendals psykiske helsetjeneste. Kan ringe anonymt.»</a:t>
            </a:r>
          </a:p>
          <a:p>
            <a:pPr marL="0" indent="0">
              <a:buNone/>
            </a:pPr>
            <a:endParaRPr lang="nb-NO" dirty="0"/>
          </a:p>
          <a:p>
            <a:pPr marL="0" indent="0">
              <a:buNone/>
            </a:pPr>
            <a:r>
              <a:rPr lang="nb-NO" dirty="0">
                <a:solidFill>
                  <a:srgbClr val="FFFF00"/>
                </a:solidFill>
              </a:rPr>
              <a:t>Til styringsgruppe BTI: Foreldre må selv kontakte Arendalshjelpa. Er det mulig for andre tjenester å invitere dem inn til samarbeid? </a:t>
            </a:r>
          </a:p>
        </p:txBody>
      </p:sp>
    </p:spTree>
    <p:extLst>
      <p:ext uri="{BB962C8B-B14F-4D97-AF65-F5344CB8AC3E}">
        <p14:creationId xmlns:p14="http://schemas.microsoft.com/office/powerpoint/2010/main" val="2947010005"/>
      </p:ext>
    </p:extLst>
  </p:cSld>
  <p:clrMapOvr>
    <a:masterClrMapping/>
  </p:clrMapOvr>
</p:sld>
</file>

<file path=ppt/theme/theme1.xml><?xml version="1.0" encoding="utf-8"?>
<a:theme xmlns:a="http://schemas.openxmlformats.org/drawingml/2006/main" name="Office-tema">
  <a:themeElements>
    <a:clrScheme name="Egendefinert 349">
      <a:dk1>
        <a:srgbClr val="F8F8F8"/>
      </a:dk1>
      <a:lt1>
        <a:srgbClr val="00192F"/>
      </a:lt1>
      <a:dk2>
        <a:srgbClr val="F8F8F8"/>
      </a:dk2>
      <a:lt2>
        <a:srgbClr val="00192F"/>
      </a:lt2>
      <a:accent1>
        <a:srgbClr val="F2F2F2"/>
      </a:accent1>
      <a:accent2>
        <a:srgbClr val="C7C7C7"/>
      </a:accent2>
      <a:accent3>
        <a:srgbClr val="949494"/>
      </a:accent3>
      <a:accent4>
        <a:srgbClr val="93E0FF"/>
      </a:accent4>
      <a:accent5>
        <a:srgbClr val="00A1DE"/>
      </a:accent5>
      <a:accent6>
        <a:srgbClr val="00549F"/>
      </a:accent6>
      <a:hlink>
        <a:srgbClr val="BABABA"/>
      </a:hlink>
      <a:folHlink>
        <a:srgbClr val="BABAB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sjon10" id="{2DFBCDC0-0F82-4D06-8EA4-D9E2D46954D5}" vid="{7F65C3E5-776E-450A-AA1B-D7586D10C76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1BEB1BBABD403E43BCB296F26A172080" ma:contentTypeVersion="5" ma:contentTypeDescription="Opprett et nytt dokument." ma:contentTypeScope="" ma:versionID="4925dee7d78e68a3650ac59a00b6dcd8">
  <xsd:schema xmlns:xsd="http://www.w3.org/2001/XMLSchema" xmlns:xs="http://www.w3.org/2001/XMLSchema" xmlns:p="http://schemas.microsoft.com/office/2006/metadata/properties" xmlns:ns2="94e1aaff-03e8-4d40-9497-ae7a19d69397" targetNamespace="http://schemas.microsoft.com/office/2006/metadata/properties" ma:root="true" ma:fieldsID="c93dcc980e2afdec550f76e081d8a0e9" ns2:_="">
    <xsd:import namespace="94e1aaff-03e8-4d40-9497-ae7a19d6939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e1aaff-03e8-4d40-9497-ae7a19d6939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627C1C0-3F91-4692-A989-ECAC982517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e1aaff-03e8-4d40-9497-ae7a19d693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B6E8255-32A5-40EA-893A-EB3E5B53F2DB}">
  <ds:schemaRefs>
    <ds:schemaRef ds:uri="http://schemas.microsoft.com/sharepoint/v3/contenttype/forms"/>
  </ds:schemaRefs>
</ds:datastoreItem>
</file>

<file path=customXml/itemProps3.xml><?xml version="1.0" encoding="utf-8"?>
<ds:datastoreItem xmlns:ds="http://schemas.openxmlformats.org/officeDocument/2006/customXml" ds:itemID="{0E476243-23C0-4DA6-AD8A-F00E5033FCCD}">
  <ds:schemaRefs>
    <ds:schemaRef ds:uri="36848c20-27b2-4642-86ba-143884e5c444"/>
    <ds:schemaRef ds:uri="http://purl.org/dc/terms/"/>
    <ds:schemaRef ds:uri="http://schemas.openxmlformats.org/package/2006/metadata/core-properties"/>
    <ds:schemaRef ds:uri="http://schemas.microsoft.com/office/2006/documentManagement/types"/>
    <ds:schemaRef ds:uri="7c5f6f67-d306-43ad-ba60-1858cdc9d540"/>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Ion Boardroom</Template>
  <TotalTime>0</TotalTime>
  <Words>2169</Words>
  <Application>Microsoft Office PowerPoint</Application>
  <PresentationFormat>Widescreen</PresentationFormat>
  <Paragraphs>72</Paragraphs>
  <Slides>14</Slides>
  <Notes>0</Notes>
  <HiddenSlides>0</HiddenSlides>
  <MMClips>0</MMClips>
  <ScaleCrop>false</ScaleCrop>
  <HeadingPairs>
    <vt:vector size="6" baseType="variant">
      <vt:variant>
        <vt:lpstr>Brukte skrifter</vt:lpstr>
      </vt:variant>
      <vt:variant>
        <vt:i4>2</vt:i4>
      </vt:variant>
      <vt:variant>
        <vt:lpstr>Tema</vt:lpstr>
      </vt:variant>
      <vt:variant>
        <vt:i4>1</vt:i4>
      </vt:variant>
      <vt:variant>
        <vt:lpstr>Lysbildetitler</vt:lpstr>
      </vt:variant>
      <vt:variant>
        <vt:i4>14</vt:i4>
      </vt:variant>
    </vt:vector>
  </HeadingPairs>
  <TitlesOfParts>
    <vt:vector size="17" baseType="lpstr">
      <vt:lpstr>Arial</vt:lpstr>
      <vt:lpstr>Calibri</vt:lpstr>
      <vt:lpstr>Office-tema</vt:lpstr>
      <vt:lpstr>BTI-refleksjoner</vt:lpstr>
      <vt:lpstr>Nivå 0-1 Risiko og beskyttelsesfaktorer</vt:lpstr>
      <vt:lpstr>Barnehagene ser barna og foreldrene hver dag</vt:lpstr>
      <vt:lpstr>Om samtykke</vt:lpstr>
      <vt:lpstr>Oppstartsamtalen</vt:lpstr>
      <vt:lpstr>Nivå 2  Hvordan går dere fram for å få til samarbeid med andre tjenester?</vt:lpstr>
      <vt:lpstr>Nivå 2  Hvordan går dere fram for å få til samarbeid med andre tjenester?</vt:lpstr>
      <vt:lpstr>Nivå 2  Hvordan går dere fram for å få til samarbeid med andre tjenester?</vt:lpstr>
      <vt:lpstr>Familietjenesten</vt:lpstr>
      <vt:lpstr>PowerPoint-presentasjon</vt:lpstr>
      <vt:lpstr>Tverrfaglige møter nivå 2</vt:lpstr>
      <vt:lpstr>Fra bhg-perspektivet om Ressursteam og BTI-team</vt:lpstr>
      <vt:lpstr>Ansvarsgruppemøte. Er det noe som heter det lenger, og har det en rolle i BTI-modellen?</vt:lpstr>
      <vt:lpstr>BTI-team 0-6 og gravide</vt:lpstr>
    </vt:vector>
  </TitlesOfParts>
  <Company>IKT-Agder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Bengtson, Ruth</dc:creator>
  <cp:lastModifiedBy>Nærestad, Elisabeth</cp:lastModifiedBy>
  <cp:revision>148</cp:revision>
  <dcterms:created xsi:type="dcterms:W3CDTF">2019-09-30T10:11:10Z</dcterms:created>
  <dcterms:modified xsi:type="dcterms:W3CDTF">2021-12-13T21:50:30Z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0x0101001BEB1BBABD403E43BCB296F26A172080</vt:lpwstr>
  </property>
</Properties>
</file>