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4" r:id="rId4"/>
    <p:sldId id="298" r:id="rId5"/>
    <p:sldId id="299" r:id="rId6"/>
    <p:sldId id="274" r:id="rId7"/>
    <p:sldId id="300" r:id="rId8"/>
    <p:sldId id="301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20" y="618"/>
      </p:cViewPr>
      <p:guideLst>
        <p:guide orient="horz" pos="2160"/>
        <p:guide pos="5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36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E68BB-0996-4EBA-A643-2FB737268C31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AC938B-B005-4553-9022-77BA7EBC93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1712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  <p:sp>
        <p:nvSpPr>
          <p:cNvPr id="7" name="Rektangel 6"/>
          <p:cNvSpPr/>
          <p:nvPr userDrawn="1"/>
        </p:nvSpPr>
        <p:spPr>
          <a:xfrm>
            <a:off x="209486" y="5551826"/>
            <a:ext cx="779055" cy="111210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nb-NO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nb-NO"/>
          </a:p>
        </p:txBody>
      </p:sp>
      <p:pic>
        <p:nvPicPr>
          <p:cNvPr id="8" name="Bild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563" y="5642822"/>
            <a:ext cx="2450874" cy="69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1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79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0292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8542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9555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7684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910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4651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6362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7380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Rediger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08D1A-77A5-41DB-A55F-244E1F3B1DD0}" type="datetimeFigureOut">
              <a:rPr lang="nb-NO" smtClean="0"/>
              <a:t>25.04.2022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629D-FA78-4774-94D9-9914BEE42A4F}" type="slidenum">
              <a:rPr lang="nb-NO" smtClean="0"/>
              <a:t>‹#›</a:t>
            </a:fld>
            <a:endParaRPr lang="nb-NO"/>
          </a:p>
        </p:txBody>
      </p:sp>
      <p:grpSp>
        <p:nvGrpSpPr>
          <p:cNvPr id="7" name="Gruppe 6"/>
          <p:cNvGrpSpPr/>
          <p:nvPr userDrawn="1"/>
        </p:nvGrpSpPr>
        <p:grpSpPr>
          <a:xfrm>
            <a:off x="206252" y="5768007"/>
            <a:ext cx="534692" cy="901033"/>
            <a:chOff x="291316" y="5587246"/>
            <a:chExt cx="534692" cy="901033"/>
          </a:xfrm>
        </p:grpSpPr>
        <p:cxnSp>
          <p:nvCxnSpPr>
            <p:cNvPr id="8" name="Rett linje 7"/>
            <p:cNvCxnSpPr/>
            <p:nvPr userDrawn="1"/>
          </p:nvCxnSpPr>
          <p:spPr>
            <a:xfrm>
              <a:off x="826008" y="5588279"/>
              <a:ext cx="0" cy="900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9" name="Bilde 8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1316" y="5587246"/>
              <a:ext cx="455320" cy="898737"/>
            </a:xfrm>
            <a:prstGeom prst="rect">
              <a:avLst/>
            </a:prstGeom>
          </p:spPr>
        </p:pic>
      </p:grpSp>
      <p:pic>
        <p:nvPicPr>
          <p:cNvPr id="14" name="Bilde 13">
            <a:extLst>
              <a:ext uri="{FF2B5EF4-FFF2-40B4-BE49-F238E27FC236}">
                <a16:creationId xmlns:a16="http://schemas.microsoft.com/office/drawing/2014/main" id="{AA377A6E-C169-4219-8BB1-1CDB12A783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8" r="18341" b="28950"/>
          <a:stretch/>
        </p:blipFill>
        <p:spPr>
          <a:xfrm flipH="1">
            <a:off x="9705043" y="2692394"/>
            <a:ext cx="2486956" cy="416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834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endal.kommune.no/tjenester/helse-omsorg-og-sosiale-tjenester/barn-ungdom-og-familie/skolehelsetjeneste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rendal.kommune.no/tjenester/helse-omsorg-og-sosiale-tjenester/barn-ungdom-og-familie/skolehelsetjenest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1885"/>
          </a:xfrm>
        </p:spPr>
        <p:txBody>
          <a:bodyPr>
            <a:normAutofit fontScale="90000"/>
          </a:bodyPr>
          <a:lstStyle/>
          <a:p>
            <a:pPr algn="l"/>
            <a:r>
              <a:rPr lang="nb-NO" sz="4800" dirty="0" smtClean="0">
                <a:solidFill>
                  <a:srgbClr val="00B0F0"/>
                </a:solidFill>
              </a:rPr>
              <a:t>Skolehelsetjenesten</a:t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>
                <a:solidFill>
                  <a:srgbClr val="00B0F0"/>
                </a:solidFill>
              </a:rPr>
              <a:t/>
            </a:r>
            <a:br>
              <a:rPr lang="nb-NO" sz="4800" dirty="0">
                <a:solidFill>
                  <a:srgbClr val="00B0F0"/>
                </a:solidFill>
              </a:rPr>
            </a:br>
            <a:r>
              <a:rPr lang="nb-NO" sz="4800" dirty="0" smtClean="0">
                <a:solidFill>
                  <a:srgbClr val="00B0F0"/>
                </a:solidFill>
              </a:rPr>
              <a:t/>
            </a:r>
            <a:br>
              <a:rPr lang="nb-NO" sz="4800" dirty="0" smtClean="0">
                <a:solidFill>
                  <a:srgbClr val="00B0F0"/>
                </a:solidFill>
              </a:rPr>
            </a:br>
            <a:r>
              <a:rPr lang="nb-NO" sz="4800" dirty="0" err="1">
                <a:solidFill>
                  <a:srgbClr val="00B0F0"/>
                </a:solidFill>
              </a:rPr>
              <a:t>S</a:t>
            </a:r>
            <a:r>
              <a:rPr lang="nb-NO" sz="4800" dirty="0" err="1" smtClean="0">
                <a:solidFill>
                  <a:srgbClr val="00B0F0"/>
                </a:solidFill>
              </a:rPr>
              <a:t>kolehelsetjenesten</a:t>
            </a:r>
            <a:r>
              <a:rPr lang="nb-NO" sz="4800" dirty="0" smtClean="0">
                <a:solidFill>
                  <a:srgbClr val="00B0F0"/>
                </a:solidFill>
              </a:rPr>
              <a:t> 5 -16</a:t>
            </a:r>
            <a:endParaRPr lang="nb-NO" sz="4800" dirty="0">
              <a:solidFill>
                <a:srgbClr val="00B0F0"/>
              </a:solidFill>
            </a:endParaRP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2679192"/>
            <a:ext cx="9144000" cy="2578608"/>
          </a:xfrm>
        </p:spPr>
        <p:txBody>
          <a:bodyPr>
            <a:normAutofit/>
          </a:bodyPr>
          <a:lstStyle/>
          <a:p>
            <a:pPr algn="l"/>
            <a:r>
              <a:rPr lang="nb-NO" sz="2200" dirty="0" smtClean="0"/>
              <a:t>Presentasjon 26.04.22</a:t>
            </a:r>
            <a:endParaRPr lang="nb-NO" sz="2200" dirty="0"/>
          </a:p>
        </p:txBody>
      </p:sp>
    </p:spTree>
    <p:extLst>
      <p:ext uri="{BB962C8B-B14F-4D97-AF65-F5344CB8AC3E}">
        <p14:creationId xmlns:p14="http://schemas.microsoft.com/office/powerpoint/2010/main" val="1455680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smtClean="0">
                <a:solidFill>
                  <a:srgbClr val="00B0F0"/>
                </a:solidFill>
              </a:rPr>
              <a:t>Helsestasjon</a:t>
            </a:r>
            <a:endParaRPr lang="nb-NO" sz="3600" dirty="0">
              <a:solidFill>
                <a:srgbClr val="00B0F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 smtClean="0"/>
              <a:t>Jordmortjeneste</a:t>
            </a:r>
          </a:p>
          <a:p>
            <a:r>
              <a:rPr lang="nb-NO" sz="2400" dirty="0" smtClean="0"/>
              <a:t>Helsestasjon 0-5 år</a:t>
            </a:r>
          </a:p>
          <a:p>
            <a:r>
              <a:rPr lang="nb-NO" sz="2400" dirty="0" smtClean="0"/>
              <a:t>Skolehelsetjeneste 5-20 år</a:t>
            </a:r>
          </a:p>
          <a:p>
            <a:r>
              <a:rPr lang="nb-NO" sz="2400" dirty="0" smtClean="0"/>
              <a:t>Helsestasjon for ungdom opp til 24 år</a:t>
            </a:r>
          </a:p>
          <a:p>
            <a:r>
              <a:rPr lang="nb-NO" sz="2400" dirty="0" smtClean="0"/>
              <a:t>Selvmordsforebyggende team</a:t>
            </a:r>
          </a:p>
          <a:p>
            <a:r>
              <a:rPr lang="nb-NO" sz="2400" dirty="0" smtClean="0"/>
              <a:t>Vaksinasjon og smittevern</a:t>
            </a:r>
          </a:p>
          <a:p>
            <a:r>
              <a:rPr lang="nb-NO" sz="2400" dirty="0" smtClean="0"/>
              <a:t>Helsesykepleier ved voksenopplæringen</a:t>
            </a:r>
          </a:p>
          <a:p>
            <a:r>
              <a:rPr lang="nb-NO" sz="2400" dirty="0" smtClean="0"/>
              <a:t>Koordinering av tverrfaglig oppvekstteam 0-6 år (BTI)</a:t>
            </a: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63768" y="5859086"/>
            <a:ext cx="53322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b="1" dirty="0"/>
              <a:t>ENHET</a:t>
            </a:r>
          </a:p>
          <a:p>
            <a:r>
              <a:rPr lang="nb-NO" sz="1400" dirty="0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262454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000" dirty="0" smtClean="0">
                <a:solidFill>
                  <a:srgbClr val="00B0F0"/>
                </a:solidFill>
              </a:rPr>
              <a:t>Skolehelsetjenesten 1.-10. trinn</a:t>
            </a:r>
            <a:r>
              <a:rPr lang="nb-NO" sz="3600" dirty="0" smtClean="0">
                <a:solidFill>
                  <a:srgbClr val="00B0F0"/>
                </a:solidFill>
              </a:rPr>
              <a:t/>
            </a:r>
            <a:br>
              <a:rPr lang="nb-NO" sz="3600" dirty="0" smtClean="0">
                <a:solidFill>
                  <a:srgbClr val="00B0F0"/>
                </a:solidFill>
              </a:rPr>
            </a:br>
            <a:r>
              <a:rPr lang="nb-NO" sz="2200" dirty="0" smtClean="0">
                <a:solidFill>
                  <a:srgbClr val="00B0F0"/>
                </a:solidFill>
              </a:rPr>
              <a:t>lovpålagt tjeneste som følger nasjonale retningslinjer</a:t>
            </a:r>
            <a:endParaRPr lang="nb-NO" sz="2200" dirty="0">
              <a:solidFill>
                <a:srgbClr val="00B0F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dirty="0" smtClean="0"/>
              <a:t>Helsesykepleiere har kontorbase på alle skoler</a:t>
            </a:r>
          </a:p>
          <a:p>
            <a:r>
              <a:rPr lang="nb-NO" dirty="0" smtClean="0"/>
              <a:t>Fast program for de ulike års-trinnene</a:t>
            </a:r>
          </a:p>
          <a:p>
            <a:r>
              <a:rPr lang="nb-NO" dirty="0" smtClean="0"/>
              <a:t>Helsestasjons- og skolehelsetjenesten møter ALLE barn og familier fra fødsel</a:t>
            </a:r>
            <a:r>
              <a:rPr lang="nb-NO" dirty="0"/>
              <a:t> og oppover</a:t>
            </a:r>
            <a:r>
              <a:rPr lang="nb-NO" dirty="0" smtClean="0"/>
              <a:t> </a:t>
            </a:r>
            <a:r>
              <a:rPr lang="nb-NO" sz="2300" dirty="0" smtClean="0"/>
              <a:t>(samt </a:t>
            </a:r>
            <a:r>
              <a:rPr lang="nb-NO" sz="2300" dirty="0" err="1" smtClean="0"/>
              <a:t>ca</a:t>
            </a:r>
            <a:r>
              <a:rPr lang="nb-NO" sz="2300" dirty="0" smtClean="0"/>
              <a:t> 90% av de gravide); </a:t>
            </a:r>
            <a:r>
              <a:rPr lang="nb-NO" dirty="0" smtClean="0"/>
              <a:t>Helsestasjonstjenesten 0-5 år har minimum14 møter med dem på helsestasjonen. Familiene har erfart at de kan henvende seg og få råd og veiledning </a:t>
            </a:r>
            <a:r>
              <a:rPr lang="nb-NO" dirty="0" err="1" smtClean="0"/>
              <a:t>ift</a:t>
            </a:r>
            <a:r>
              <a:rPr lang="nb-NO" dirty="0" smtClean="0"/>
              <a:t> bl.a. søvn, kost, samspill mellom barn og foreldre, helse og livsbelastninger som mange opplever. Helsesykepleier er «ufarlig» og ofte den første foreldrene henvender seg til når noe står på. </a:t>
            </a:r>
            <a:r>
              <a:rPr lang="nb-NO" dirty="0"/>
              <a:t>Når vi </a:t>
            </a:r>
            <a:r>
              <a:rPr lang="nb-NO" dirty="0" smtClean="0"/>
              <a:t>treffer barn </a:t>
            </a:r>
            <a:r>
              <a:rPr lang="nb-NO" dirty="0"/>
              <a:t>og foreldre </a:t>
            </a:r>
            <a:r>
              <a:rPr lang="nb-NO" dirty="0" smtClean="0"/>
              <a:t>i 1</a:t>
            </a:r>
            <a:r>
              <a:rPr lang="nb-NO" dirty="0"/>
              <a:t>. </a:t>
            </a:r>
            <a:r>
              <a:rPr lang="nb-NO" dirty="0" smtClean="0"/>
              <a:t>trinns-undersøkelsen, er det bl.a. for å formidle at vi fortsatt ønsker å være en tjeneste de kan ha lav terskel for å kontakte </a:t>
            </a:r>
          </a:p>
          <a:p>
            <a:r>
              <a:rPr lang="nb-NO" dirty="0" err="1" smtClean="0"/>
              <a:t>Drop</a:t>
            </a:r>
            <a:r>
              <a:rPr lang="nb-NO" dirty="0" smtClean="0"/>
              <a:t>-in for elever og familier</a:t>
            </a:r>
          </a:p>
          <a:p>
            <a:r>
              <a:rPr lang="nb-NO" dirty="0" smtClean="0"/>
              <a:t>Samarbeider tett med lærere, familietjenesten, psykisk helse-voksne, pedagogisk-psykologisk-tjeneste (PPT), fastleger, NAV, barnevern og sykehuset/spesialisthelsetjenesten</a:t>
            </a:r>
          </a:p>
          <a:p>
            <a:r>
              <a:rPr lang="nb-NO" dirty="0" smtClean="0"/>
              <a:t>Deltar med innlegg om helsefremmende og forebyggende tema på 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foreldremøter etter forespørsel (prioriterer 1. og 8. trinn)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6926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smtClean="0"/>
              <a:t>Fast program etter nasjonale retningslinjer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b-NO" dirty="0">
                <a:hlinkClick r:id="rId2"/>
              </a:rPr>
              <a:t>Skolehelsetjenesten - Arendal </a:t>
            </a:r>
            <a:r>
              <a:rPr lang="nb-NO" dirty="0" smtClean="0">
                <a:hlinkClick r:id="rId2"/>
              </a:rPr>
              <a:t>kommune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sz="2000" dirty="0" smtClean="0"/>
              <a:t>Vi kaller inn alle 1. klassinger med foreldre til konsultasjon med lege. Tema er å bli litt kjent, ha fokus på helsefremmende atferd, og å fange opp om noe bør tas tak i for videre oppfølging</a:t>
            </a:r>
          </a:p>
          <a:p>
            <a:r>
              <a:rPr lang="nb-NO" sz="2000" dirty="0" smtClean="0"/>
              <a:t>Vi vaksinerer 5 årskull hvert skoleår; 2.,6.,7. x 2 og 10. trinn = </a:t>
            </a:r>
            <a:r>
              <a:rPr lang="nb-NO" sz="2000" dirty="0" err="1" smtClean="0"/>
              <a:t>ca</a:t>
            </a:r>
            <a:r>
              <a:rPr lang="nb-NO" sz="2000" dirty="0" smtClean="0"/>
              <a:t> 2500 barn</a:t>
            </a:r>
          </a:p>
          <a:p>
            <a:r>
              <a:rPr lang="nb-NO" sz="2000" dirty="0" smtClean="0"/>
              <a:t>Vi følger opp vekt + lengde på alle i 1., 3. og 8. trinn. Alle 8.-klassinger får i tillegg en helsesamtale hvor mye fanges opp og fører til videre oppfølging</a:t>
            </a:r>
          </a:p>
          <a:p>
            <a:r>
              <a:rPr lang="nb-NO" sz="2000" dirty="0" smtClean="0"/>
              <a:t>Vi underviser på faste trinn om pubertet, seksualitet og psykologisk 1. hjelp. I tillegg pådrivere/deltar i overgrepsforebyggende tiltak/undervisning </a:t>
            </a:r>
          </a:p>
          <a:p>
            <a:r>
              <a:rPr lang="nb-NO" sz="2000" dirty="0" smtClean="0"/>
              <a:t>Deltar på overgangsmøter barnehage – skole – u-trinn – videregående  skole v/behov</a:t>
            </a:r>
          </a:p>
          <a:p>
            <a:r>
              <a:rPr lang="nb-NO" sz="2000" dirty="0" smtClean="0"/>
              <a:t>Har samtaler med elever/foreldre i 1., 5. og 10. trinn for å forebygge kjønnslemlestelse</a:t>
            </a:r>
          </a:p>
          <a:p>
            <a:pPr marL="0" indent="0">
              <a:buNone/>
            </a:pPr>
            <a:r>
              <a:rPr lang="nb-NO" sz="2000" dirty="0" smtClean="0"/>
              <a:t>   der dette kan være aktuelt</a:t>
            </a:r>
          </a:p>
          <a:p>
            <a:endParaRPr lang="nb-NO" sz="2000" dirty="0" smtClean="0"/>
          </a:p>
          <a:p>
            <a:endParaRPr lang="nb-NO" sz="2000" dirty="0" smtClean="0"/>
          </a:p>
          <a:p>
            <a:endParaRPr lang="nb-NO" sz="2000" dirty="0" smtClean="0"/>
          </a:p>
          <a:p>
            <a:endParaRPr lang="nb-NO" sz="2000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4841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Noen tall: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Vi fikk inn 2068 elever på </a:t>
            </a:r>
            <a:r>
              <a:rPr lang="nb-NO" b="1" dirty="0" err="1" smtClean="0"/>
              <a:t>drop</a:t>
            </a:r>
            <a:r>
              <a:rPr lang="nb-NO" b="1" dirty="0"/>
              <a:t>-</a:t>
            </a:r>
            <a:r>
              <a:rPr lang="nb-NO" b="1" dirty="0" smtClean="0"/>
              <a:t>in</a:t>
            </a:r>
            <a:r>
              <a:rPr lang="nb-NO" dirty="0" smtClean="0"/>
              <a:t> forrige år; </a:t>
            </a:r>
            <a:r>
              <a:rPr lang="nb-NO" dirty="0" err="1" smtClean="0"/>
              <a:t>ca</a:t>
            </a:r>
            <a:r>
              <a:rPr lang="nb-NO" dirty="0" smtClean="0"/>
              <a:t> ¼ gutter og ¾ jenter. 60% kom fra barnetrinnet og 40% fra u-trinn. </a:t>
            </a:r>
            <a:r>
              <a:rPr lang="nb-NO" dirty="0" err="1" smtClean="0"/>
              <a:t>Ca</a:t>
            </a:r>
            <a:r>
              <a:rPr lang="nb-NO" dirty="0" smtClean="0"/>
              <a:t> 50/50 fysisk/psykisk helse</a:t>
            </a:r>
          </a:p>
          <a:p>
            <a:r>
              <a:rPr lang="nb-NO" dirty="0" smtClean="0"/>
              <a:t>Vi hadde 3355 </a:t>
            </a:r>
            <a:r>
              <a:rPr lang="nb-NO" b="1" dirty="0" smtClean="0"/>
              <a:t>oppfølgingskonsultasjoner</a:t>
            </a:r>
            <a:r>
              <a:rPr lang="nb-NO" dirty="0" smtClean="0"/>
              <a:t>, der 70 % gjaldt psykisk helse. Andelen gutter/jenter: </a:t>
            </a:r>
            <a:r>
              <a:rPr lang="nb-NO" dirty="0" err="1" smtClean="0"/>
              <a:t>ca</a:t>
            </a:r>
            <a:r>
              <a:rPr lang="nb-NO" dirty="0" smtClean="0"/>
              <a:t> 40/60 %.</a:t>
            </a:r>
            <a:r>
              <a:rPr lang="nb-NO" dirty="0"/>
              <a:t> 2/3 gikk på barnetrinnet.</a:t>
            </a:r>
          </a:p>
          <a:p>
            <a:r>
              <a:rPr lang="nb-NO" dirty="0" smtClean="0"/>
              <a:t>Vi gjennomførte 2290 </a:t>
            </a:r>
            <a:r>
              <a:rPr lang="nb-NO" b="1" dirty="0" smtClean="0"/>
              <a:t>foreldresamtaler</a:t>
            </a:r>
            <a:r>
              <a:rPr lang="nb-NO" dirty="0" smtClean="0"/>
              <a:t> i tillegg til våre faste konsultasjoner </a:t>
            </a:r>
          </a:p>
          <a:p>
            <a:r>
              <a:rPr lang="nb-NO" dirty="0" smtClean="0"/>
              <a:t>(Ved to av skolene ble det ikke levert inn statistikk)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1776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solidFill>
                  <a:schemeClr val="accent1"/>
                </a:solidFill>
              </a:rPr>
              <a:t>Vi jobber etter mange verktøy, </a:t>
            </a:r>
            <a:r>
              <a:rPr lang="nb-NO" dirty="0" err="1" smtClean="0">
                <a:solidFill>
                  <a:schemeClr val="accent1"/>
                </a:solidFill>
              </a:rPr>
              <a:t>f.eks</a:t>
            </a:r>
            <a:r>
              <a:rPr lang="nb-NO" dirty="0" smtClean="0">
                <a:solidFill>
                  <a:schemeClr val="accent1"/>
                </a:solidFill>
              </a:rPr>
              <a:t> </a:t>
            </a:r>
            <a:br>
              <a:rPr lang="nb-NO" dirty="0" smtClean="0">
                <a:solidFill>
                  <a:schemeClr val="accent1"/>
                </a:solidFill>
              </a:rPr>
            </a:br>
            <a:r>
              <a:rPr lang="nb-NO" sz="2000" dirty="0" smtClean="0">
                <a:solidFill>
                  <a:schemeClr val="accent1"/>
                </a:solidFill>
              </a:rPr>
              <a:t>Motiverende intervju (MI), traumebasert omsorg (TBO), «Her er jeg» (å se hele mennesket)</a:t>
            </a:r>
            <a:endParaRPr lang="nb-NO" sz="2000" dirty="0">
              <a:solidFill>
                <a:schemeClr val="accent1"/>
              </a:solidFill>
            </a:endParaRPr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07" y="1512614"/>
            <a:ext cx="3689405" cy="5229279"/>
          </a:xfrm>
        </p:spPr>
      </p:pic>
      <p:pic>
        <p:nvPicPr>
          <p:cNvPr id="5" name="Picture 2" descr="De tre pilar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4923" y="1920753"/>
            <a:ext cx="5709035" cy="426520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343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Ta kontakt med oss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Om du samarbeider med elever/familier der du lurer på om vi allerede er inne i bildet eller kanskje burde ha en rolle</a:t>
            </a:r>
          </a:p>
          <a:p>
            <a:r>
              <a:rPr lang="nb-NO" dirty="0" smtClean="0"/>
              <a:t>Når du er bekymret for et barn/familie og ønsker et samarbeid</a:t>
            </a:r>
          </a:p>
          <a:p>
            <a:r>
              <a:rPr lang="nb-NO" dirty="0" smtClean="0"/>
              <a:t>Når du ønsker å drøfte en sak; Helst med samtykke, eller evt. anonymt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8302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Hvem kontakter du?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b-NO" dirty="0" smtClean="0"/>
          </a:p>
          <a:p>
            <a:r>
              <a:rPr lang="nb-NO" dirty="0" smtClean="0"/>
              <a:t>Helsesykepleier på den aktuelle skolen </a:t>
            </a:r>
            <a:r>
              <a:rPr lang="nb-NO" dirty="0" smtClean="0">
                <a:hlinkClick r:id="rId2"/>
              </a:rPr>
              <a:t>Skolehelsetjenesten </a:t>
            </a:r>
            <a:r>
              <a:rPr lang="nb-NO" dirty="0">
                <a:hlinkClick r:id="rId2"/>
              </a:rPr>
              <a:t>- Arendal </a:t>
            </a:r>
            <a:r>
              <a:rPr lang="nb-NO" dirty="0" smtClean="0">
                <a:hlinkClick r:id="rId2"/>
              </a:rPr>
              <a:t>kommune</a:t>
            </a:r>
            <a:endParaRPr lang="nb-NO" dirty="0" smtClean="0"/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pr </a:t>
            </a:r>
            <a:r>
              <a:rPr lang="nb-NO" dirty="0" err="1" smtClean="0"/>
              <a:t>tlf</a:t>
            </a:r>
            <a:r>
              <a:rPr lang="nb-NO" dirty="0" smtClean="0"/>
              <a:t> / e-post (eller via den enkelte skole eller helsestasjonen)</a:t>
            </a:r>
          </a:p>
          <a:p>
            <a:pPr marL="0" indent="0">
              <a:buNone/>
            </a:pPr>
            <a:endParaRPr lang="nb-NO" dirty="0" smtClean="0"/>
          </a:p>
          <a:p>
            <a:r>
              <a:rPr lang="nb-NO" sz="1600" dirty="0" smtClean="0"/>
              <a:t>(</a:t>
            </a:r>
            <a:r>
              <a:rPr lang="nb-NO" sz="1600" dirty="0" err="1" smtClean="0"/>
              <a:t>Evt</a:t>
            </a:r>
            <a:r>
              <a:rPr lang="nb-NO" sz="1600" dirty="0" smtClean="0"/>
              <a:t> fagkoordinator </a:t>
            </a:r>
            <a:r>
              <a:rPr lang="nb-NO" sz="1600" dirty="0"/>
              <a:t>E</a:t>
            </a:r>
            <a:r>
              <a:rPr lang="nb-NO" sz="1600" dirty="0" smtClean="0"/>
              <a:t>irin Mykland eller </a:t>
            </a:r>
            <a:r>
              <a:rPr lang="nb-NO" sz="1600" dirty="0"/>
              <a:t>M</a:t>
            </a:r>
            <a:r>
              <a:rPr lang="nb-NO" sz="1600" dirty="0" smtClean="0"/>
              <a:t>irjam Garcia de Presno, </a:t>
            </a:r>
            <a:r>
              <a:rPr lang="nb-NO" sz="1600" dirty="0" err="1" smtClean="0"/>
              <a:t>evt</a:t>
            </a:r>
            <a:r>
              <a:rPr lang="nb-NO" sz="1600" dirty="0" smtClean="0"/>
              <a:t> enhetsleder May Karin </a:t>
            </a:r>
            <a:r>
              <a:rPr lang="nb-NO" sz="1600" dirty="0"/>
              <a:t>H</a:t>
            </a:r>
            <a:r>
              <a:rPr lang="nb-NO" sz="1600" dirty="0" smtClean="0"/>
              <a:t>olanger)</a:t>
            </a: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4194517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-mal-filter-helse" id="{B294CEB9-5E19-4535-B37A-1440DBFB9176}" vid="{9FBB657B-C5EC-4739-B6C0-7A1C98951DE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Basis-mal-filter-helse_16-9 (1)</Template>
  <TotalTime>950</TotalTime>
  <Words>614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Office-tema</vt:lpstr>
      <vt:lpstr>Skolehelsetjenesten             Skolehelsetjenesten 5 -16</vt:lpstr>
      <vt:lpstr>Helsestasjon</vt:lpstr>
      <vt:lpstr>Skolehelsetjenesten 1.-10. trinn lovpålagt tjeneste som følger nasjonale retningslinjer</vt:lpstr>
      <vt:lpstr>Fast program etter nasjonale retningslinjer</vt:lpstr>
      <vt:lpstr>Noen tall: </vt:lpstr>
      <vt:lpstr>Vi jobber etter mange verktøy, f.eks  Motiverende intervju (MI), traumebasert omsorg (TBO), «Her er jeg» (å se hele mennesket)</vt:lpstr>
      <vt:lpstr>Ta kontakt med oss</vt:lpstr>
      <vt:lpstr>Hvem kontakter du?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Holanger, May Karin</dc:creator>
  <cp:lastModifiedBy>Hansen, Britt Merete</cp:lastModifiedBy>
  <cp:revision>56</cp:revision>
  <dcterms:created xsi:type="dcterms:W3CDTF">2019-02-20T12:23:21Z</dcterms:created>
  <dcterms:modified xsi:type="dcterms:W3CDTF">2022-04-25T11:18:06Z</dcterms:modified>
</cp:coreProperties>
</file>