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88" r:id="rId5"/>
    <p:sldId id="289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hyperlink" Target="https://www.arendal.kommune.no/tjenester/helse-omsorg-og-sosiale-tjenester/barnevern/bekymringsmelding/" TargetMode="Externa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endal.kommune.no/tjenester/helse-omsorg-og-sosiale-tjenester/barnevern/bekymringsmelding/" TargetMode="External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0FB579-0DA1-47BE-AD39-714C4D1F2E5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BB873AF-C13C-46AC-BE23-15F5A1736E40}">
      <dgm:prSet/>
      <dgm:spPr/>
      <dgm:t>
        <a:bodyPr/>
        <a:lstStyle/>
        <a:p>
          <a:r>
            <a:rPr lang="nb-NO"/>
            <a:t>Endring i loven som følge av oppvekstreformen</a:t>
          </a:r>
          <a:endParaRPr lang="en-US"/>
        </a:p>
      </dgm:t>
    </dgm:pt>
    <dgm:pt modelId="{E1B5897C-2936-496E-8F9E-6BC7DF858262}" type="parTrans" cxnId="{47BABE67-009A-429A-8599-27462C8CA544}">
      <dgm:prSet/>
      <dgm:spPr/>
      <dgm:t>
        <a:bodyPr/>
        <a:lstStyle/>
        <a:p>
          <a:endParaRPr lang="en-US"/>
        </a:p>
      </dgm:t>
    </dgm:pt>
    <dgm:pt modelId="{55FA8B8C-072E-4154-B746-86A44E84EFF0}" type="sibTrans" cxnId="{47BABE67-009A-429A-8599-27462C8CA544}">
      <dgm:prSet/>
      <dgm:spPr/>
      <dgm:t>
        <a:bodyPr/>
        <a:lstStyle/>
        <a:p>
          <a:endParaRPr lang="en-US"/>
        </a:p>
      </dgm:t>
    </dgm:pt>
    <dgm:pt modelId="{B055C1B6-2654-4AE9-AD99-D04813D7B812}">
      <dgm:prSet/>
      <dgm:spPr/>
      <dgm:t>
        <a:bodyPr/>
        <a:lstStyle/>
        <a:p>
          <a:r>
            <a:rPr lang="nb-NO"/>
            <a:t>Det forebyggende arbeidet skal forankres i kommunen og ikke i barneverntjenesten som sådan</a:t>
          </a:r>
          <a:endParaRPr lang="en-US"/>
        </a:p>
      </dgm:t>
    </dgm:pt>
    <dgm:pt modelId="{5CFD08CC-2AA9-4FBA-90E3-3C43A804DAD9}" type="parTrans" cxnId="{D44AF262-BF9F-4E06-B422-6ED7F3D4276B}">
      <dgm:prSet/>
      <dgm:spPr/>
      <dgm:t>
        <a:bodyPr/>
        <a:lstStyle/>
        <a:p>
          <a:endParaRPr lang="en-US"/>
        </a:p>
      </dgm:t>
    </dgm:pt>
    <dgm:pt modelId="{374ACAEB-D912-4D77-B013-4A136B9051F2}" type="sibTrans" cxnId="{D44AF262-BF9F-4E06-B422-6ED7F3D4276B}">
      <dgm:prSet/>
      <dgm:spPr/>
      <dgm:t>
        <a:bodyPr/>
        <a:lstStyle/>
        <a:p>
          <a:endParaRPr lang="en-US"/>
        </a:p>
      </dgm:t>
    </dgm:pt>
    <dgm:pt modelId="{03712A72-3A7C-45D3-9103-6B19109E7A8A}">
      <dgm:prSet/>
      <dgm:spPr/>
      <dgm:t>
        <a:bodyPr/>
        <a:lstStyle/>
        <a:p>
          <a:r>
            <a:rPr lang="nb-NO"/>
            <a:t>Kommunestyret skal vedta en plan for det forebyggende arbeidet som  beskriver målene for arbeidet, hvordan arbeidet skal organiseres og fordeles mellom etatene i kommunen, og hvordan etatene skal samarbeide</a:t>
          </a:r>
          <a:endParaRPr lang="en-US"/>
        </a:p>
      </dgm:t>
    </dgm:pt>
    <dgm:pt modelId="{908A95EC-6A6A-4F17-B191-C6F984DECB8B}" type="parTrans" cxnId="{B40CD84C-E1DE-42D2-AA69-154F25DD1FCF}">
      <dgm:prSet/>
      <dgm:spPr/>
      <dgm:t>
        <a:bodyPr/>
        <a:lstStyle/>
        <a:p>
          <a:endParaRPr lang="en-US"/>
        </a:p>
      </dgm:t>
    </dgm:pt>
    <dgm:pt modelId="{B14538CF-8EB9-485C-BC5E-D41344E3876F}" type="sibTrans" cxnId="{B40CD84C-E1DE-42D2-AA69-154F25DD1FCF}">
      <dgm:prSet/>
      <dgm:spPr/>
      <dgm:t>
        <a:bodyPr/>
        <a:lstStyle/>
        <a:p>
          <a:endParaRPr lang="en-US"/>
        </a:p>
      </dgm:t>
    </dgm:pt>
    <dgm:pt modelId="{69F88E78-4FB8-4703-8300-24C16F201FEA}" type="pres">
      <dgm:prSet presAssocID="{EC0FB579-0DA1-47BE-AD39-714C4D1F2E55}" presName="linear" presStyleCnt="0">
        <dgm:presLayoutVars>
          <dgm:animLvl val="lvl"/>
          <dgm:resizeHandles val="exact"/>
        </dgm:presLayoutVars>
      </dgm:prSet>
      <dgm:spPr/>
    </dgm:pt>
    <dgm:pt modelId="{FF47C4B8-8001-4CD9-9A2F-597786E1C366}" type="pres">
      <dgm:prSet presAssocID="{EBB873AF-C13C-46AC-BE23-15F5A1736E4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AFC830-D3E7-4CD8-A8F4-9D2E98787785}" type="pres">
      <dgm:prSet presAssocID="{55FA8B8C-072E-4154-B746-86A44E84EFF0}" presName="spacer" presStyleCnt="0"/>
      <dgm:spPr/>
    </dgm:pt>
    <dgm:pt modelId="{425A8F05-7D99-4D35-845E-6B98181D4385}" type="pres">
      <dgm:prSet presAssocID="{B055C1B6-2654-4AE9-AD99-D04813D7B81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0607C51-858C-4D6B-85B4-9C036520CC6E}" type="pres">
      <dgm:prSet presAssocID="{374ACAEB-D912-4D77-B013-4A136B9051F2}" presName="spacer" presStyleCnt="0"/>
      <dgm:spPr/>
    </dgm:pt>
    <dgm:pt modelId="{62D7D299-5CCA-4E7F-9EDB-9E68DFDE30F3}" type="pres">
      <dgm:prSet presAssocID="{03712A72-3A7C-45D3-9103-6B19109E7A8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2548F23-8A34-40D7-9424-0AFB6D8A7580}" type="presOf" srcId="{EC0FB579-0DA1-47BE-AD39-714C4D1F2E55}" destId="{69F88E78-4FB8-4703-8300-24C16F201FEA}" srcOrd="0" destOrd="0" presId="urn:microsoft.com/office/officeart/2005/8/layout/vList2"/>
    <dgm:cxn modelId="{F498103C-C722-47EA-AB50-66A5CA6CD339}" type="presOf" srcId="{03712A72-3A7C-45D3-9103-6B19109E7A8A}" destId="{62D7D299-5CCA-4E7F-9EDB-9E68DFDE30F3}" srcOrd="0" destOrd="0" presId="urn:microsoft.com/office/officeart/2005/8/layout/vList2"/>
    <dgm:cxn modelId="{D44AF262-BF9F-4E06-B422-6ED7F3D4276B}" srcId="{EC0FB579-0DA1-47BE-AD39-714C4D1F2E55}" destId="{B055C1B6-2654-4AE9-AD99-D04813D7B812}" srcOrd="1" destOrd="0" parTransId="{5CFD08CC-2AA9-4FBA-90E3-3C43A804DAD9}" sibTransId="{374ACAEB-D912-4D77-B013-4A136B9051F2}"/>
    <dgm:cxn modelId="{47BABE67-009A-429A-8599-27462C8CA544}" srcId="{EC0FB579-0DA1-47BE-AD39-714C4D1F2E55}" destId="{EBB873AF-C13C-46AC-BE23-15F5A1736E40}" srcOrd="0" destOrd="0" parTransId="{E1B5897C-2936-496E-8F9E-6BC7DF858262}" sibTransId="{55FA8B8C-072E-4154-B746-86A44E84EFF0}"/>
    <dgm:cxn modelId="{B40CD84C-E1DE-42D2-AA69-154F25DD1FCF}" srcId="{EC0FB579-0DA1-47BE-AD39-714C4D1F2E55}" destId="{03712A72-3A7C-45D3-9103-6B19109E7A8A}" srcOrd="2" destOrd="0" parTransId="{908A95EC-6A6A-4F17-B191-C6F984DECB8B}" sibTransId="{B14538CF-8EB9-485C-BC5E-D41344E3876F}"/>
    <dgm:cxn modelId="{3030879A-0CC6-4128-A16D-76F14214A9C3}" type="presOf" srcId="{B055C1B6-2654-4AE9-AD99-D04813D7B812}" destId="{425A8F05-7D99-4D35-845E-6B98181D4385}" srcOrd="0" destOrd="0" presId="urn:microsoft.com/office/officeart/2005/8/layout/vList2"/>
    <dgm:cxn modelId="{B71049A8-CC0E-48DD-BDC9-5E860A60AC31}" type="presOf" srcId="{EBB873AF-C13C-46AC-BE23-15F5A1736E40}" destId="{FF47C4B8-8001-4CD9-9A2F-597786E1C366}" srcOrd="0" destOrd="0" presId="urn:microsoft.com/office/officeart/2005/8/layout/vList2"/>
    <dgm:cxn modelId="{43BAF617-EDCA-41A7-9967-2F8637A4AFA6}" type="presParOf" srcId="{69F88E78-4FB8-4703-8300-24C16F201FEA}" destId="{FF47C4B8-8001-4CD9-9A2F-597786E1C366}" srcOrd="0" destOrd="0" presId="urn:microsoft.com/office/officeart/2005/8/layout/vList2"/>
    <dgm:cxn modelId="{9172E14D-ED16-4D48-8DB2-66290E969B8C}" type="presParOf" srcId="{69F88E78-4FB8-4703-8300-24C16F201FEA}" destId="{42AFC830-D3E7-4CD8-A8F4-9D2E98787785}" srcOrd="1" destOrd="0" presId="urn:microsoft.com/office/officeart/2005/8/layout/vList2"/>
    <dgm:cxn modelId="{3844EE60-9854-4D15-9E4B-5B7B09BA58BC}" type="presParOf" srcId="{69F88E78-4FB8-4703-8300-24C16F201FEA}" destId="{425A8F05-7D99-4D35-845E-6B98181D4385}" srcOrd="2" destOrd="0" presId="urn:microsoft.com/office/officeart/2005/8/layout/vList2"/>
    <dgm:cxn modelId="{58CDB328-478E-49CD-8E5A-2A2E8A9A8627}" type="presParOf" srcId="{69F88E78-4FB8-4703-8300-24C16F201FEA}" destId="{30607C51-858C-4D6B-85B4-9C036520CC6E}" srcOrd="3" destOrd="0" presId="urn:microsoft.com/office/officeart/2005/8/layout/vList2"/>
    <dgm:cxn modelId="{6191BCA6-06AC-410A-9FBC-F0C69B8B5EE2}" type="presParOf" srcId="{69F88E78-4FB8-4703-8300-24C16F201FEA}" destId="{62D7D299-5CCA-4E7F-9EDB-9E68DFDE30F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AB4737-02A3-41D9-B537-2F3D892F1D4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DFE6D30-E905-41F3-9E3A-9E10802938C6}">
      <dgm:prSet/>
      <dgm:spPr/>
      <dgm:t>
        <a:bodyPr/>
        <a:lstStyle/>
        <a:p>
          <a:r>
            <a:rPr lang="nb-NO">
              <a:hlinkClick xmlns:r="http://schemas.openxmlformats.org/officeDocument/2006/relationships" r:id="rId1"/>
            </a:rPr>
            <a:t>https://www.arendal.kommune.no/tjenester/helse-omsorg-og-sosiale-tjenester/barnevern/bekymringsmelding/</a:t>
          </a:r>
          <a:endParaRPr lang="en-US"/>
        </a:p>
      </dgm:t>
    </dgm:pt>
    <dgm:pt modelId="{7B3F2B4A-9AAB-46E3-9D8E-E64CA939A665}" type="parTrans" cxnId="{7F9EFADB-3636-480A-BB88-D515B6C8F859}">
      <dgm:prSet/>
      <dgm:spPr/>
      <dgm:t>
        <a:bodyPr/>
        <a:lstStyle/>
        <a:p>
          <a:endParaRPr lang="en-US"/>
        </a:p>
      </dgm:t>
    </dgm:pt>
    <dgm:pt modelId="{B78DE428-F12F-43F3-9E87-8E71BB9B331A}" type="sibTrans" cxnId="{7F9EFADB-3636-480A-BB88-D515B6C8F859}">
      <dgm:prSet/>
      <dgm:spPr/>
      <dgm:t>
        <a:bodyPr/>
        <a:lstStyle/>
        <a:p>
          <a:endParaRPr lang="en-US"/>
        </a:p>
      </dgm:t>
    </dgm:pt>
    <dgm:pt modelId="{200CD6C1-E246-4CFF-852F-556FF823530C}">
      <dgm:prSet/>
      <dgm:spPr/>
      <dgm:t>
        <a:bodyPr/>
        <a:lstStyle/>
        <a:p>
          <a:r>
            <a:rPr lang="nb-NO"/>
            <a:t>Ring og drøft hvis du er i tvil</a:t>
          </a:r>
          <a:endParaRPr lang="en-US"/>
        </a:p>
      </dgm:t>
    </dgm:pt>
    <dgm:pt modelId="{B7F6E8AC-F11D-4ACB-8E28-947D64C7A50D}" type="parTrans" cxnId="{6A44ADB5-5DB6-4545-8550-CFE82394815C}">
      <dgm:prSet/>
      <dgm:spPr/>
      <dgm:t>
        <a:bodyPr/>
        <a:lstStyle/>
        <a:p>
          <a:endParaRPr lang="en-US"/>
        </a:p>
      </dgm:t>
    </dgm:pt>
    <dgm:pt modelId="{8129D4F6-3BA4-4147-8308-F329EE506FF0}" type="sibTrans" cxnId="{6A44ADB5-5DB6-4545-8550-CFE82394815C}">
      <dgm:prSet/>
      <dgm:spPr/>
      <dgm:t>
        <a:bodyPr/>
        <a:lstStyle/>
        <a:p>
          <a:endParaRPr lang="en-US"/>
        </a:p>
      </dgm:t>
    </dgm:pt>
    <dgm:pt modelId="{43248D15-D57F-4384-BC86-8D1FBFAF772B}" type="pres">
      <dgm:prSet presAssocID="{9BAB4737-02A3-41D9-B537-2F3D892F1D44}" presName="root" presStyleCnt="0">
        <dgm:presLayoutVars>
          <dgm:dir/>
          <dgm:resizeHandles val="exact"/>
        </dgm:presLayoutVars>
      </dgm:prSet>
      <dgm:spPr/>
    </dgm:pt>
    <dgm:pt modelId="{BF5CA831-4270-4AE2-B796-1A60EC5B6A84}" type="pres">
      <dgm:prSet presAssocID="{4DFE6D30-E905-41F3-9E3A-9E10802938C6}" presName="compNode" presStyleCnt="0"/>
      <dgm:spPr/>
    </dgm:pt>
    <dgm:pt modelId="{DF11CE48-A41B-47C4-A0E7-9D011F94E68B}" type="pres">
      <dgm:prSet presAssocID="{4DFE6D30-E905-41F3-9E3A-9E10802938C6}" presName="bgRect" presStyleLbl="bgShp" presStyleIdx="0" presStyleCnt="2"/>
      <dgm:spPr/>
    </dgm:pt>
    <dgm:pt modelId="{C3042B6D-866E-455C-930A-F625BE950B0E}" type="pres">
      <dgm:prSet presAssocID="{4DFE6D30-E905-41F3-9E3A-9E10802938C6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5DA7EF1-1D21-4923-A62F-57EF63844A6A}" type="pres">
      <dgm:prSet presAssocID="{4DFE6D30-E905-41F3-9E3A-9E10802938C6}" presName="spaceRect" presStyleCnt="0"/>
      <dgm:spPr/>
    </dgm:pt>
    <dgm:pt modelId="{A7726008-F235-4684-AE67-B1CA03EC0361}" type="pres">
      <dgm:prSet presAssocID="{4DFE6D30-E905-41F3-9E3A-9E10802938C6}" presName="parTx" presStyleLbl="revTx" presStyleIdx="0" presStyleCnt="2">
        <dgm:presLayoutVars>
          <dgm:chMax val="0"/>
          <dgm:chPref val="0"/>
        </dgm:presLayoutVars>
      </dgm:prSet>
      <dgm:spPr/>
    </dgm:pt>
    <dgm:pt modelId="{615F0158-3CC3-42BF-B669-384F5A7A6DB0}" type="pres">
      <dgm:prSet presAssocID="{B78DE428-F12F-43F3-9E87-8E71BB9B331A}" presName="sibTrans" presStyleCnt="0"/>
      <dgm:spPr/>
    </dgm:pt>
    <dgm:pt modelId="{7973FD3D-778F-48EC-8115-46EA5FFEAFD9}" type="pres">
      <dgm:prSet presAssocID="{200CD6C1-E246-4CFF-852F-556FF823530C}" presName="compNode" presStyleCnt="0"/>
      <dgm:spPr/>
    </dgm:pt>
    <dgm:pt modelId="{9A3B9A41-CD13-433B-A04B-A1A7D0B07885}" type="pres">
      <dgm:prSet presAssocID="{200CD6C1-E246-4CFF-852F-556FF823530C}" presName="bgRect" presStyleLbl="bgShp" presStyleIdx="1" presStyleCnt="2"/>
      <dgm:spPr/>
    </dgm:pt>
    <dgm:pt modelId="{BA9AC8E1-57C8-4AF6-9ADE-7766B8A877EF}" type="pres">
      <dgm:prSet presAssocID="{200CD6C1-E246-4CFF-852F-556FF823530C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ttaker"/>
        </a:ext>
      </dgm:extLst>
    </dgm:pt>
    <dgm:pt modelId="{C60ED4AE-9AF2-4D48-8A14-B6ED0A8BA799}" type="pres">
      <dgm:prSet presAssocID="{200CD6C1-E246-4CFF-852F-556FF823530C}" presName="spaceRect" presStyleCnt="0"/>
      <dgm:spPr/>
    </dgm:pt>
    <dgm:pt modelId="{1D50655E-FEE5-4144-AE53-036109C37D18}" type="pres">
      <dgm:prSet presAssocID="{200CD6C1-E246-4CFF-852F-556FF823530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6904010-BFB1-4EA7-BCC2-58396C451381}" type="presOf" srcId="{4DFE6D30-E905-41F3-9E3A-9E10802938C6}" destId="{A7726008-F235-4684-AE67-B1CA03EC0361}" srcOrd="0" destOrd="0" presId="urn:microsoft.com/office/officeart/2018/2/layout/IconVerticalSolidList"/>
    <dgm:cxn modelId="{ADE84611-E996-40E4-8C3F-E373BDD16D53}" type="presOf" srcId="{9BAB4737-02A3-41D9-B537-2F3D892F1D44}" destId="{43248D15-D57F-4384-BC86-8D1FBFAF772B}" srcOrd="0" destOrd="0" presId="urn:microsoft.com/office/officeart/2018/2/layout/IconVerticalSolidList"/>
    <dgm:cxn modelId="{6A44ADB5-5DB6-4545-8550-CFE82394815C}" srcId="{9BAB4737-02A3-41D9-B537-2F3D892F1D44}" destId="{200CD6C1-E246-4CFF-852F-556FF823530C}" srcOrd="1" destOrd="0" parTransId="{B7F6E8AC-F11D-4ACB-8E28-947D64C7A50D}" sibTransId="{8129D4F6-3BA4-4147-8308-F329EE506FF0}"/>
    <dgm:cxn modelId="{34899FBF-3908-4AE0-BC1F-C4589B017006}" type="presOf" srcId="{200CD6C1-E246-4CFF-852F-556FF823530C}" destId="{1D50655E-FEE5-4144-AE53-036109C37D18}" srcOrd="0" destOrd="0" presId="urn:microsoft.com/office/officeart/2018/2/layout/IconVerticalSolidList"/>
    <dgm:cxn modelId="{7F9EFADB-3636-480A-BB88-D515B6C8F859}" srcId="{9BAB4737-02A3-41D9-B537-2F3D892F1D44}" destId="{4DFE6D30-E905-41F3-9E3A-9E10802938C6}" srcOrd="0" destOrd="0" parTransId="{7B3F2B4A-9AAB-46E3-9D8E-E64CA939A665}" sibTransId="{B78DE428-F12F-43F3-9E87-8E71BB9B331A}"/>
    <dgm:cxn modelId="{F8B6DA12-0603-442E-A12D-D76D502515DA}" type="presParOf" srcId="{43248D15-D57F-4384-BC86-8D1FBFAF772B}" destId="{BF5CA831-4270-4AE2-B796-1A60EC5B6A84}" srcOrd="0" destOrd="0" presId="urn:microsoft.com/office/officeart/2018/2/layout/IconVerticalSolidList"/>
    <dgm:cxn modelId="{1ECD5529-D062-4F8E-882A-3D6197BC865E}" type="presParOf" srcId="{BF5CA831-4270-4AE2-B796-1A60EC5B6A84}" destId="{DF11CE48-A41B-47C4-A0E7-9D011F94E68B}" srcOrd="0" destOrd="0" presId="urn:microsoft.com/office/officeart/2018/2/layout/IconVerticalSolidList"/>
    <dgm:cxn modelId="{E7BD512D-36E6-4302-B0FB-3A3159E09A19}" type="presParOf" srcId="{BF5CA831-4270-4AE2-B796-1A60EC5B6A84}" destId="{C3042B6D-866E-455C-930A-F625BE950B0E}" srcOrd="1" destOrd="0" presId="urn:microsoft.com/office/officeart/2018/2/layout/IconVerticalSolidList"/>
    <dgm:cxn modelId="{F2920296-32DD-4A32-A040-B763BEC201CC}" type="presParOf" srcId="{BF5CA831-4270-4AE2-B796-1A60EC5B6A84}" destId="{95DA7EF1-1D21-4923-A62F-57EF63844A6A}" srcOrd="2" destOrd="0" presId="urn:microsoft.com/office/officeart/2018/2/layout/IconVerticalSolidList"/>
    <dgm:cxn modelId="{4FD4929C-E70A-46B6-95A8-501F46A4A1B1}" type="presParOf" srcId="{BF5CA831-4270-4AE2-B796-1A60EC5B6A84}" destId="{A7726008-F235-4684-AE67-B1CA03EC0361}" srcOrd="3" destOrd="0" presId="urn:microsoft.com/office/officeart/2018/2/layout/IconVerticalSolidList"/>
    <dgm:cxn modelId="{50667058-581A-47BB-801B-D484F4641DE5}" type="presParOf" srcId="{43248D15-D57F-4384-BC86-8D1FBFAF772B}" destId="{615F0158-3CC3-42BF-B669-384F5A7A6DB0}" srcOrd="1" destOrd="0" presId="urn:microsoft.com/office/officeart/2018/2/layout/IconVerticalSolidList"/>
    <dgm:cxn modelId="{0A6334DF-C3A0-4E18-BA0C-8EDD4C855037}" type="presParOf" srcId="{43248D15-D57F-4384-BC86-8D1FBFAF772B}" destId="{7973FD3D-778F-48EC-8115-46EA5FFEAFD9}" srcOrd="2" destOrd="0" presId="urn:microsoft.com/office/officeart/2018/2/layout/IconVerticalSolidList"/>
    <dgm:cxn modelId="{A994A16B-5C87-44C4-93C5-3EFB7F5C972A}" type="presParOf" srcId="{7973FD3D-778F-48EC-8115-46EA5FFEAFD9}" destId="{9A3B9A41-CD13-433B-A04B-A1A7D0B07885}" srcOrd="0" destOrd="0" presId="urn:microsoft.com/office/officeart/2018/2/layout/IconVerticalSolidList"/>
    <dgm:cxn modelId="{5F1086D0-2659-4E18-BF12-474D77E27A0D}" type="presParOf" srcId="{7973FD3D-778F-48EC-8115-46EA5FFEAFD9}" destId="{BA9AC8E1-57C8-4AF6-9ADE-7766B8A877EF}" srcOrd="1" destOrd="0" presId="urn:microsoft.com/office/officeart/2018/2/layout/IconVerticalSolidList"/>
    <dgm:cxn modelId="{EC126F69-ABE6-429D-AE76-3424D0C62096}" type="presParOf" srcId="{7973FD3D-778F-48EC-8115-46EA5FFEAFD9}" destId="{C60ED4AE-9AF2-4D48-8A14-B6ED0A8BA799}" srcOrd="2" destOrd="0" presId="urn:microsoft.com/office/officeart/2018/2/layout/IconVerticalSolidList"/>
    <dgm:cxn modelId="{62957676-2337-4B02-8D0E-4ECB6B534DAB}" type="presParOf" srcId="{7973FD3D-778F-48EC-8115-46EA5FFEAFD9}" destId="{1D50655E-FEE5-4144-AE53-036109C37D1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7C4B8-8001-4CD9-9A2F-597786E1C366}">
      <dsp:nvSpPr>
        <dsp:cNvPr id="0" name=""/>
        <dsp:cNvSpPr/>
      </dsp:nvSpPr>
      <dsp:spPr>
        <a:xfrm>
          <a:off x="0" y="571930"/>
          <a:ext cx="6263640" cy="141520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/>
            <a:t>Endring i loven som følge av oppvekstreformen</a:t>
          </a:r>
          <a:endParaRPr lang="en-US" sz="2000" kern="1200"/>
        </a:p>
      </dsp:txBody>
      <dsp:txXfrm>
        <a:off x="69085" y="641015"/>
        <a:ext cx="6125470" cy="1277038"/>
      </dsp:txXfrm>
    </dsp:sp>
    <dsp:sp modelId="{425A8F05-7D99-4D35-845E-6B98181D4385}">
      <dsp:nvSpPr>
        <dsp:cNvPr id="0" name=""/>
        <dsp:cNvSpPr/>
      </dsp:nvSpPr>
      <dsp:spPr>
        <a:xfrm>
          <a:off x="0" y="2044739"/>
          <a:ext cx="6263640" cy="1415208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/>
            <a:t>Det forebyggende arbeidet skal forankres i kommunen og ikke i barneverntjenesten som sådan</a:t>
          </a:r>
          <a:endParaRPr lang="en-US" sz="2000" kern="1200"/>
        </a:p>
      </dsp:txBody>
      <dsp:txXfrm>
        <a:off x="69085" y="2113824"/>
        <a:ext cx="6125470" cy="1277038"/>
      </dsp:txXfrm>
    </dsp:sp>
    <dsp:sp modelId="{62D7D299-5CCA-4E7F-9EDB-9E68DFDE30F3}">
      <dsp:nvSpPr>
        <dsp:cNvPr id="0" name=""/>
        <dsp:cNvSpPr/>
      </dsp:nvSpPr>
      <dsp:spPr>
        <a:xfrm>
          <a:off x="0" y="3517548"/>
          <a:ext cx="6263640" cy="141520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/>
            <a:t>Kommunestyret skal vedta en plan for det forebyggende arbeidet som  beskriver målene for arbeidet, hvordan arbeidet skal organiseres og fordeles mellom etatene i kommunen, og hvordan etatene skal samarbeide</a:t>
          </a:r>
          <a:endParaRPr lang="en-US" sz="2000" kern="1200"/>
        </a:p>
      </dsp:txBody>
      <dsp:txXfrm>
        <a:off x="69085" y="3586633"/>
        <a:ext cx="6125470" cy="1277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1CE48-A41B-47C4-A0E7-9D011F94E68B}">
      <dsp:nvSpPr>
        <dsp:cNvPr id="0" name=""/>
        <dsp:cNvSpPr/>
      </dsp:nvSpPr>
      <dsp:spPr>
        <a:xfrm>
          <a:off x="0" y="894511"/>
          <a:ext cx="6263640" cy="16514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42B6D-866E-455C-930A-F625BE950B0E}">
      <dsp:nvSpPr>
        <dsp:cNvPr id="0" name=""/>
        <dsp:cNvSpPr/>
      </dsp:nvSpPr>
      <dsp:spPr>
        <a:xfrm>
          <a:off x="499550" y="1266078"/>
          <a:ext cx="908273" cy="9082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26008-F235-4684-AE67-B1CA03EC0361}">
      <dsp:nvSpPr>
        <dsp:cNvPr id="0" name=""/>
        <dsp:cNvSpPr/>
      </dsp:nvSpPr>
      <dsp:spPr>
        <a:xfrm>
          <a:off x="1907374" y="894511"/>
          <a:ext cx="4356265" cy="1651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774" tIns="174774" rIns="174774" bIns="174774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hlinkClick xmlns:r="http://schemas.openxmlformats.org/officeDocument/2006/relationships" r:id="rId3"/>
            </a:rPr>
            <a:t>https://www.arendal.kommune.no/tjenester/helse-omsorg-og-sosiale-tjenester/barnevern/bekymringsmelding/</a:t>
          </a:r>
          <a:endParaRPr lang="en-US" sz="1400" kern="1200"/>
        </a:p>
      </dsp:txBody>
      <dsp:txXfrm>
        <a:off x="1907374" y="894511"/>
        <a:ext cx="4356265" cy="1651406"/>
      </dsp:txXfrm>
    </dsp:sp>
    <dsp:sp modelId="{9A3B9A41-CD13-433B-A04B-A1A7D0B07885}">
      <dsp:nvSpPr>
        <dsp:cNvPr id="0" name=""/>
        <dsp:cNvSpPr/>
      </dsp:nvSpPr>
      <dsp:spPr>
        <a:xfrm>
          <a:off x="0" y="2958769"/>
          <a:ext cx="6263640" cy="16514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9AC8E1-57C8-4AF6-9ADE-7766B8A877EF}">
      <dsp:nvSpPr>
        <dsp:cNvPr id="0" name=""/>
        <dsp:cNvSpPr/>
      </dsp:nvSpPr>
      <dsp:spPr>
        <a:xfrm>
          <a:off x="499550" y="3330336"/>
          <a:ext cx="908273" cy="90827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50655E-FEE5-4144-AE53-036109C37D18}">
      <dsp:nvSpPr>
        <dsp:cNvPr id="0" name=""/>
        <dsp:cNvSpPr/>
      </dsp:nvSpPr>
      <dsp:spPr>
        <a:xfrm>
          <a:off x="1907374" y="2958769"/>
          <a:ext cx="4356265" cy="1651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774" tIns="174774" rIns="174774" bIns="174774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/>
            <a:t>Ring og drøft hvis du er i tvil</a:t>
          </a:r>
          <a:endParaRPr lang="en-US" sz="1400" kern="1200"/>
        </a:p>
      </dsp:txBody>
      <dsp:txXfrm>
        <a:off x="1907374" y="2958769"/>
        <a:ext cx="4356265" cy="1651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488C-107C-4047-A2F2-436A9FE0A4E4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D5537-1AB3-4B9D-903D-E242B38A7F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218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Barnevernreformen inntrådte 2.2.22 og handler om langt mer enn barnevern. Reformen overført viktige oppgaver fra stat til kommune når det gjelder oppfølging av </a:t>
            </a:r>
            <a:r>
              <a:rPr lang="nb-NO" dirty="0" err="1"/>
              <a:t>fostehjem</a:t>
            </a:r>
            <a:r>
              <a:rPr lang="nb-NO" dirty="0"/>
              <a:t>. Reformen har også ført til at kommunene må betale betydelig mer for tunge barneverntiltak slik som å plassere i fosterhjem og på institusjon. Staten ønsker med dette å «tvinge» kommunene til å jobbe mer spisset med tidlig innsats for å forebygge omsorgssvikt og atferdsvansker. Barn skal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041DB-87CD-484A-88BF-F6D4F818A0F3}" type="slidenum">
              <a:rPr lang="no-NO" smtClean="0"/>
              <a:t>1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46746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041DB-87CD-484A-88BF-F6D4F818A0F3}" type="slidenum">
              <a:rPr lang="no-NO" smtClean="0"/>
              <a:t>2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54882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Arbeidsgruppe som jobber med planen</a:t>
            </a:r>
          </a:p>
          <a:p>
            <a:r>
              <a:rPr lang="nb-NO" dirty="0"/>
              <a:t>Brukermedvirkning</a:t>
            </a:r>
          </a:p>
          <a:p>
            <a:r>
              <a:rPr lang="nb-NO" dirty="0"/>
              <a:t>Kan føre til endring i oppgaver for de som jobber med forebyggende arbeid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D5537-1AB3-4B9D-903D-E242B38A7FA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8367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Barneverntjenesten skal medvirke til at barns interesser ivaretas også av andre offentlige organer. Det betyr at barneverntjenesten skal samarbeide med andre når det er i tråd med å ivareta oppgavene etter barnevernloven.</a:t>
            </a:r>
          </a:p>
          <a:p>
            <a:r>
              <a:rPr lang="nb-NO" dirty="0"/>
              <a:t>Samarbeid foregår på både systemnivå og individnivå. Barneverntjenenesten er avhengig av informasjon og vurderinger fra andre som kjenner barnet eller foreldre for å gjøre gode, faglige vurderinger og informasjon og samarbeid skal foregå med samtykke fra de som er part i saken, så langt det lar seg gjøre.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D5537-1AB3-4B9D-903D-E242B38A7FA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5396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6C2676-488D-4661-8FB5-67A9F70C6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BAA7177-AFF6-450F-A145-A7077AE29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7F31E3E-06B1-4FC1-88C6-9E983574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0320F40-7B49-4831-8192-025272739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BC6AB3C-0E33-4C71-9482-29432E65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77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D609B-99A1-4C2F-90D4-DE1D9CB08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E9B1FE4-D577-40C5-B145-9925F4530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C20523-302D-4FF1-9E87-F2B7C700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66F030-C1F6-4EC1-A783-F9BB93CE3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E9EA834-BE2B-437D-B609-A8B04EC9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864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21E0D61-8044-4F5D-A3A9-7DD2CF6A28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D702DE7-9CB7-4A4F-B2D9-FCC606EFE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CFF4773-AC49-43CF-90FB-77E924A6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2FF5B40-2125-43F2-9F3E-57DAC7DD3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E7227D1-C915-4776-B260-6A5B47650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482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0330F4-73AF-402B-8188-EDCCB1B40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385DECD-67DE-45CC-9D38-3029B7B01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9701170-6113-4775-9202-457921122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3245A8C-175E-40EC-877B-0FA53358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DFF0CE1-A9B7-4805-B38F-A2862ED65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564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8C5EDE-9271-4C6A-AAF5-3BB90AB05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EE230DD-DD54-4F34-9BAC-8301E4823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6EA30CE-9BA3-4FAD-A7D5-3D00B40C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7E109D-9F33-4F0E-B4CB-8401FAF6D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42FA8CA-7E17-4FFE-BF7F-0ED4A6FA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540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5BDB72-B050-41B4-9930-D20765EFB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52804A-1D0A-44E3-A359-EC67578BC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36E4E11-4ACC-4778-B368-BE6012181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8AC1B11-652A-4BDC-BFF8-84F73F6C3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D0DE3C6-5B1F-432B-817B-3FFFDA7EE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96450C1-B365-46FD-8CA6-AD711EDB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598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22D15C-29B8-4F1A-8070-09345B5C2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DA68A52-88E1-499E-BF3D-856EF2CAE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EAB18EF-A716-4B6D-8ACD-4813A238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FB7B938-8160-441D-9C36-6EE14A4C2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9DBA067-871C-407E-BE05-3C06AD4631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9C920B8-9257-42B4-9F46-570519B0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4AAAE0F-910E-4FFC-985A-83900581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C9CF9B7-5896-43B3-BA5B-0889CDFC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859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AEF014-A3F7-459E-B988-7A7EB7BB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DCAE171-03D9-41F7-8CEC-B0907F400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02429F3-B380-465F-9F58-6B5676B6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04E07A6-C62B-4B61-BF55-02338BC5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617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9B8FB34-E305-4C14-B493-16494F443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D1C4E71-7577-472A-B3A3-B62DDDEA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CBF6BE6-C50E-45C5-BCAC-498E13F5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753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C87C7D-E986-473F-87D8-F336263C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B324F63-FA04-4618-82A5-09207A7E9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5D98636-496F-47D3-B78E-4BBFEEBB0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2688268-1A64-4E4B-9249-FCE2EA3C4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8D29459-BE12-49F8-8B4D-026B2F1FC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671018D-2E8F-4108-927E-B9E55C29B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15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617716-4D03-4A60-BDC8-CB83F91B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089F306E-6F5B-401B-91BF-7342CCAD8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21F82E8-83A0-40B8-BF1A-70C6C0B44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4325B15-84DB-43E3-B154-44CFF75CF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57720D8-33D4-4752-8D7E-062601838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254235-8822-465B-A4CD-E665D202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413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FA47FAC-ACCB-4F3A-ABCC-9A49A6D9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E0B4379-4D82-48A7-A367-33C77CE1C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A729475-4D29-4992-95B7-C0C2D8BDC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18CAF-ADAB-4EF4-B41E-E6BE339A89BD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4BF025A-572A-4230-B97A-2F9C9F7E5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0C1EE5-60EA-4FEB-81A5-B01873DAA1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42D3-6FB4-4428-8EFF-637056059C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47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FA69AAE0-49D5-4C8B-8BA2-55898C00E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hild playing with dried leaves">
            <a:extLst>
              <a:ext uri="{FF2B5EF4-FFF2-40B4-BE49-F238E27FC236}">
                <a16:creationId xmlns:a16="http://schemas.microsoft.com/office/drawing/2014/main" id="{D827F768-D1C3-4E4E-B241-FF7D8F1E7B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6" r="654"/>
          <a:stretch/>
        </p:blipFill>
        <p:spPr bwMode="auto">
          <a:xfrm>
            <a:off x="-4" y="-4"/>
            <a:ext cx="7534640" cy="6857984"/>
          </a:xfrm>
          <a:custGeom>
            <a:avLst/>
            <a:gdLst/>
            <a:ahLst/>
            <a:cxnLst/>
            <a:rect l="l" t="t" r="r" b="b"/>
            <a:pathLst>
              <a:path w="7534640" h="6857984">
                <a:moveTo>
                  <a:pt x="0" y="0"/>
                </a:moveTo>
                <a:lnTo>
                  <a:pt x="7534640" y="0"/>
                </a:lnTo>
                <a:lnTo>
                  <a:pt x="7534640" y="3832811"/>
                </a:lnTo>
                <a:lnTo>
                  <a:pt x="7344853" y="3826712"/>
                </a:lnTo>
                <a:cubicBezTo>
                  <a:pt x="7344853" y="3826712"/>
                  <a:pt x="7341511" y="3826712"/>
                  <a:pt x="7341511" y="3826712"/>
                </a:cubicBezTo>
                <a:cubicBezTo>
                  <a:pt x="7274667" y="3823370"/>
                  <a:pt x="7211169" y="3823370"/>
                  <a:pt x="7144324" y="3820027"/>
                </a:cubicBezTo>
                <a:cubicBezTo>
                  <a:pt x="6913719" y="3820027"/>
                  <a:pt x="6683113" y="3820027"/>
                  <a:pt x="6455848" y="3820027"/>
                </a:cubicBezTo>
                <a:cubicBezTo>
                  <a:pt x="6231926" y="3910265"/>
                  <a:pt x="5987951" y="3833396"/>
                  <a:pt x="5767372" y="3903581"/>
                </a:cubicBezTo>
                <a:cubicBezTo>
                  <a:pt x="5533423" y="3900239"/>
                  <a:pt x="5312845" y="3970423"/>
                  <a:pt x="5082238" y="4000503"/>
                </a:cubicBezTo>
                <a:cubicBezTo>
                  <a:pt x="4908446" y="4013871"/>
                  <a:pt x="4731314" y="3997160"/>
                  <a:pt x="4570892" y="4067345"/>
                </a:cubicBezTo>
                <a:cubicBezTo>
                  <a:pt x="4447233" y="4124161"/>
                  <a:pt x="4350312" y="4197688"/>
                  <a:pt x="4483996" y="4348083"/>
                </a:cubicBezTo>
                <a:cubicBezTo>
                  <a:pt x="4644419" y="4344742"/>
                  <a:pt x="4627708" y="4598742"/>
                  <a:pt x="4788129" y="4561979"/>
                </a:cubicBezTo>
                <a:cubicBezTo>
                  <a:pt x="4754709" y="4678954"/>
                  <a:pt x="4641076" y="4618795"/>
                  <a:pt x="4600971" y="4705690"/>
                </a:cubicBezTo>
                <a:cubicBezTo>
                  <a:pt x="4684524" y="4779217"/>
                  <a:pt x="4844945" y="4725744"/>
                  <a:pt x="4871683" y="4879480"/>
                </a:cubicBezTo>
                <a:cubicBezTo>
                  <a:pt x="4838262" y="5039902"/>
                  <a:pt x="4945210" y="5019849"/>
                  <a:pt x="5032105" y="5029876"/>
                </a:cubicBezTo>
                <a:cubicBezTo>
                  <a:pt x="5239317" y="5049930"/>
                  <a:pt x="5439843" y="5063297"/>
                  <a:pt x="5643713" y="5096719"/>
                </a:cubicBezTo>
                <a:cubicBezTo>
                  <a:pt x="5693844" y="5106745"/>
                  <a:pt x="5810819" y="5083350"/>
                  <a:pt x="5800794" y="5186956"/>
                </a:cubicBezTo>
                <a:cubicBezTo>
                  <a:pt x="5790767" y="5270508"/>
                  <a:pt x="5700529" y="5240431"/>
                  <a:pt x="5643713" y="5243772"/>
                </a:cubicBezTo>
                <a:cubicBezTo>
                  <a:pt x="5329553" y="5283879"/>
                  <a:pt x="5012052" y="5220378"/>
                  <a:pt x="4701235" y="5223719"/>
                </a:cubicBezTo>
                <a:cubicBezTo>
                  <a:pt x="4664472" y="5223719"/>
                  <a:pt x="4657787" y="5334009"/>
                  <a:pt x="4577576" y="5297246"/>
                </a:cubicBezTo>
                <a:cubicBezTo>
                  <a:pt x="4788129" y="5397510"/>
                  <a:pt x="5767372" y="5424248"/>
                  <a:pt x="6094900" y="5477721"/>
                </a:cubicBezTo>
                <a:cubicBezTo>
                  <a:pt x="5754004" y="5858724"/>
                  <a:pt x="5429817" y="5628117"/>
                  <a:pt x="5159105" y="5842012"/>
                </a:cubicBezTo>
                <a:cubicBezTo>
                  <a:pt x="5159105" y="5842012"/>
                  <a:pt x="5212580" y="5842012"/>
                  <a:pt x="5443187" y="5912197"/>
                </a:cubicBezTo>
                <a:cubicBezTo>
                  <a:pt x="5627002" y="5969012"/>
                  <a:pt x="5536765" y="6049223"/>
                  <a:pt x="6001321" y="6202962"/>
                </a:cubicBezTo>
                <a:cubicBezTo>
                  <a:pt x="5824188" y="6253093"/>
                  <a:pt x="5593581" y="6156172"/>
                  <a:pt x="5506685" y="6416857"/>
                </a:cubicBezTo>
                <a:cubicBezTo>
                  <a:pt x="5643713" y="6463648"/>
                  <a:pt x="5807477" y="6420200"/>
                  <a:pt x="5904398" y="6543858"/>
                </a:cubicBezTo>
                <a:cubicBezTo>
                  <a:pt x="5934478" y="6580622"/>
                  <a:pt x="5964557" y="6604017"/>
                  <a:pt x="6001321" y="6624068"/>
                </a:cubicBezTo>
                <a:cubicBezTo>
                  <a:pt x="5984612" y="6630754"/>
                  <a:pt x="5964557" y="6637437"/>
                  <a:pt x="5951188" y="6644121"/>
                </a:cubicBezTo>
                <a:cubicBezTo>
                  <a:pt x="5977925" y="6667518"/>
                  <a:pt x="6663060" y="6794517"/>
                  <a:pt x="6836850" y="6797860"/>
                </a:cubicBezTo>
                <a:cubicBezTo>
                  <a:pt x="6761652" y="6822926"/>
                  <a:pt x="6636845" y="6844075"/>
                  <a:pt x="6553814" y="6856412"/>
                </a:cubicBezTo>
                <a:lnTo>
                  <a:pt x="6542822" y="6857984"/>
                </a:lnTo>
                <a:lnTo>
                  <a:pt x="0" y="685798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343650" y="3962400"/>
            <a:ext cx="5505814" cy="1690409"/>
          </a:xfrm>
        </p:spPr>
        <p:txBody>
          <a:bodyPr anchor="b">
            <a:normAutofit/>
          </a:bodyPr>
          <a:lstStyle/>
          <a:p>
            <a:pPr algn="l"/>
            <a:r>
              <a:rPr lang="en-US" sz="3700" b="1">
                <a:latin typeface="Avenir Next LT Pro" panose="020B0504020202020204" pitchFamily="34" charset="0"/>
                <a:ea typeface="Batang" panose="020B0503020000020004" pitchFamily="18" charset="-127"/>
              </a:rPr>
              <a:t>Barnevernreformen og endringer i barnevernloven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343650" y="5709565"/>
            <a:ext cx="5395975" cy="646785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 </a:t>
            </a:r>
            <a:r>
              <a:rPr lang="en-US" sz="2000" dirty="0" err="1"/>
              <a:t>hva</a:t>
            </a:r>
            <a:r>
              <a:rPr lang="en-US" sz="2000" dirty="0"/>
              <a:t> </a:t>
            </a:r>
            <a:r>
              <a:rPr lang="en-US" sz="2000" dirty="0" err="1"/>
              <a:t>betyr</a:t>
            </a:r>
            <a:r>
              <a:rPr lang="en-US" sz="2000" dirty="0"/>
              <a:t> </a:t>
            </a:r>
            <a:r>
              <a:rPr lang="en-US" sz="2000" dirty="0" err="1"/>
              <a:t>dette</a:t>
            </a:r>
            <a:r>
              <a:rPr lang="en-US" sz="2000" dirty="0"/>
              <a:t> for vi </a:t>
            </a:r>
            <a:r>
              <a:rPr lang="en-US" sz="2000" dirty="0" err="1"/>
              <a:t>som</a:t>
            </a:r>
            <a:r>
              <a:rPr lang="en-US" sz="2000" dirty="0"/>
              <a:t> jobber med barn og </a:t>
            </a:r>
            <a:r>
              <a:rPr lang="en-US" sz="2000" dirty="0" err="1"/>
              <a:t>unge</a:t>
            </a:r>
            <a:r>
              <a:rPr lang="en-US" sz="2000" dirty="0"/>
              <a:t> i Arendal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BA290B-5837-4BA5-B3B8-119ADEFB984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502" r="3880" b="1"/>
          <a:stretch/>
        </p:blipFill>
        <p:spPr>
          <a:xfrm>
            <a:off x="7653541" y="6"/>
            <a:ext cx="4538463" cy="3877247"/>
          </a:xfrm>
          <a:custGeom>
            <a:avLst/>
            <a:gdLst/>
            <a:ahLst/>
            <a:cxnLst/>
            <a:rect l="l" t="t" r="r" b="b"/>
            <a:pathLst>
              <a:path w="4538463" h="3877247">
                <a:moveTo>
                  <a:pt x="0" y="0"/>
                </a:moveTo>
                <a:lnTo>
                  <a:pt x="4538463" y="0"/>
                </a:lnTo>
                <a:lnTo>
                  <a:pt x="4538463" y="3437173"/>
                </a:lnTo>
                <a:lnTo>
                  <a:pt x="4530710" y="3429000"/>
                </a:lnTo>
                <a:cubicBezTo>
                  <a:pt x="4370289" y="3495842"/>
                  <a:pt x="4239946" y="3686344"/>
                  <a:pt x="4056129" y="3636211"/>
                </a:cubicBezTo>
                <a:cubicBezTo>
                  <a:pt x="3872313" y="3589422"/>
                  <a:pt x="3788760" y="3830055"/>
                  <a:pt x="3618310" y="3756528"/>
                </a:cubicBezTo>
                <a:cubicBezTo>
                  <a:pt x="3394389" y="3823371"/>
                  <a:pt x="3163783" y="3823371"/>
                  <a:pt x="2933176" y="3810002"/>
                </a:cubicBezTo>
                <a:cubicBezTo>
                  <a:pt x="2702570" y="3840081"/>
                  <a:pt x="2471962" y="3873503"/>
                  <a:pt x="2238015" y="3850107"/>
                </a:cubicBezTo>
                <a:cubicBezTo>
                  <a:pt x="2007408" y="3870161"/>
                  <a:pt x="1783486" y="3883529"/>
                  <a:pt x="1552880" y="3863476"/>
                </a:cubicBezTo>
                <a:cubicBezTo>
                  <a:pt x="1322274" y="3886870"/>
                  <a:pt x="1091667" y="3876844"/>
                  <a:pt x="864402" y="3860134"/>
                </a:cubicBezTo>
                <a:cubicBezTo>
                  <a:pt x="757455" y="3860134"/>
                  <a:pt x="653849" y="3856792"/>
                  <a:pt x="546902" y="3856792"/>
                </a:cubicBezTo>
                <a:cubicBezTo>
                  <a:pt x="404861" y="3850108"/>
                  <a:pt x="262821" y="3845095"/>
                  <a:pt x="120363" y="3840499"/>
                </a:cubicBezTo>
                <a:lnTo>
                  <a:pt x="0" y="383663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DD32E7B-43E6-4C41-B1D3-08C3FD5E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b-NO" sz="4200"/>
              <a:t>Hensikt og mål med reformen?</a:t>
            </a:r>
            <a:br>
              <a:rPr lang="nb-NO" sz="4200"/>
            </a:br>
            <a:endParaRPr lang="no-NO" sz="4200"/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FA2F41-2855-4C52-977B-C7EB8073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nb-NO" sz="1900"/>
              <a:t>Tidlig og kraftfull nok hjelp til kommunens sårbare familier</a:t>
            </a:r>
          </a:p>
          <a:p>
            <a:r>
              <a:rPr lang="nb-NO" sz="1900"/>
              <a:t>Økt ansvar til kommunene</a:t>
            </a:r>
          </a:p>
          <a:p>
            <a:r>
              <a:rPr lang="nb-NO" sz="1900"/>
              <a:t>Flere beslutninger skal tas nær barna og familiene</a:t>
            </a:r>
          </a:p>
          <a:p>
            <a:r>
              <a:rPr lang="nb-NO" sz="1900"/>
              <a:t>Insentiver til å styrke det forebyggende arbeidet med tidlig innsats</a:t>
            </a:r>
          </a:p>
          <a:p>
            <a:r>
              <a:rPr lang="nb-NO" sz="1900"/>
              <a:t>Bedre ressursbruk og oppgaveløsning i barnevernet </a:t>
            </a:r>
            <a:endParaRPr lang="no-NO" sz="1900"/>
          </a:p>
          <a:p>
            <a:endParaRPr lang="no-NO" sz="1900"/>
          </a:p>
        </p:txBody>
      </p:sp>
      <p:pic>
        <p:nvPicPr>
          <p:cNvPr id="2050" name="Picture 2" descr="soccer goal on brown field">
            <a:extLst>
              <a:ext uri="{FF2B5EF4-FFF2-40B4-BE49-F238E27FC236}">
                <a16:creationId xmlns:a16="http://schemas.microsoft.com/office/drawing/2014/main" id="{2394072F-C5CA-4E48-AA8B-03DB2F6869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9" r="10953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39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D3681F2-1847-4E27-ACCF-E9B4AD024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b-NO" sz="3300">
                <a:solidFill>
                  <a:schemeClr val="bg1"/>
                </a:solidFill>
              </a:rPr>
              <a:t>  Kommunen og barneverntjenestens forebyggende virksomhet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1C97E226-FD7D-FC63-75BD-94E3A6AB8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397378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178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C290989-6894-47F6-9A8B-ACC7B216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b-NO" sz="3300">
                <a:solidFill>
                  <a:schemeClr val="bg1"/>
                </a:solidFill>
              </a:rPr>
              <a:t>Meldinger til barneverntjenesten: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ED8C1498-E72D-9DAA-94A4-EEAA1DFBD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48720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199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14CE9EF-094D-4A6F-AA49-392F77E1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Hvordan samarbeider barneverntjenesten med andre?</a:t>
            </a:r>
          </a:p>
        </p:txBody>
      </p:sp>
      <p:pic>
        <p:nvPicPr>
          <p:cNvPr id="4" name="Picture 2" descr="woman and man holding hands">
            <a:extLst>
              <a:ext uri="{FF2B5EF4-FFF2-40B4-BE49-F238E27FC236}">
                <a16:creationId xmlns:a16="http://schemas.microsoft.com/office/drawing/2014/main" id="{AD3BC05C-481D-4C2F-AA21-4C5B4EB1CE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17" b="914"/>
          <a:stretch/>
        </p:blipFill>
        <p:spPr bwMode="auto">
          <a:xfrm>
            <a:off x="4502428" y="1396774"/>
            <a:ext cx="7225748" cy="406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120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341</Words>
  <Application>Microsoft Office PowerPoint</Application>
  <PresentationFormat>Widescreen</PresentationFormat>
  <Paragraphs>26</Paragraphs>
  <Slides>5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Calibri</vt:lpstr>
      <vt:lpstr>Calibri Light</vt:lpstr>
      <vt:lpstr>Office-tema</vt:lpstr>
      <vt:lpstr>Barnevernreformen og endringer i barnevernloven</vt:lpstr>
      <vt:lpstr>Hensikt og mål med reformen? </vt:lpstr>
      <vt:lpstr>  Kommunen og barneverntjenestens forebyggende virksomhet</vt:lpstr>
      <vt:lpstr>Meldinger til barneverntjenesten:</vt:lpstr>
      <vt:lpstr>Hvordan samarbeider barneverntjenesten med andre?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Barnevernreformen og endringer i barnevernloven</dc:title>
  <dc:creator>Antonsen, Karina</dc:creator>
  <cp:lastModifiedBy>Antonsen, Karina</cp:lastModifiedBy>
  <cp:revision>4</cp:revision>
  <dcterms:created xsi:type="dcterms:W3CDTF">2022-04-25T06:55:47Z</dcterms:created>
  <dcterms:modified xsi:type="dcterms:W3CDTF">2022-04-25T08:09:01Z</dcterms:modified>
</cp:coreProperties>
</file>