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4487" r:id="rId5"/>
    <p:sldId id="4510" r:id="rId6"/>
    <p:sldId id="326" r:id="rId7"/>
    <p:sldId id="4491" r:id="rId8"/>
    <p:sldId id="4511" r:id="rId9"/>
    <p:sldId id="4508" r:id="rId10"/>
    <p:sldId id="4504" r:id="rId11"/>
    <p:sldId id="4503" r:id="rId12"/>
    <p:sldId id="4502" r:id="rId13"/>
    <p:sldId id="4501" r:id="rId14"/>
  </p:sldIdLst>
  <p:sldSz cx="12192000" cy="6858000"/>
  <p:notesSz cx="9926638" cy="143557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ærestad, Elisabeth" initials="NE" lastIdx="3" clrIdx="0">
    <p:extLst>
      <p:ext uri="{19B8F6BF-5375-455C-9EA6-DF929625EA0E}">
        <p15:presenceInfo xmlns:p15="http://schemas.microsoft.com/office/powerpoint/2012/main" userId="S-1-5-21-1332841840-243531673-2482343961-336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ACF0E-9DD3-487A-B1BA-76D885F41F3A}" v="56" dt="2021-12-27T11:51:12.2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ddels stil 2 –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iddels stil 4 – uthev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Mørk stil 2 – utheving 5 / uthev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4C1A8A3-306A-4EB7-A6B1-4F7E0EB9C5D6}" styleName="Middels stil 3 – uthevin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84" y="2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A00B4075-6E83-4333-B721-85345F6E1C57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57225" y="1793875"/>
            <a:ext cx="861218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992664" y="6908711"/>
            <a:ext cx="7941310" cy="5652582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B264AA82-0706-4A43-9BE5-D00E3AA92E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034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  <p:sp>
        <p:nvSpPr>
          <p:cNvPr id="8" name="Rektangel 7"/>
          <p:cNvSpPr/>
          <p:nvPr userDrawn="1"/>
        </p:nvSpPr>
        <p:spPr>
          <a:xfrm>
            <a:off x="96795" y="5453446"/>
            <a:ext cx="741405" cy="13262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576" y="5669796"/>
            <a:ext cx="2388847" cy="67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79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029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854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555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768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910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651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36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738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08D1A-77A5-41DB-A55F-244E1F3B1DD0}" type="datetimeFigureOut">
              <a:rPr lang="nb-NO" smtClean="0"/>
              <a:t>12.08.2022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  <p:grpSp>
        <p:nvGrpSpPr>
          <p:cNvPr id="10" name="Gruppe 9"/>
          <p:cNvGrpSpPr/>
          <p:nvPr userDrawn="1"/>
        </p:nvGrpSpPr>
        <p:grpSpPr>
          <a:xfrm>
            <a:off x="206252" y="5768007"/>
            <a:ext cx="534692" cy="901033"/>
            <a:chOff x="291316" y="5587246"/>
            <a:chExt cx="534692" cy="901033"/>
          </a:xfrm>
        </p:grpSpPr>
        <p:cxnSp>
          <p:nvCxnSpPr>
            <p:cNvPr id="11" name="Rett linje 10"/>
            <p:cNvCxnSpPr/>
            <p:nvPr userDrawn="1"/>
          </p:nvCxnSpPr>
          <p:spPr>
            <a:xfrm>
              <a:off x="826008" y="5588279"/>
              <a:ext cx="0" cy="90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Bilde 11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316" y="5587246"/>
              <a:ext cx="455320" cy="8987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783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D165F0-D776-46D3-9002-81137FC8FB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Hvordan jobbe bedre med det vi har? 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CC0D2BB-C493-4561-9C4A-88BC10563B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For å forebygge at barn og unge utsettes for omsorgssvikt eller utvikler atferdsvansker?</a:t>
            </a: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3C863410-0803-4B99-8453-40492AC76CD6}"/>
              </a:ext>
            </a:extLst>
          </p:cNvPr>
          <p:cNvPicPr/>
          <p:nvPr/>
        </p:nvPicPr>
        <p:blipFill rotWithShape="1">
          <a:blip r:embed="rId2"/>
          <a:srcRect r="51739" b="1553"/>
          <a:stretch/>
        </p:blipFill>
        <p:spPr>
          <a:xfrm rot="20083429">
            <a:off x="686452" y="970611"/>
            <a:ext cx="995291" cy="1104668"/>
          </a:xfrm>
          <a:prstGeom prst="rect">
            <a:avLst/>
          </a:prstGeom>
        </p:spPr>
      </p:pic>
      <p:pic>
        <p:nvPicPr>
          <p:cNvPr id="6" name="Plassholder for bilde 8" descr="Et bilde som inneholder vegg, gulv, innendørs&#10;&#10;Automatisk generert beskrivelse">
            <a:extLst>
              <a:ext uri="{FF2B5EF4-FFF2-40B4-BE49-F238E27FC236}">
                <a16:creationId xmlns:a16="http://schemas.microsoft.com/office/drawing/2014/main" id="{8DE6C0F7-6A59-4468-BF9C-64BD5CDE65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3" r="11302" b="-2"/>
          <a:stretch/>
        </p:blipFill>
        <p:spPr>
          <a:xfrm>
            <a:off x="20" y="4470400"/>
            <a:ext cx="2825497" cy="2387600"/>
          </a:xfrm>
          <a:prstGeom prst="rect">
            <a:avLst/>
          </a:prstGeom>
          <a:noFill/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0162919B-96E9-4CFD-AFD1-BA14239493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278486">
            <a:off x="9829401" y="327030"/>
            <a:ext cx="1196460" cy="16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84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5650" y="596295"/>
            <a:ext cx="3045876" cy="114991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nb-NO" sz="1400" dirty="0" smtClean="0">
                <a:solidFill>
                  <a:srgbClr val="C00000"/>
                </a:solidFill>
              </a:rPr>
              <a:t>Skadelige strukturelle betingelser </a:t>
            </a:r>
            <a:br>
              <a:rPr lang="nb-NO" sz="1400" dirty="0" smtClean="0">
                <a:solidFill>
                  <a:srgbClr val="C00000"/>
                </a:solidFill>
              </a:rPr>
            </a:br>
            <a:r>
              <a:rPr lang="nb-NO" sz="1400" dirty="0" smtClean="0">
                <a:solidFill>
                  <a:srgbClr val="C00000"/>
                </a:solidFill>
              </a:rPr>
              <a:t>(mangler i boligforhold, relativ fattigdom, </a:t>
            </a:r>
            <a:r>
              <a:rPr lang="nb-NO" sz="1400" dirty="0" err="1" smtClean="0">
                <a:solidFill>
                  <a:srgbClr val="C00000"/>
                </a:solidFill>
              </a:rPr>
              <a:t>multistressende</a:t>
            </a:r>
            <a:r>
              <a:rPr lang="nb-NO" sz="1400" dirty="0" smtClean="0">
                <a:solidFill>
                  <a:srgbClr val="C00000"/>
                </a:solidFill>
              </a:rPr>
              <a:t> miljø)</a:t>
            </a:r>
            <a:endParaRPr lang="nb-NO" sz="1400" dirty="0">
              <a:solidFill>
                <a:srgbClr val="C00000"/>
              </a:solidFill>
            </a:endParaRPr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866225"/>
              </p:ext>
            </p:extLst>
          </p:nvPr>
        </p:nvGraphicFramePr>
        <p:xfrm>
          <a:off x="4557276" y="300789"/>
          <a:ext cx="719743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1732">
                  <a:extLst>
                    <a:ext uri="{9D8B030D-6E8A-4147-A177-3AD203B41FA5}">
                      <a16:colId xmlns:a16="http://schemas.microsoft.com/office/drawing/2014/main" val="587590456"/>
                    </a:ext>
                  </a:extLst>
                </a:gridCol>
                <a:gridCol w="1855703">
                  <a:extLst>
                    <a:ext uri="{9D8B030D-6E8A-4147-A177-3AD203B41FA5}">
                      <a16:colId xmlns:a16="http://schemas.microsoft.com/office/drawing/2014/main" val="2792431758"/>
                    </a:ext>
                  </a:extLst>
                </a:gridCol>
              </a:tblGrid>
              <a:tr h="218712">
                <a:tc>
                  <a:txBody>
                    <a:bodyPr/>
                    <a:lstStyle/>
                    <a:p>
                      <a:r>
                        <a:rPr lang="nb-NO" dirty="0" smtClean="0"/>
                        <a:t>Tiltak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Samordning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63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Økonomisk støtte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Økonomisk støtte (NAV)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Miljøterapeutisk oppfølging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Miljøarbeider (BV)</a:t>
                      </a:r>
                    </a:p>
                    <a:p>
                      <a:r>
                        <a:rPr lang="nb-NO" sz="1200" baseline="0" dirty="0" smtClean="0"/>
                        <a:t>Fritidskontakt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Familieråd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Gratis barnehage/SFO (BV)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Nettverksmøte /ansvarsgruppe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BTI-team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4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dirty="0" err="1" smtClean="0"/>
                        <a:t>Boveiledning</a:t>
                      </a:r>
                      <a:r>
                        <a:rPr lang="nb-NO" sz="1200" dirty="0" smtClean="0"/>
                        <a:t> (LM)</a:t>
                      </a:r>
                    </a:p>
                    <a:p>
                      <a:r>
                        <a:rPr lang="nb-NO" sz="1200" dirty="0" smtClean="0"/>
                        <a:t>IPS (LM)</a:t>
                      </a:r>
                    </a:p>
                    <a:p>
                      <a:r>
                        <a:rPr lang="nb-NO" sz="1200" dirty="0" smtClean="0"/>
                        <a:t>Praktisk oppfølging fra familietjenesten (LM)</a:t>
                      </a:r>
                    </a:p>
                    <a:p>
                      <a:r>
                        <a:rPr lang="nb-NO" sz="1200" dirty="0" smtClean="0"/>
                        <a:t>Oppfølgingstjenesten (LM)</a:t>
                      </a:r>
                    </a:p>
                    <a:p>
                      <a:r>
                        <a:rPr lang="nb-NO" sz="1200" dirty="0" smtClean="0"/>
                        <a:t>Økonomisk rådgiving (NAV)</a:t>
                      </a:r>
                    </a:p>
                    <a:p>
                      <a:r>
                        <a:rPr lang="nb-NO" sz="1200" dirty="0" smtClean="0"/>
                        <a:t>Gjeldsrådgiving (NAV)</a:t>
                      </a:r>
                    </a:p>
                    <a:p>
                      <a:r>
                        <a:rPr lang="nb-NO" sz="1200" dirty="0" smtClean="0"/>
                        <a:t>Husbanken (NAV)</a:t>
                      </a:r>
                    </a:p>
                    <a:p>
                      <a:r>
                        <a:rPr lang="nb-NO" sz="1200" dirty="0" smtClean="0"/>
                        <a:t>Redusert foreldrebetaling</a:t>
                      </a:r>
                      <a:r>
                        <a:rPr lang="nb-NO" sz="1200" baseline="0" dirty="0" smtClean="0"/>
                        <a:t> i barnehage og SFO (stab oppvekst)</a:t>
                      </a:r>
                    </a:p>
                    <a:p>
                      <a:r>
                        <a:rPr lang="nb-NO" sz="1200" baseline="0" dirty="0" smtClean="0"/>
                        <a:t>Jobbspesialister / </a:t>
                      </a:r>
                      <a:r>
                        <a:rPr lang="nb-NO" sz="1200" baseline="0" dirty="0" err="1" smtClean="0"/>
                        <a:t>supported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employment</a:t>
                      </a:r>
                      <a:r>
                        <a:rPr lang="nb-NO" sz="1200" baseline="0" dirty="0" smtClean="0"/>
                        <a:t> (NAV)</a:t>
                      </a:r>
                    </a:p>
                    <a:p>
                      <a:r>
                        <a:rPr lang="nb-NO" sz="1200" baseline="0" dirty="0" smtClean="0"/>
                        <a:t>Fritidskassa (Kultur)</a:t>
                      </a:r>
                    </a:p>
                    <a:p>
                      <a:r>
                        <a:rPr lang="nb-NO" sz="1200" baseline="0" dirty="0" smtClean="0"/>
                        <a:t>Anbefale tilbud fra Røde Kors og annen frivillighet (HS)</a:t>
                      </a:r>
                      <a:endParaRPr lang="nb-NO" sz="1200" dirty="0" smtClean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dirty="0" smtClean="0"/>
                        <a:t>BTI-team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422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Fritidstilbud i frivillig regi. Idrett, kultur, arrangementer, tur- og friluftsliv</a:t>
                      </a:r>
                    </a:p>
                    <a:p>
                      <a:r>
                        <a:rPr lang="nb-NO" sz="1200" baseline="0" dirty="0" smtClean="0"/>
                        <a:t>Fritidstilbud i kommunal regi; bibliotek, svømmehall, skøytebane. </a:t>
                      </a:r>
                    </a:p>
                    <a:p>
                      <a:r>
                        <a:rPr lang="nb-NO" sz="1200" baseline="0" dirty="0" err="1" smtClean="0"/>
                        <a:t>Aktivitetkalender</a:t>
                      </a:r>
                      <a:endParaRPr lang="nb-NO" sz="1200" baseline="0" dirty="0" smtClean="0"/>
                    </a:p>
                    <a:p>
                      <a:r>
                        <a:rPr lang="nb-NO" sz="1200" baseline="0" dirty="0" smtClean="0"/>
                        <a:t>Fritidsklubber</a:t>
                      </a:r>
                    </a:p>
                    <a:p>
                      <a:r>
                        <a:rPr lang="nb-NO" sz="1200" baseline="0" dirty="0" smtClean="0"/>
                        <a:t>Gratis SFO 12 timer (SK)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83670"/>
                  </a:ext>
                </a:extLst>
              </a:tr>
            </a:tbl>
          </a:graphicData>
        </a:graphic>
      </p:graphicFrame>
      <p:pic>
        <p:nvPicPr>
          <p:cNvPr id="7" name="Bilde 6">
            <a:extLst>
              <a:ext uri="{FF2B5EF4-FFF2-40B4-BE49-F238E27FC236}">
                <a16:creationId xmlns:a16="http://schemas.microsoft.com/office/drawing/2014/main" id="{A97039AF-B43C-4027-9058-0D8E91B16B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2291151"/>
            <a:ext cx="3466235" cy="2969056"/>
          </a:xfrm>
          <a:prstGeom prst="rect">
            <a:avLst/>
          </a:prstGeom>
        </p:spPr>
      </p:pic>
      <p:sp>
        <p:nvSpPr>
          <p:cNvPr id="8" name="Pil ned 7"/>
          <p:cNvSpPr/>
          <p:nvPr/>
        </p:nvSpPr>
        <p:spPr>
          <a:xfrm>
            <a:off x="3157087" y="1944641"/>
            <a:ext cx="308008" cy="69301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725650" y="5919536"/>
            <a:ext cx="288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BV – barnevern</a:t>
            </a:r>
          </a:p>
          <a:p>
            <a:r>
              <a:rPr lang="nb-NO" sz="800" dirty="0" smtClean="0"/>
              <a:t>SK – skole</a:t>
            </a:r>
          </a:p>
          <a:p>
            <a:r>
              <a:rPr lang="nb-NO" sz="800" dirty="0" smtClean="0"/>
              <a:t>BHG – barnehage</a:t>
            </a:r>
          </a:p>
          <a:p>
            <a:r>
              <a:rPr lang="nb-NO" sz="800" dirty="0" smtClean="0"/>
              <a:t>HS - Helsestasjon</a:t>
            </a:r>
          </a:p>
          <a:p>
            <a:r>
              <a:rPr lang="nb-NO" sz="800" dirty="0" smtClean="0"/>
              <a:t>ST – spesialpedagogiske tjenester</a:t>
            </a:r>
          </a:p>
          <a:p>
            <a:r>
              <a:rPr lang="nb-NO" sz="800" dirty="0" smtClean="0"/>
              <a:t>LM – Livsmestring (Familietjenesten, psykisk helse voksne)</a:t>
            </a:r>
          </a:p>
        </p:txBody>
      </p:sp>
      <p:sp>
        <p:nvSpPr>
          <p:cNvPr id="10" name="Likebent trekant 9"/>
          <p:cNvSpPr/>
          <p:nvPr/>
        </p:nvSpPr>
        <p:spPr>
          <a:xfrm rot="10800000">
            <a:off x="1760561" y="3575713"/>
            <a:ext cx="905773" cy="743620"/>
          </a:xfrm>
          <a:prstGeom prst="triangle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311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Program 25.8.22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943122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 smtClean="0"/>
              <a:t>11.30	Innledning og mål med møtet. v/Levekårssjef Carl Jacob Hansen</a:t>
            </a:r>
          </a:p>
          <a:p>
            <a:pPr lvl="2"/>
            <a:r>
              <a:rPr lang="nb-NO" dirty="0" smtClean="0"/>
              <a:t>Alle kjenner til forebyggende plan og hva som skal forebygges</a:t>
            </a:r>
          </a:p>
          <a:p>
            <a:pPr lvl="2"/>
            <a:r>
              <a:rPr lang="nb-NO" dirty="0"/>
              <a:t>F</a:t>
            </a:r>
            <a:r>
              <a:rPr lang="nb-NO" dirty="0" smtClean="0"/>
              <a:t>lere tjenester involveres i arbeidet</a:t>
            </a:r>
          </a:p>
          <a:p>
            <a:pPr lvl="2"/>
            <a:r>
              <a:rPr lang="nb-NO" dirty="0" smtClean="0"/>
              <a:t>Hjelp til å finne fram til flere tiltak som berører de mange (grønne tiltak)</a:t>
            </a:r>
          </a:p>
          <a:p>
            <a:pPr marL="0" indent="0">
              <a:buNone/>
            </a:pPr>
            <a:r>
              <a:rPr lang="nb-NO" dirty="0" smtClean="0"/>
              <a:t>11.40  	Hvordan jobbe bedre med det vi har v/Anne Kristin Imenes, </a:t>
            </a:r>
            <a:r>
              <a:rPr lang="nb-NO" dirty="0" err="1" smtClean="0"/>
              <a:t>KoRUs</a:t>
            </a:r>
            <a:endParaRPr lang="nb-NO" dirty="0" smtClean="0"/>
          </a:p>
          <a:p>
            <a:pPr lvl="2"/>
            <a:r>
              <a:rPr lang="nb-NO" dirty="0" smtClean="0"/>
              <a:t>Barnevernreformen, forebyggende plan, kommunens plikt</a:t>
            </a:r>
          </a:p>
          <a:p>
            <a:pPr lvl="2"/>
            <a:r>
              <a:rPr lang="nb-NO" dirty="0" smtClean="0"/>
              <a:t>8 risikofaktorer – hva er de, hvordan fanger vi dem opp?</a:t>
            </a:r>
          </a:p>
          <a:p>
            <a:pPr lvl="2"/>
            <a:r>
              <a:rPr lang="nb-NO" dirty="0" smtClean="0"/>
              <a:t>Hvordan kan kommunen jobbe bedre med det vi har? </a:t>
            </a:r>
          </a:p>
          <a:p>
            <a:pPr marL="0" indent="0">
              <a:buNone/>
            </a:pPr>
            <a:r>
              <a:rPr lang="nb-NO" dirty="0" smtClean="0"/>
              <a:t>12.45 	Tall og fakta v/ Analysegruppe</a:t>
            </a:r>
          </a:p>
          <a:p>
            <a:pPr lvl="2"/>
            <a:r>
              <a:rPr lang="nb-NO" dirty="0" smtClean="0"/>
              <a:t>Hvilke indikatorer vekker bekymring? </a:t>
            </a:r>
            <a:r>
              <a:rPr lang="nb-NO" dirty="0" err="1" smtClean="0"/>
              <a:t>UngData</a:t>
            </a:r>
            <a:r>
              <a:rPr lang="nb-NO" dirty="0" smtClean="0"/>
              <a:t> </a:t>
            </a:r>
          </a:p>
          <a:p>
            <a:pPr marL="0" indent="0">
              <a:buNone/>
            </a:pPr>
            <a:r>
              <a:rPr lang="nb-NO" dirty="0" smtClean="0"/>
              <a:t>13.20 	Pause</a:t>
            </a:r>
          </a:p>
          <a:p>
            <a:pPr marL="0" indent="0">
              <a:buNone/>
            </a:pPr>
            <a:r>
              <a:rPr lang="nb-NO" dirty="0" smtClean="0"/>
              <a:t>13.20 	Hva vi har i dag? Dialogkafe. 5 bord – 5 risikosituasjoner. v/ Inger Mari Sørvig</a:t>
            </a:r>
            <a:br>
              <a:rPr lang="nb-NO" dirty="0" smtClean="0"/>
            </a:br>
            <a:r>
              <a:rPr lang="nb-NO" dirty="0" smtClean="0"/>
              <a:t>	Verter: Karina, May Karin, Anne Karin, Anne , Elisabeth</a:t>
            </a:r>
          </a:p>
          <a:p>
            <a:pPr lvl="3"/>
            <a:r>
              <a:rPr lang="nb-NO" dirty="0" smtClean="0"/>
              <a:t>Dette har vi kartlagt per i dag</a:t>
            </a:r>
          </a:p>
          <a:p>
            <a:pPr lvl="3"/>
            <a:r>
              <a:rPr lang="nb-NO" dirty="0" smtClean="0"/>
              <a:t>Hvilke andre forebyggende tiltak har vi? </a:t>
            </a:r>
          </a:p>
          <a:p>
            <a:pPr lvl="3"/>
            <a:r>
              <a:rPr lang="nb-NO" dirty="0" smtClean="0"/>
              <a:t>Hva trenger vi mer av? </a:t>
            </a:r>
          </a:p>
          <a:p>
            <a:pPr marL="0" indent="0">
              <a:buNone/>
            </a:pPr>
            <a:r>
              <a:rPr lang="nb-NO" dirty="0" smtClean="0"/>
              <a:t>14.30	Plenum: Hva er viktigst å prioritere i det videre forebyggende arbeidet?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6727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A97039AF-B43C-4027-9058-0D8E91B16B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6858" y="1453011"/>
            <a:ext cx="5410703" cy="4266637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472561" y="2330174"/>
            <a:ext cx="2973283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200" dirty="0" smtClean="0">
                <a:solidFill>
                  <a:srgbClr val="FF0000"/>
                </a:solidFill>
              </a:rPr>
              <a:t>Risikosituasjoner ved foreldres kapasitet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FF0000"/>
                </a:solidFill>
              </a:rPr>
              <a:t>Skadelig omsorg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FF0000"/>
                </a:solidFill>
              </a:rPr>
              <a:t>Vold og mishandling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FF0000"/>
                </a:solidFill>
              </a:rPr>
              <a:t>Emosjonell utilgjengelighet / fjernhet hos </a:t>
            </a:r>
            <a:r>
              <a:rPr lang="nb-NO" sz="1200" dirty="0" smtClean="0">
                <a:solidFill>
                  <a:srgbClr val="FF0000"/>
                </a:solidFill>
              </a:rPr>
              <a:t>foresatte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FF0000"/>
                </a:solidFill>
              </a:rPr>
              <a:t>Alkohol og rus under </a:t>
            </a:r>
            <a:r>
              <a:rPr lang="nb-NO" sz="1200" dirty="0" smtClean="0">
                <a:solidFill>
                  <a:srgbClr val="FF0000"/>
                </a:solidFill>
              </a:rPr>
              <a:t>graviditet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FF0000"/>
                </a:solidFill>
              </a:rPr>
              <a:t>Foresatte med psykisk lidelse eller rusmisbruk</a:t>
            </a:r>
            <a:endParaRPr lang="nb-NO" sz="1200" dirty="0" smtClean="0">
              <a:solidFill>
                <a:srgbClr val="FF0000"/>
              </a:solidFill>
            </a:endParaRPr>
          </a:p>
          <a:p>
            <a:endParaRPr lang="nb-NO" sz="1200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DF620FE-4B1D-4F25-B751-A90EAC24DD23}"/>
              </a:ext>
            </a:extLst>
          </p:cNvPr>
          <p:cNvSpPr txBox="1"/>
          <p:nvPr/>
        </p:nvSpPr>
        <p:spPr>
          <a:xfrm>
            <a:off x="2671482" y="123646"/>
            <a:ext cx="863382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 dirty="0" smtClean="0"/>
              <a:t>RISIKOSITUASJONER og modellen for BARNS BEHOV I SENTRUM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4786197" y="5892603"/>
            <a:ext cx="3873176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nb-NO" sz="1200" dirty="0" smtClean="0">
                <a:solidFill>
                  <a:srgbClr val="FF0000"/>
                </a:solidFill>
              </a:rPr>
              <a:t>Risikosituasjoner for barns utvikling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FF0000"/>
                </a:solidFill>
              </a:rPr>
              <a:t>Utviklingsvansker </a:t>
            </a:r>
            <a:r>
              <a:rPr lang="nb-NO" sz="1200" dirty="0">
                <a:solidFill>
                  <a:srgbClr val="FF0000"/>
                </a:solidFill>
              </a:rPr>
              <a:t>som ikke blir sett eller </a:t>
            </a:r>
            <a:r>
              <a:rPr lang="nb-NO" sz="1200" dirty="0" smtClean="0">
                <a:solidFill>
                  <a:srgbClr val="FF0000"/>
                </a:solidFill>
              </a:rPr>
              <a:t>forstått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FF0000"/>
                </a:solidFill>
              </a:rPr>
              <a:t>Skadelig psykososialt miljø i skoler og barnehager</a:t>
            </a:r>
          </a:p>
        </p:txBody>
      </p:sp>
      <p:sp>
        <p:nvSpPr>
          <p:cNvPr id="7" name="Rektangel 6"/>
          <p:cNvSpPr/>
          <p:nvPr/>
        </p:nvSpPr>
        <p:spPr>
          <a:xfrm>
            <a:off x="9658575" y="2191674"/>
            <a:ext cx="2296002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nb-NO" sz="1200" dirty="0" smtClean="0">
                <a:solidFill>
                  <a:srgbClr val="FF0000"/>
                </a:solidFill>
              </a:rPr>
              <a:t>Skadelige </a:t>
            </a:r>
            <a:r>
              <a:rPr lang="nb-NO" sz="1200" dirty="0">
                <a:solidFill>
                  <a:srgbClr val="FF0000"/>
                </a:solidFill>
              </a:rPr>
              <a:t>strukturelle betingelser </a:t>
            </a:r>
            <a:r>
              <a:rPr lang="nb-NO" sz="1200" dirty="0" smtClean="0">
                <a:solidFill>
                  <a:srgbClr val="FF0000"/>
                </a:solidFill>
              </a:rPr>
              <a:t>for barns utvikling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FF0000"/>
                </a:solidFill>
              </a:rPr>
              <a:t>mangler </a:t>
            </a:r>
            <a:r>
              <a:rPr lang="nb-NO" sz="1200" dirty="0">
                <a:solidFill>
                  <a:srgbClr val="FF0000"/>
                </a:solidFill>
              </a:rPr>
              <a:t>i </a:t>
            </a:r>
            <a:r>
              <a:rPr lang="nb-NO" sz="1200" dirty="0" smtClean="0">
                <a:solidFill>
                  <a:srgbClr val="FF0000"/>
                </a:solidFill>
              </a:rPr>
              <a:t>boligforhold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FF0000"/>
                </a:solidFill>
              </a:rPr>
              <a:t>relativ fattigdom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 err="1" smtClean="0">
                <a:solidFill>
                  <a:srgbClr val="FF0000"/>
                </a:solidFill>
              </a:rPr>
              <a:t>multistressende</a:t>
            </a:r>
            <a:r>
              <a:rPr lang="nb-NO" sz="1200" dirty="0" smtClean="0">
                <a:solidFill>
                  <a:srgbClr val="FF0000"/>
                </a:solidFill>
              </a:rPr>
              <a:t> miljø</a:t>
            </a:r>
            <a:endParaRPr lang="nb-NO" sz="1200" dirty="0">
              <a:solidFill>
                <a:srgbClr val="FF0000"/>
              </a:solidFill>
            </a:endParaRPr>
          </a:p>
        </p:txBody>
      </p:sp>
      <p:sp>
        <p:nvSpPr>
          <p:cNvPr id="8" name="Likebent trekant 7"/>
          <p:cNvSpPr/>
          <p:nvPr/>
        </p:nvSpPr>
        <p:spPr>
          <a:xfrm rot="10800000">
            <a:off x="5827854" y="3298784"/>
            <a:ext cx="1317882" cy="1049484"/>
          </a:xfrm>
          <a:prstGeom prst="triangle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4052714" y="3401663"/>
            <a:ext cx="1105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radley Hand ITC" panose="03070402050302030203" pitchFamily="66" charset="0"/>
              </a:rPr>
              <a:t>hjemme</a:t>
            </a:r>
            <a:endParaRPr lang="nb-NO" dirty="0">
              <a:solidFill>
                <a:schemeClr val="accent1">
                  <a:lumMod val="40000"/>
                  <a:lumOff val="6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0" name="TekstSylinder 9"/>
          <p:cNvSpPr txBox="1"/>
          <p:nvPr/>
        </p:nvSpPr>
        <p:spPr>
          <a:xfrm>
            <a:off x="7423891" y="5301244"/>
            <a:ext cx="2695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chemeClr val="accent1">
                    <a:lumMod val="40000"/>
                    <a:lumOff val="60000"/>
                  </a:schemeClr>
                </a:solidFill>
                <a:latin typeface="Bradley Hand ITC" panose="03070402050302030203" pitchFamily="66" charset="0"/>
              </a:rPr>
              <a:t>b</a:t>
            </a:r>
            <a:r>
              <a:rPr lang="nb-NO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radley Hand ITC" panose="03070402050302030203" pitchFamily="66" charset="0"/>
              </a:rPr>
              <a:t>arnehage og skole</a:t>
            </a:r>
            <a:endParaRPr lang="nb-NO" dirty="0">
              <a:solidFill>
                <a:schemeClr val="accent1">
                  <a:lumMod val="40000"/>
                  <a:lumOff val="6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1" name="TekstSylinder 10"/>
          <p:cNvSpPr txBox="1"/>
          <p:nvPr/>
        </p:nvSpPr>
        <p:spPr>
          <a:xfrm>
            <a:off x="8358361" y="3731584"/>
            <a:ext cx="1105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radley Hand ITC" panose="03070402050302030203" pitchFamily="66" charset="0"/>
              </a:rPr>
              <a:t>fritid</a:t>
            </a:r>
            <a:endParaRPr lang="nb-NO" dirty="0">
              <a:solidFill>
                <a:schemeClr val="accent1">
                  <a:lumMod val="40000"/>
                  <a:lumOff val="60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99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defineres forebyggende tiltak?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404107" cy="4351338"/>
          </a:xfrm>
        </p:spPr>
        <p:txBody>
          <a:bodyPr>
            <a:normAutofit fontScale="92500" lnSpcReduction="20000"/>
          </a:bodyPr>
          <a:lstStyle/>
          <a:p>
            <a:r>
              <a:rPr lang="nb-NO" dirty="0" smtClean="0"/>
              <a:t>Hva mener vi med tiltak: </a:t>
            </a:r>
          </a:p>
          <a:p>
            <a:pPr lvl="1"/>
            <a:r>
              <a:rPr lang="nb-NO" dirty="0" smtClean="0">
                <a:solidFill>
                  <a:schemeClr val="accent1"/>
                </a:solidFill>
              </a:rPr>
              <a:t>Innsats fra kommunens tjenester som </a:t>
            </a:r>
            <a:r>
              <a:rPr lang="nb-NO" b="1" dirty="0" smtClean="0">
                <a:solidFill>
                  <a:schemeClr val="accent1"/>
                </a:solidFill>
              </a:rPr>
              <a:t>styrker </a:t>
            </a:r>
            <a:r>
              <a:rPr lang="nb-NO" b="1" dirty="0" err="1" smtClean="0">
                <a:solidFill>
                  <a:schemeClr val="accent1"/>
                </a:solidFill>
              </a:rPr>
              <a:t>beskyttelsefaktorer</a:t>
            </a:r>
            <a:r>
              <a:rPr lang="nb-NO" b="1" dirty="0" smtClean="0">
                <a:solidFill>
                  <a:schemeClr val="accent1"/>
                </a:solidFill>
              </a:rPr>
              <a:t> </a:t>
            </a:r>
            <a:r>
              <a:rPr lang="nb-NO" dirty="0" smtClean="0">
                <a:solidFill>
                  <a:schemeClr val="accent1"/>
                </a:solidFill>
              </a:rPr>
              <a:t>rundt barn og unge</a:t>
            </a:r>
          </a:p>
          <a:p>
            <a:pPr lvl="1"/>
            <a:r>
              <a:rPr lang="nb-NO" dirty="0" smtClean="0">
                <a:solidFill>
                  <a:schemeClr val="accent1"/>
                </a:solidFill>
              </a:rPr>
              <a:t>Kompenserende og avlastende tiltak som </a:t>
            </a:r>
            <a:r>
              <a:rPr lang="nb-NO" b="1" dirty="0" smtClean="0">
                <a:solidFill>
                  <a:schemeClr val="accent1"/>
                </a:solidFill>
              </a:rPr>
              <a:t>reduserer risikofaktorer </a:t>
            </a:r>
            <a:r>
              <a:rPr lang="nb-NO" dirty="0" smtClean="0">
                <a:solidFill>
                  <a:schemeClr val="accent1"/>
                </a:solidFill>
              </a:rPr>
              <a:t>i barns oppvekst</a:t>
            </a:r>
          </a:p>
          <a:p>
            <a:pPr lvl="1"/>
            <a:r>
              <a:rPr lang="nb-NO" dirty="0">
                <a:solidFill>
                  <a:schemeClr val="accent1"/>
                </a:solidFill>
              </a:rPr>
              <a:t>Stimulerings- og </a:t>
            </a:r>
            <a:r>
              <a:rPr lang="nb-NO" dirty="0" smtClean="0">
                <a:solidFill>
                  <a:schemeClr val="accent1"/>
                </a:solidFill>
              </a:rPr>
              <a:t>endringstiltak som </a:t>
            </a:r>
            <a:r>
              <a:rPr lang="nb-NO" b="1" dirty="0" smtClean="0">
                <a:solidFill>
                  <a:schemeClr val="accent1"/>
                </a:solidFill>
              </a:rPr>
              <a:t>stimulerer </a:t>
            </a:r>
            <a:r>
              <a:rPr lang="nb-NO" b="1" dirty="0">
                <a:solidFill>
                  <a:schemeClr val="accent1"/>
                </a:solidFill>
              </a:rPr>
              <a:t>eller </a:t>
            </a:r>
            <a:r>
              <a:rPr lang="nb-NO" b="1" dirty="0" smtClean="0">
                <a:solidFill>
                  <a:schemeClr val="accent1"/>
                </a:solidFill>
              </a:rPr>
              <a:t>re-etablerer beskyttelsesfaktorer</a:t>
            </a:r>
            <a:endParaRPr lang="nb-NO" b="1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nb-NO" dirty="0"/>
          </a:p>
          <a:p>
            <a:r>
              <a:rPr lang="nb-NO" dirty="0" smtClean="0"/>
              <a:t>Forebygging i tre nivåer. Hva mener vi med rød, grønn, gul? </a:t>
            </a:r>
          </a:p>
          <a:p>
            <a:pPr lvl="1"/>
            <a:r>
              <a:rPr lang="nb-NO" dirty="0" smtClean="0">
                <a:solidFill>
                  <a:schemeClr val="accent6"/>
                </a:solidFill>
              </a:rPr>
              <a:t>Grønn: Tiltak som er rettet mot </a:t>
            </a:r>
            <a:r>
              <a:rPr lang="nb-NO" b="1" dirty="0" smtClean="0">
                <a:solidFill>
                  <a:schemeClr val="accent6"/>
                </a:solidFill>
              </a:rPr>
              <a:t>alle barn, unge og foresatte </a:t>
            </a:r>
            <a:r>
              <a:rPr lang="nb-NO" dirty="0" smtClean="0">
                <a:solidFill>
                  <a:schemeClr val="accent6"/>
                </a:solidFill>
              </a:rPr>
              <a:t>og som styrker beskyttelsesfaktorer</a:t>
            </a:r>
          </a:p>
          <a:p>
            <a:pPr lvl="1"/>
            <a:r>
              <a:rPr lang="nb-NO" dirty="0" smtClean="0">
                <a:solidFill>
                  <a:schemeClr val="accent4"/>
                </a:solidFill>
              </a:rPr>
              <a:t>Gul: Tiltak rettet mot </a:t>
            </a:r>
            <a:r>
              <a:rPr lang="nb-NO" b="1" dirty="0" smtClean="0">
                <a:solidFill>
                  <a:schemeClr val="accent4"/>
                </a:solidFill>
              </a:rPr>
              <a:t>barn og unge med forhøyet risiko</a:t>
            </a:r>
            <a:r>
              <a:rPr lang="nb-NO" dirty="0" smtClean="0">
                <a:solidFill>
                  <a:schemeClr val="accent4"/>
                </a:solidFill>
              </a:rPr>
              <a:t>, før symptomtrykket blir så stort at det påvirker barns utvikling</a:t>
            </a:r>
          </a:p>
          <a:p>
            <a:pPr lvl="1"/>
            <a:r>
              <a:rPr lang="nb-NO" dirty="0" smtClean="0">
                <a:solidFill>
                  <a:srgbClr val="C00000"/>
                </a:solidFill>
              </a:rPr>
              <a:t>Rød: Tiltak rettet mot barn, ungdom, foresatte med </a:t>
            </a:r>
            <a:r>
              <a:rPr lang="nb-NO" b="1" dirty="0" smtClean="0">
                <a:solidFill>
                  <a:srgbClr val="C00000"/>
                </a:solidFill>
              </a:rPr>
              <a:t>utfordringer som har påvirket barns utvikling negativt.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059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Dialogkafe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5697354" cy="4351338"/>
          </a:xfrm>
        </p:spPr>
        <p:txBody>
          <a:bodyPr>
            <a:normAutofit/>
          </a:bodyPr>
          <a:lstStyle/>
          <a:p>
            <a:r>
              <a:rPr lang="nb-NO" dirty="0" smtClean="0"/>
              <a:t>5 bord, en vert på hvert bord: </a:t>
            </a:r>
            <a:br>
              <a:rPr lang="nb-NO" dirty="0" smtClean="0"/>
            </a:br>
            <a:r>
              <a:rPr lang="nb-NO" sz="1200" dirty="0" smtClean="0"/>
              <a:t>Verter</a:t>
            </a:r>
            <a:r>
              <a:rPr lang="nb-NO" sz="1200" dirty="0"/>
              <a:t>: Karina, May Karin, </a:t>
            </a:r>
            <a:r>
              <a:rPr lang="nb-NO" sz="1200" dirty="0" smtClean="0"/>
              <a:t>Bjørg, </a:t>
            </a:r>
            <a:r>
              <a:rPr lang="nb-NO" sz="1200" dirty="0"/>
              <a:t>Anne , Elisabeth</a:t>
            </a:r>
            <a:r>
              <a:rPr lang="nb-NO" sz="1200" dirty="0" smtClean="0"/>
              <a:t> </a:t>
            </a:r>
          </a:p>
          <a:p>
            <a:r>
              <a:rPr lang="nb-NO" dirty="0" smtClean="0"/>
              <a:t>5 pers på hver gruppe</a:t>
            </a:r>
          </a:p>
          <a:p>
            <a:r>
              <a:rPr lang="nb-NO" dirty="0" smtClean="0"/>
              <a:t>20 min på første bord. </a:t>
            </a:r>
            <a:br>
              <a:rPr lang="nb-NO" dirty="0" smtClean="0"/>
            </a:br>
            <a:r>
              <a:rPr lang="nb-NO" dirty="0" smtClean="0"/>
              <a:t>Fem risikofaktorer, plassert på trekantmodellen. </a:t>
            </a:r>
          </a:p>
          <a:p>
            <a:pPr lvl="1"/>
            <a:r>
              <a:rPr lang="nb-NO" dirty="0"/>
              <a:t>H</a:t>
            </a:r>
            <a:r>
              <a:rPr lang="nb-NO" dirty="0" smtClean="0"/>
              <a:t>va mer vi gjør for å styrke beskyttelse (grønne og gule tiltak)?</a:t>
            </a:r>
          </a:p>
          <a:p>
            <a:pPr lvl="1"/>
            <a:r>
              <a:rPr lang="nb-NO" dirty="0" smtClean="0"/>
              <a:t>Hva trenger vi mer av? </a:t>
            </a:r>
          </a:p>
          <a:p>
            <a:r>
              <a:rPr lang="nb-NO" dirty="0" smtClean="0"/>
              <a:t>10 min på de fire neste bordene</a:t>
            </a:r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679933" y="1001027"/>
            <a:ext cx="4292868" cy="53553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dirty="0" smtClean="0"/>
              <a:t>Temaer på de 5 bordene </a:t>
            </a:r>
            <a:br>
              <a:rPr lang="nb-NO" dirty="0" smtClean="0"/>
            </a:br>
            <a:r>
              <a:rPr lang="nb-NO" dirty="0" smtClean="0"/>
              <a:t>(vi slår noen risikosituasjoner sammen) </a:t>
            </a:r>
          </a:p>
          <a:p>
            <a:endParaRPr lang="nb-NO" dirty="0"/>
          </a:p>
          <a:p>
            <a:pPr marL="342900" indent="-342900">
              <a:buAutoNum type="arabicPeriod"/>
            </a:pPr>
            <a:r>
              <a:rPr lang="nb-NO" dirty="0" smtClean="0"/>
              <a:t>Skadelig omsorg /Vold </a:t>
            </a:r>
            <a:r>
              <a:rPr lang="nb-NO" dirty="0"/>
              <a:t>og </a:t>
            </a:r>
            <a:r>
              <a:rPr lang="nb-NO" dirty="0" smtClean="0"/>
              <a:t>mishandling / Emosjonell </a:t>
            </a:r>
            <a:r>
              <a:rPr lang="nb-NO" dirty="0"/>
              <a:t>utilgjengelighet / fjernhet hos </a:t>
            </a:r>
            <a:r>
              <a:rPr lang="nb-NO" dirty="0" smtClean="0"/>
              <a:t>foresatte</a:t>
            </a:r>
          </a:p>
          <a:p>
            <a:pPr marL="342900" indent="-342900">
              <a:buAutoNum type="arabicPeriod"/>
            </a:pPr>
            <a:r>
              <a:rPr lang="nb-NO" dirty="0" smtClean="0"/>
              <a:t>Foresatte </a:t>
            </a:r>
            <a:r>
              <a:rPr lang="nb-NO" dirty="0"/>
              <a:t>med psykisk lidelse eller </a:t>
            </a:r>
            <a:r>
              <a:rPr lang="nb-NO" dirty="0" smtClean="0"/>
              <a:t>rusmisbruk / </a:t>
            </a:r>
            <a:r>
              <a:rPr lang="nb-NO" dirty="0"/>
              <a:t>Alkohol og rus under graviditet </a:t>
            </a:r>
            <a:endParaRPr lang="nb-NO" dirty="0" smtClean="0"/>
          </a:p>
          <a:p>
            <a:pPr marL="342900" indent="-342900">
              <a:buFont typeface="+mj-lt"/>
              <a:buAutoNum type="arabicPeriod"/>
            </a:pPr>
            <a:r>
              <a:rPr lang="nb-NO" dirty="0" smtClean="0"/>
              <a:t>Utviklingsvansker </a:t>
            </a:r>
            <a:r>
              <a:rPr lang="nb-NO" dirty="0"/>
              <a:t>som ikke blir sett eller </a:t>
            </a:r>
            <a:r>
              <a:rPr lang="nb-NO" dirty="0" smtClean="0"/>
              <a:t>forstått</a:t>
            </a:r>
          </a:p>
          <a:p>
            <a:pPr marL="342900" indent="-342900">
              <a:buFont typeface="+mj-lt"/>
              <a:buAutoNum type="arabicPeriod"/>
            </a:pPr>
            <a:r>
              <a:rPr lang="nb-NO" dirty="0"/>
              <a:t>Skadelig psykososialt miljø i skoler og </a:t>
            </a:r>
            <a:r>
              <a:rPr lang="nb-NO" dirty="0" smtClean="0"/>
              <a:t>barnehager</a:t>
            </a:r>
          </a:p>
          <a:p>
            <a:pPr marL="342900" indent="-342900">
              <a:buFont typeface="+mj-lt"/>
              <a:buAutoNum type="arabicPeriod"/>
            </a:pPr>
            <a:r>
              <a:rPr lang="nb-NO" dirty="0"/>
              <a:t>Skadelige strukturelle betingelser </a:t>
            </a:r>
            <a:br>
              <a:rPr lang="nb-NO" dirty="0"/>
            </a:br>
            <a:r>
              <a:rPr lang="nb-NO" dirty="0"/>
              <a:t>(mangler i boligforhold, relativ fattigdom, </a:t>
            </a:r>
            <a:r>
              <a:rPr lang="nb-NO" dirty="0" err="1"/>
              <a:t>multistressende</a:t>
            </a:r>
            <a:r>
              <a:rPr lang="nb-NO" dirty="0"/>
              <a:t> miljø</a:t>
            </a:r>
            <a:r>
              <a:rPr lang="nb-NO" dirty="0" smtClean="0"/>
              <a:t>)</a:t>
            </a:r>
          </a:p>
          <a:p>
            <a:pPr marL="342900" indent="-342900">
              <a:buAutoNum type="arabicPeriod"/>
            </a:pPr>
            <a:endParaRPr lang="nb-NO" dirty="0">
              <a:solidFill>
                <a:srgbClr val="FF0000"/>
              </a:solidFill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3172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/>
          <p:cNvSpPr txBox="1"/>
          <p:nvPr/>
        </p:nvSpPr>
        <p:spPr>
          <a:xfrm>
            <a:off x="974912" y="1480956"/>
            <a:ext cx="32295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638711"/>
              </p:ext>
            </p:extLst>
          </p:nvPr>
        </p:nvGraphicFramePr>
        <p:xfrm>
          <a:off x="4204447" y="0"/>
          <a:ext cx="7745463" cy="668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8464">
                  <a:extLst>
                    <a:ext uri="{9D8B030D-6E8A-4147-A177-3AD203B41FA5}">
                      <a16:colId xmlns:a16="http://schemas.microsoft.com/office/drawing/2014/main" val="587590456"/>
                    </a:ext>
                  </a:extLst>
                </a:gridCol>
                <a:gridCol w="1996999">
                  <a:extLst>
                    <a:ext uri="{9D8B030D-6E8A-4147-A177-3AD203B41FA5}">
                      <a16:colId xmlns:a16="http://schemas.microsoft.com/office/drawing/2014/main" val="27924317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Tiltak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Samordning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63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Foreldreveiledning (BV): </a:t>
                      </a:r>
                      <a:r>
                        <a:rPr lang="nb-NO" sz="1200" dirty="0" smtClean="0"/>
                        <a:t>Marte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Meo</a:t>
                      </a:r>
                      <a:r>
                        <a:rPr lang="nb-NO" sz="1200" baseline="0" dirty="0" smtClean="0"/>
                        <a:t>, PYC, COS, PMTO (utgår)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Behandling: MST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Avlastning (MH)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To-base fosterhjem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Hybelfamilie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Miljøterapeutisk oppfølging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Miljøarbeider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Tilsynsbesøk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Familieråd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Fritidskontakt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Gratis barnehage/SFO (BV)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Utsikten-gruppe på helsestasjonen (HS)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Nettverksmøte /ansvarsgruppe (BV)</a:t>
                      </a:r>
                    </a:p>
                    <a:p>
                      <a:endParaRPr lang="nb-NO" sz="1200" baseline="0" dirty="0" smtClean="0"/>
                    </a:p>
                    <a:p>
                      <a:r>
                        <a:rPr lang="nb-NO" sz="1200" baseline="0" dirty="0" smtClean="0"/>
                        <a:t>Samarbeid med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b-NO" sz="1200" baseline="0" dirty="0" smtClean="0"/>
                        <a:t>politi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b-NO" sz="1200" baseline="0" dirty="0" err="1" smtClean="0"/>
                        <a:t>Barnehuset</a:t>
                      </a:r>
                      <a:r>
                        <a:rPr lang="nb-NO" sz="1200" baseline="0" dirty="0" smtClean="0"/>
                        <a:t>,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b-NO" sz="1200" baseline="0" dirty="0" smtClean="0"/>
                        <a:t>overgrepsmottaket,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b-NO" sz="1200" dirty="0" smtClean="0"/>
                        <a:t>Stine Sofie</a:t>
                      </a:r>
                      <a:r>
                        <a:rPr lang="nb-NO" sz="1200" baseline="0" dirty="0" smtClean="0"/>
                        <a:t> Senteret</a:t>
                      </a:r>
                      <a:endParaRPr lang="nb-NO" sz="1200" dirty="0" smtClean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b-NO" sz="1200" baseline="0" dirty="0" smtClean="0"/>
                        <a:t>NOK, ATV og Krisesenter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b-NO" sz="1200" baseline="0" dirty="0" smtClean="0"/>
                        <a:t>Familievernkontor</a:t>
                      </a:r>
                    </a:p>
                    <a:p>
                      <a:endParaRPr lang="nb-NO" sz="1200" baseline="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4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Foreldreveiledning</a:t>
                      </a:r>
                      <a:r>
                        <a:rPr lang="nb-NO" sz="1200" baseline="0" dirty="0" smtClean="0"/>
                        <a:t> gruppe: COS (HS+LM), </a:t>
                      </a:r>
                      <a:r>
                        <a:rPr lang="nb-NO" sz="1200" dirty="0" smtClean="0"/>
                        <a:t>Friskere familier (HS),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dirty="0" smtClean="0"/>
                        <a:t>Sammen om livet (HS),God start (HS),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dirty="0" smtClean="0"/>
                        <a:t>Unge Mødre-gruppe (HS),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dirty="0" smtClean="0"/>
                        <a:t>ICDP</a:t>
                      </a:r>
                      <a:r>
                        <a:rPr lang="nb-NO" sz="1200" baseline="0" dirty="0" smtClean="0"/>
                        <a:t> og foreldreveiledning for flyktninger (NAV/AVO)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Veiledning hjem (LM)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Individuelle samtaler /familiesamtaler / parsamtaler ( LM)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Ekstra konsultasjoner på helsestasjonen, Godt begynt (HS)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Home-start (HS)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Mestringskurs (LM)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Tett samarbeid med hjemmet (ART) (ST)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Tett oppfølging av barnet på skolen (ST/ SK)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Psykisk helseoppfølging voksne (LM)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Samtale med foresatte for evt. å tilby veiledning fra andre tjenester (SPT)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Veiledning foresatte (SPT)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FIT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BTI-team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Samarbeid med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Konsultasjonsteam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BTI-team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Bekymring diskuteres anonymt med andre kolleger/fagpersoner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Ved bekymring sette ord på dette og veilede til andre tjenester som kan bistå (ST)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Melding til barnevern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422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Barn</a:t>
                      </a:r>
                      <a:r>
                        <a:rPr lang="nb-NO" sz="1200" baseline="0" dirty="0" smtClean="0"/>
                        <a:t> får kunnskap om vold, krenkelser, seksualitet og kropp «Kroppen min er min» (BHG/SK)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Voksne snakker med barn ved bekymring om vold (BHG)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Helsefremmende og forebyggende samtaler og undervisning i skolen (HS)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Foreldrestøtte gruppe: DU-kurs (HS), </a:t>
                      </a:r>
                      <a:r>
                        <a:rPr lang="nb-NO" sz="1200" baseline="0" dirty="0" smtClean="0"/>
                        <a:t>Godt begynt (HS)</a:t>
                      </a:r>
                      <a:endParaRPr lang="nb-NO" sz="1200" dirty="0" smtClean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 smtClean="0"/>
                        <a:t>Foreldrestøtte individuelt helsestasjon: Kontakt med alle hjem og foresatte, Forebyggende samtaler i svangerskapet (HS), </a:t>
                      </a:r>
                      <a:r>
                        <a:rPr lang="nb-NO" sz="1200" dirty="0" smtClean="0"/>
                        <a:t>og konsultasjoner</a:t>
                      </a:r>
                      <a:r>
                        <a:rPr lang="nb-NO" sz="1200" baseline="0" dirty="0" smtClean="0"/>
                        <a:t> på helsestasjonen 0-6 år (HS). Vold er tema i alle konsultasjoner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dirty="0" smtClean="0"/>
                        <a:t>Kontakte</a:t>
                      </a:r>
                      <a:r>
                        <a:rPr lang="nb-NO" sz="1200" baseline="0" dirty="0" smtClean="0"/>
                        <a:t> styrer i barnehage (ST)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83670"/>
                  </a:ext>
                </a:extLst>
              </a:tr>
            </a:tbl>
          </a:graphicData>
        </a:graphic>
      </p:graphicFrame>
      <p:pic>
        <p:nvPicPr>
          <p:cNvPr id="7" name="Bilde 6">
            <a:extLst>
              <a:ext uri="{FF2B5EF4-FFF2-40B4-BE49-F238E27FC236}">
                <a16:creationId xmlns:a16="http://schemas.microsoft.com/office/drawing/2014/main" id="{A97039AF-B43C-4027-9058-0D8E91B16B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70" y="2108271"/>
            <a:ext cx="3466235" cy="2969056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43392" y="281639"/>
            <a:ext cx="2208509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200" dirty="0" smtClean="0">
                <a:solidFill>
                  <a:srgbClr val="C00000"/>
                </a:solidFill>
              </a:rPr>
              <a:t>Risikosituasjoner ved foreldres kapasitet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C00000"/>
                </a:solidFill>
              </a:rPr>
              <a:t>Skadelig omsorg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rgbClr val="C00000"/>
                </a:solidFill>
              </a:rPr>
              <a:t>Vold og mishandling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C00000"/>
                </a:solidFill>
              </a:rPr>
              <a:t>Emosjonell utilgjengelighet / fjernhet hos </a:t>
            </a:r>
            <a:r>
              <a:rPr lang="nb-NO" sz="1200" dirty="0" smtClean="0">
                <a:solidFill>
                  <a:srgbClr val="C00000"/>
                </a:solidFill>
              </a:rPr>
              <a:t>foresatte</a:t>
            </a:r>
          </a:p>
          <a:p>
            <a:endParaRPr lang="nb-NO" sz="1200" dirty="0"/>
          </a:p>
        </p:txBody>
      </p:sp>
      <p:sp>
        <p:nvSpPr>
          <p:cNvPr id="9" name="Pil ned 8"/>
          <p:cNvSpPr/>
          <p:nvPr/>
        </p:nvSpPr>
        <p:spPr>
          <a:xfrm>
            <a:off x="666904" y="1957140"/>
            <a:ext cx="308008" cy="69301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TekstSylinder 9"/>
          <p:cNvSpPr txBox="1"/>
          <p:nvPr/>
        </p:nvSpPr>
        <p:spPr>
          <a:xfrm>
            <a:off x="666904" y="5849203"/>
            <a:ext cx="288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BV – barnevern</a:t>
            </a:r>
          </a:p>
          <a:p>
            <a:r>
              <a:rPr lang="nb-NO" sz="800" dirty="0" smtClean="0"/>
              <a:t>SK – skole</a:t>
            </a:r>
          </a:p>
          <a:p>
            <a:r>
              <a:rPr lang="nb-NO" sz="800" dirty="0" smtClean="0"/>
              <a:t>BHG – barnehage</a:t>
            </a:r>
          </a:p>
          <a:p>
            <a:r>
              <a:rPr lang="nb-NO" sz="800" dirty="0" smtClean="0"/>
              <a:t>HS - Helsestasjon</a:t>
            </a:r>
          </a:p>
          <a:p>
            <a:r>
              <a:rPr lang="nb-NO" sz="800" dirty="0" smtClean="0"/>
              <a:t>ST – spesialpedagogiske tjenester</a:t>
            </a:r>
          </a:p>
          <a:p>
            <a:r>
              <a:rPr lang="nb-NO" sz="800" dirty="0" smtClean="0"/>
              <a:t>LM – Livsmestring (Familietjenesten, psykisk helse voksne)</a:t>
            </a:r>
          </a:p>
        </p:txBody>
      </p:sp>
      <p:sp>
        <p:nvSpPr>
          <p:cNvPr id="11" name="Likebent trekant 10"/>
          <p:cNvSpPr/>
          <p:nvPr/>
        </p:nvSpPr>
        <p:spPr>
          <a:xfrm rot="10800000">
            <a:off x="1463289" y="3402093"/>
            <a:ext cx="905773" cy="743620"/>
          </a:xfrm>
          <a:prstGeom prst="triangle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871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05742" y="336026"/>
            <a:ext cx="2864224" cy="106903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nb-NO" sz="1400" dirty="0">
                <a:solidFill>
                  <a:srgbClr val="C00000"/>
                </a:solidFill>
              </a:rPr>
              <a:t>Risikosituasjoner ved foreldres kapasitet: </a:t>
            </a:r>
            <a:r>
              <a:rPr lang="nb-NO" sz="1400" dirty="0" smtClean="0">
                <a:solidFill>
                  <a:srgbClr val="C00000"/>
                </a:solidFill>
              </a:rPr>
              <a:t/>
            </a:r>
            <a:br>
              <a:rPr lang="nb-NO" sz="1400" dirty="0" smtClean="0">
                <a:solidFill>
                  <a:srgbClr val="C00000"/>
                </a:solidFill>
              </a:rPr>
            </a:br>
            <a:r>
              <a:rPr lang="nb-NO" sz="1400" dirty="0" smtClean="0">
                <a:solidFill>
                  <a:srgbClr val="C00000"/>
                </a:solidFill>
              </a:rPr>
              <a:t>- Foresatte med psykisk lidelse eller rusmisbruk </a:t>
            </a:r>
            <a:br>
              <a:rPr lang="nb-NO" sz="1400" dirty="0" smtClean="0">
                <a:solidFill>
                  <a:srgbClr val="C00000"/>
                </a:solidFill>
              </a:rPr>
            </a:br>
            <a:r>
              <a:rPr lang="nb-NO" sz="1400" dirty="0" smtClean="0">
                <a:solidFill>
                  <a:srgbClr val="C00000"/>
                </a:solidFill>
              </a:rPr>
              <a:t>- Alkohol </a:t>
            </a:r>
            <a:r>
              <a:rPr lang="nb-NO" sz="1400" dirty="0">
                <a:solidFill>
                  <a:srgbClr val="C00000"/>
                </a:solidFill>
              </a:rPr>
              <a:t>og rus under graviditet</a:t>
            </a:r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520950"/>
              </p:ext>
            </p:extLst>
          </p:nvPr>
        </p:nvGraphicFramePr>
        <p:xfrm>
          <a:off x="4289777" y="0"/>
          <a:ext cx="7503935" cy="686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9208">
                  <a:extLst>
                    <a:ext uri="{9D8B030D-6E8A-4147-A177-3AD203B41FA5}">
                      <a16:colId xmlns:a16="http://schemas.microsoft.com/office/drawing/2014/main" val="587590456"/>
                    </a:ext>
                  </a:extLst>
                </a:gridCol>
                <a:gridCol w="1934727">
                  <a:extLst>
                    <a:ext uri="{9D8B030D-6E8A-4147-A177-3AD203B41FA5}">
                      <a16:colId xmlns:a16="http://schemas.microsoft.com/office/drawing/2014/main" val="27924317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Tiltak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Samordning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63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To-base fosterhjem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Utsikten-gruppe på helsestasjonen (HS)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MST for barn med rus og utfordrende atferd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Avlastning (MH)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Rustesting jfr. rusreform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Familieråd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Miljøterapeutisk oppfølging (BV)</a:t>
                      </a:r>
                    </a:p>
                    <a:p>
                      <a:r>
                        <a:rPr lang="nb-NO" sz="1200" dirty="0" err="1" smtClean="0"/>
                        <a:t>Fact</a:t>
                      </a:r>
                      <a:r>
                        <a:rPr lang="nb-NO" sz="1200" dirty="0" smtClean="0"/>
                        <a:t> Ung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Gratis barnehage/SFO (BV)</a:t>
                      </a:r>
                    </a:p>
                    <a:p>
                      <a:r>
                        <a:rPr lang="nb-NO" sz="1200" baseline="0" dirty="0" smtClean="0"/>
                        <a:t>Miljøarbeider (BV)</a:t>
                      </a:r>
                    </a:p>
                    <a:p>
                      <a:r>
                        <a:rPr lang="nb-NO" sz="1200" baseline="0" dirty="0" smtClean="0"/>
                        <a:t>Tilsynsbesøk (BV)</a:t>
                      </a:r>
                    </a:p>
                    <a:p>
                      <a:r>
                        <a:rPr lang="nb-NO" sz="1200" baseline="0" dirty="0" smtClean="0"/>
                        <a:t>Hybelfamilie (BV)</a:t>
                      </a:r>
                    </a:p>
                    <a:p>
                      <a:r>
                        <a:rPr lang="nb-NO" sz="1200" baseline="0" dirty="0" smtClean="0"/>
                        <a:t>Fritidskontakt (BV)</a:t>
                      </a:r>
                    </a:p>
                    <a:p>
                      <a:r>
                        <a:rPr lang="nb-NO" sz="1200" baseline="0" dirty="0" smtClean="0"/>
                        <a:t>Sammen på vei (LM)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Nettverksmøte /ansvarsgruppe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barnevern/NAV/ Helsestasjon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4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dirty="0" smtClean="0"/>
                        <a:t>Sammen om livet (HS)</a:t>
                      </a:r>
                    </a:p>
                    <a:p>
                      <a:r>
                        <a:rPr lang="nb-NO" sz="1200" dirty="0" smtClean="0"/>
                        <a:t>God start (HS)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Mestringskurs om ulike temaer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Familieråd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Miljøarbeidertjeneste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Oppfølgingstjeneste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Aktivitet voksne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Innsatsteam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IPS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 smtClean="0"/>
                        <a:t>Bekymringssamtale</a:t>
                      </a:r>
                      <a:r>
                        <a:rPr lang="nb-NO" sz="1200" baseline="0" dirty="0" smtClean="0"/>
                        <a:t> med foresatte og veiledning til andre som kan bistå (SPT)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err="1" smtClean="0"/>
                        <a:t>Fontenehus</a:t>
                      </a:r>
                      <a:endParaRPr lang="nb-NO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Home-start (HS)</a:t>
                      </a:r>
                    </a:p>
                    <a:p>
                      <a:r>
                        <a:rPr lang="nb-NO" sz="1200" dirty="0" smtClean="0"/>
                        <a:t>Kriseplaner (LM)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Rustesting </a:t>
                      </a:r>
                      <a:r>
                        <a:rPr lang="nb-NO" sz="1200" baseline="0" dirty="0" err="1" smtClean="0"/>
                        <a:t>jfr</a:t>
                      </a:r>
                      <a:r>
                        <a:rPr lang="nb-NO" sz="1200" baseline="0" dirty="0" smtClean="0"/>
                        <a:t> rusreform (LM)</a:t>
                      </a:r>
                    </a:p>
                    <a:p>
                      <a:r>
                        <a:rPr lang="nb-NO" sz="1200" dirty="0" smtClean="0"/>
                        <a:t>Sammen om livet (HS)</a:t>
                      </a:r>
                    </a:p>
                    <a:p>
                      <a:r>
                        <a:rPr lang="nb-NO" sz="1200" dirty="0" smtClean="0"/>
                        <a:t>Ruskoordinator (LM)</a:t>
                      </a:r>
                    </a:p>
                    <a:p>
                      <a:r>
                        <a:rPr lang="nb-NO" sz="1200" dirty="0" smtClean="0">
                          <a:solidFill>
                            <a:schemeClr val="accent1"/>
                          </a:solidFill>
                        </a:rPr>
                        <a:t>NAV – tiltak</a:t>
                      </a:r>
                      <a:r>
                        <a:rPr lang="nb-NO" sz="1200" baseline="0" dirty="0" smtClean="0">
                          <a:solidFill>
                            <a:schemeClr val="accent1"/>
                          </a:solidFill>
                        </a:rPr>
                        <a:t> må legges inn</a:t>
                      </a:r>
                      <a:endParaRPr lang="nb-NO" sz="1200" dirty="0" smtClean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BTI-team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Melding til barnevern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Samhandlingsorgan psykisk helse Agder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Nettverk for barn som pårørende (HS)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r>
                        <a:rPr lang="nb-NO" sz="1200" dirty="0" smtClean="0"/>
                        <a:t>Samarbeid med</a:t>
                      </a:r>
                    </a:p>
                    <a:p>
                      <a:r>
                        <a:rPr lang="nb-NO" sz="1200" dirty="0" smtClean="0"/>
                        <a:t>ARA</a:t>
                      </a:r>
                    </a:p>
                    <a:p>
                      <a:r>
                        <a:rPr lang="nb-NO" sz="1200" dirty="0" smtClean="0"/>
                        <a:t>DPS</a:t>
                      </a:r>
                    </a:p>
                    <a:p>
                      <a:r>
                        <a:rPr lang="nb-NO" sz="1200" dirty="0" smtClean="0"/>
                        <a:t>Politi</a:t>
                      </a:r>
                    </a:p>
                    <a:p>
                      <a:r>
                        <a:rPr lang="nb-NO" sz="1200" dirty="0" smtClean="0"/>
                        <a:t>NAV</a:t>
                      </a:r>
                    </a:p>
                    <a:p>
                      <a:r>
                        <a:rPr lang="nb-NO" sz="1200" dirty="0" smtClean="0"/>
                        <a:t>Statsforvalter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422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Forebyggende kartleggingssamtaler i svangerskapet om livsstil/helse (HS)</a:t>
                      </a:r>
                    </a:p>
                    <a:p>
                      <a:r>
                        <a:rPr lang="nb-NO" sz="1200" baseline="0" dirty="0" smtClean="0"/>
                        <a:t>EDPS-kartlegging av begge foreldre om depresjon i svangerskap og tiden etterpå (HS)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200" baseline="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83670"/>
                  </a:ext>
                </a:extLst>
              </a:tr>
            </a:tbl>
          </a:graphicData>
        </a:graphic>
      </p:graphicFrame>
      <p:pic>
        <p:nvPicPr>
          <p:cNvPr id="7" name="Bilde 6">
            <a:extLst>
              <a:ext uri="{FF2B5EF4-FFF2-40B4-BE49-F238E27FC236}">
                <a16:creationId xmlns:a16="http://schemas.microsoft.com/office/drawing/2014/main" id="{A97039AF-B43C-4027-9058-0D8E91B16B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13" y="2156397"/>
            <a:ext cx="3466235" cy="2969056"/>
          </a:xfrm>
          <a:prstGeom prst="rect">
            <a:avLst/>
          </a:prstGeom>
        </p:spPr>
      </p:pic>
      <p:sp>
        <p:nvSpPr>
          <p:cNvPr id="8" name="Pil ned 7"/>
          <p:cNvSpPr/>
          <p:nvPr/>
        </p:nvSpPr>
        <p:spPr>
          <a:xfrm>
            <a:off x="567890" y="1569087"/>
            <a:ext cx="279133" cy="1001196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712269" y="5902044"/>
            <a:ext cx="288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BV – barnevern</a:t>
            </a:r>
          </a:p>
          <a:p>
            <a:r>
              <a:rPr lang="nb-NO" sz="800" dirty="0" smtClean="0"/>
              <a:t>SK – skole</a:t>
            </a:r>
          </a:p>
          <a:p>
            <a:r>
              <a:rPr lang="nb-NO" sz="800" dirty="0" smtClean="0"/>
              <a:t>BHG – barnehage</a:t>
            </a:r>
          </a:p>
          <a:p>
            <a:r>
              <a:rPr lang="nb-NO" sz="800" dirty="0" smtClean="0"/>
              <a:t>HS - Helsestasjon</a:t>
            </a:r>
          </a:p>
          <a:p>
            <a:r>
              <a:rPr lang="nb-NO" sz="800" dirty="0" smtClean="0"/>
              <a:t>ST – spesialpedagogiske tjenester</a:t>
            </a:r>
          </a:p>
          <a:p>
            <a:r>
              <a:rPr lang="nb-NO" sz="800" dirty="0" smtClean="0"/>
              <a:t>LM – Livsmestring (Familietjenesten, psykisk helse voksne)</a:t>
            </a:r>
          </a:p>
        </p:txBody>
      </p:sp>
      <p:sp>
        <p:nvSpPr>
          <p:cNvPr id="10" name="Likebent trekant 9"/>
          <p:cNvSpPr/>
          <p:nvPr/>
        </p:nvSpPr>
        <p:spPr>
          <a:xfrm rot="10800000">
            <a:off x="1384967" y="3431540"/>
            <a:ext cx="905773" cy="743620"/>
          </a:xfrm>
          <a:prstGeom prst="triangle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347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98722" y="4034958"/>
            <a:ext cx="2251509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nb-NO" sz="1400" dirty="0" smtClean="0">
                <a:solidFill>
                  <a:srgbClr val="C00000"/>
                </a:solidFill>
              </a:rPr>
              <a:t>Risikosituasjon: </a:t>
            </a:r>
            <a:br>
              <a:rPr lang="nb-NO" sz="1400" dirty="0" smtClean="0">
                <a:solidFill>
                  <a:srgbClr val="C00000"/>
                </a:solidFill>
              </a:rPr>
            </a:br>
            <a:r>
              <a:rPr lang="nb-NO" sz="1400" dirty="0">
                <a:solidFill>
                  <a:srgbClr val="C00000"/>
                </a:solidFill>
              </a:rPr>
              <a:t/>
            </a:r>
            <a:br>
              <a:rPr lang="nb-NO" sz="1400" dirty="0">
                <a:solidFill>
                  <a:srgbClr val="C00000"/>
                </a:solidFill>
              </a:rPr>
            </a:br>
            <a:r>
              <a:rPr lang="nb-NO" sz="1400" dirty="0" smtClean="0">
                <a:solidFill>
                  <a:srgbClr val="C00000"/>
                </a:solidFill>
              </a:rPr>
              <a:t>Utviklingsvansker som ikke blir sett eller forstått</a:t>
            </a:r>
            <a:endParaRPr lang="nb-NO" sz="1400" dirty="0">
              <a:solidFill>
                <a:srgbClr val="C00000"/>
              </a:solidFill>
            </a:endParaRPr>
          </a:p>
        </p:txBody>
      </p:sp>
      <p:graphicFrame>
        <p:nvGraphicFramePr>
          <p:cNvPr id="6" name="Plassholder for innhold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7919199"/>
              </p:ext>
            </p:extLst>
          </p:nvPr>
        </p:nvGraphicFramePr>
        <p:xfrm>
          <a:off x="4114823" y="239822"/>
          <a:ext cx="7503935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9208">
                  <a:extLst>
                    <a:ext uri="{9D8B030D-6E8A-4147-A177-3AD203B41FA5}">
                      <a16:colId xmlns:a16="http://schemas.microsoft.com/office/drawing/2014/main" val="587590456"/>
                    </a:ext>
                  </a:extLst>
                </a:gridCol>
                <a:gridCol w="1934727">
                  <a:extLst>
                    <a:ext uri="{9D8B030D-6E8A-4147-A177-3AD203B41FA5}">
                      <a16:colId xmlns:a16="http://schemas.microsoft.com/office/drawing/2014/main" val="27924317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Tiltak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Samordning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63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PMTO (BV)</a:t>
                      </a:r>
                    </a:p>
                    <a:p>
                      <a:r>
                        <a:rPr lang="nb-NO" sz="1200" baseline="0" dirty="0" smtClean="0"/>
                        <a:t>COS (BV)</a:t>
                      </a:r>
                    </a:p>
                    <a:p>
                      <a:r>
                        <a:rPr lang="nb-NO" sz="1200" baseline="0" dirty="0" smtClean="0"/>
                        <a:t>PYC (BV)</a:t>
                      </a:r>
                    </a:p>
                    <a:p>
                      <a:r>
                        <a:rPr lang="nb-NO" sz="1200" baseline="0" dirty="0" smtClean="0"/>
                        <a:t>MST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Miljøterapeutisk oppfølging (BV)</a:t>
                      </a:r>
                    </a:p>
                    <a:p>
                      <a:r>
                        <a:rPr lang="nb-NO" sz="1200" baseline="0" dirty="0" smtClean="0"/>
                        <a:t>Fritidskontakt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Familieråd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Avlastning (Mestring &amp;habilitering)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Hybelfamilie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Gratis barnehage/SFO (BV)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Nettverksmøte /ansvarsgruppe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BTI-team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4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dirty="0" smtClean="0"/>
                        <a:t>Utrede barnet og gi råd til fastlege om videre henvisning til spesialisthelsetjeneste (ST)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Bistå foresatte og kontakte andre instanser for videre utredning (ST)</a:t>
                      </a:r>
                      <a:endParaRPr lang="nb-NO" sz="1200" dirty="0" smtClean="0"/>
                    </a:p>
                    <a:p>
                      <a:r>
                        <a:rPr lang="nb-NO" sz="1200" dirty="0" smtClean="0"/>
                        <a:t>Samarbeid og veiledning med barnehagen</a:t>
                      </a:r>
                      <a:r>
                        <a:rPr lang="nb-NO" sz="1200" baseline="0" dirty="0" smtClean="0"/>
                        <a:t> (ST)</a:t>
                      </a:r>
                    </a:p>
                    <a:p>
                      <a:r>
                        <a:rPr lang="nb-NO" sz="1200" baseline="0" dirty="0" smtClean="0"/>
                        <a:t>Samarbeid og veiledning med skolen (ST)</a:t>
                      </a:r>
                    </a:p>
                    <a:p>
                      <a:r>
                        <a:rPr lang="nb-NO" sz="1200" baseline="0" dirty="0" smtClean="0"/>
                        <a:t>Mobilt team bistår barn og skole (ST)</a:t>
                      </a:r>
                    </a:p>
                    <a:p>
                      <a:r>
                        <a:rPr lang="nb-NO" sz="1200" baseline="0" dirty="0" smtClean="0"/>
                        <a:t>Fritidskontakt,(Tjenestekontor)</a:t>
                      </a:r>
                    </a:p>
                    <a:p>
                      <a:r>
                        <a:rPr lang="nb-NO" sz="1200" baseline="0" dirty="0" err="1" smtClean="0"/>
                        <a:t>Fysio</a:t>
                      </a:r>
                      <a:r>
                        <a:rPr lang="nb-NO" sz="1200" baseline="0" dirty="0" smtClean="0"/>
                        <a:t>- ergoterapi </a:t>
                      </a:r>
                    </a:p>
                    <a:p>
                      <a:r>
                        <a:rPr lang="nb-NO" sz="1200" baseline="0" dirty="0" smtClean="0"/>
                        <a:t>Foreldreveiledning i samarbeid mellom PPT og HABU ( ST)</a:t>
                      </a:r>
                    </a:p>
                    <a:p>
                      <a:r>
                        <a:rPr lang="nb-NO" sz="1200" baseline="0" dirty="0" smtClean="0"/>
                        <a:t>Oppfølging av barnet i tråd med vedtak (ST)</a:t>
                      </a:r>
                    </a:p>
                    <a:p>
                      <a:r>
                        <a:rPr lang="nb-NO" sz="1200" baseline="0" dirty="0" smtClean="0"/>
                        <a:t>Veiledning av foreldre (LM)</a:t>
                      </a:r>
                    </a:p>
                    <a:p>
                      <a:r>
                        <a:rPr lang="nb-NO" sz="1200" baseline="0" dirty="0" smtClean="0"/>
                        <a:t>Home-Start (HS)</a:t>
                      </a:r>
                    </a:p>
                    <a:p>
                      <a:r>
                        <a:rPr lang="nb-NO" sz="1200" baseline="0" dirty="0" smtClean="0"/>
                        <a:t>Starthjelp (HS)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Ressursteam barnehage og skole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Samarbeid med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ABUP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err="1" smtClean="0"/>
                        <a:t>Statped</a:t>
                      </a:r>
                      <a:r>
                        <a:rPr lang="nb-NO" sz="1200" baseline="0" dirty="0" smtClean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Regionale kompetanse-sentre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forebyggende politi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Oppfølgingstjeneste fylke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Melding til barnevern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422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Godt begynt (HS)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Kompetanseløftet spesialpedagogikk(PPT)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83670"/>
                  </a:ext>
                </a:extLst>
              </a:tr>
            </a:tbl>
          </a:graphicData>
        </a:graphic>
      </p:graphicFrame>
      <p:pic>
        <p:nvPicPr>
          <p:cNvPr id="7" name="Bilde 6">
            <a:extLst>
              <a:ext uri="{FF2B5EF4-FFF2-40B4-BE49-F238E27FC236}">
                <a16:creationId xmlns:a16="http://schemas.microsoft.com/office/drawing/2014/main" id="{A97039AF-B43C-4027-9058-0D8E91B16B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60" y="239822"/>
            <a:ext cx="3466235" cy="2969056"/>
          </a:xfrm>
          <a:prstGeom prst="rect">
            <a:avLst/>
          </a:prstGeom>
        </p:spPr>
      </p:pic>
      <p:sp>
        <p:nvSpPr>
          <p:cNvPr id="8" name="Pil ned 7"/>
          <p:cNvSpPr/>
          <p:nvPr/>
        </p:nvSpPr>
        <p:spPr>
          <a:xfrm>
            <a:off x="1616469" y="3208878"/>
            <a:ext cx="308008" cy="69301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664144" y="5890661"/>
            <a:ext cx="288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BV – barnevern</a:t>
            </a:r>
          </a:p>
          <a:p>
            <a:r>
              <a:rPr lang="nb-NO" sz="800" dirty="0" smtClean="0"/>
              <a:t>SK – skole</a:t>
            </a:r>
          </a:p>
          <a:p>
            <a:r>
              <a:rPr lang="nb-NO" sz="800" dirty="0" smtClean="0"/>
              <a:t>BHG – barnehage</a:t>
            </a:r>
          </a:p>
          <a:p>
            <a:r>
              <a:rPr lang="nb-NO" sz="800" dirty="0" smtClean="0"/>
              <a:t>HS - Helsestasjon</a:t>
            </a:r>
          </a:p>
          <a:p>
            <a:r>
              <a:rPr lang="nb-NO" sz="800" dirty="0" smtClean="0"/>
              <a:t>ST – spesialpedagogiske tjenester</a:t>
            </a:r>
          </a:p>
          <a:p>
            <a:r>
              <a:rPr lang="nb-NO" sz="800" dirty="0" smtClean="0"/>
              <a:t>LM – Livsmestring (Familietjenesten, psykisk helse voksne)</a:t>
            </a:r>
          </a:p>
        </p:txBody>
      </p:sp>
      <p:sp>
        <p:nvSpPr>
          <p:cNvPr id="10" name="Likebent trekant 9"/>
          <p:cNvSpPr/>
          <p:nvPr/>
        </p:nvSpPr>
        <p:spPr>
          <a:xfrm rot="10800000">
            <a:off x="1430683" y="1496177"/>
            <a:ext cx="905773" cy="743620"/>
          </a:xfrm>
          <a:prstGeom prst="triangle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055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lassholder for innhold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638891"/>
              </p:ext>
            </p:extLst>
          </p:nvPr>
        </p:nvGraphicFramePr>
        <p:xfrm>
          <a:off x="4687998" y="609544"/>
          <a:ext cx="7197435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1732">
                  <a:extLst>
                    <a:ext uri="{9D8B030D-6E8A-4147-A177-3AD203B41FA5}">
                      <a16:colId xmlns:a16="http://schemas.microsoft.com/office/drawing/2014/main" val="587590456"/>
                    </a:ext>
                  </a:extLst>
                </a:gridCol>
                <a:gridCol w="1855703">
                  <a:extLst>
                    <a:ext uri="{9D8B030D-6E8A-4147-A177-3AD203B41FA5}">
                      <a16:colId xmlns:a16="http://schemas.microsoft.com/office/drawing/2014/main" val="27924317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Tiltak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Samordning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63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MST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Beredskapsteam mot mobbing (SK)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Varsle barnehagemyndighet (ST)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Opprette 9A-sak (SK + BHG)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Følge opp og bistå barnehager, ref. undersøkelsesplikten (ST)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Nettverksmøte /ansvarsgruppe (BV)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BTI-team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4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Kartlegging og veiledning  (ST)</a:t>
                      </a:r>
                    </a:p>
                    <a:p>
                      <a:r>
                        <a:rPr lang="nb-NO" sz="1200" baseline="0" dirty="0" smtClean="0"/>
                        <a:t>Mobilt skoleteam (ST)</a:t>
                      </a:r>
                    </a:p>
                    <a:p>
                      <a:r>
                        <a:rPr lang="nb-NO" sz="1200" baseline="0" dirty="0" smtClean="0"/>
                        <a:t>Veiledning og tilstedeværelse skole (LM)</a:t>
                      </a:r>
                    </a:p>
                    <a:p>
                      <a:r>
                        <a:rPr lang="nb-NO" sz="1200" baseline="0" dirty="0" smtClean="0"/>
                        <a:t>YAM under utprøving (LM)</a:t>
                      </a:r>
                    </a:p>
                    <a:p>
                      <a:r>
                        <a:rPr lang="nb-NO" sz="1200" baseline="0" dirty="0" smtClean="0"/>
                        <a:t>SLT (LM)</a:t>
                      </a:r>
                    </a:p>
                    <a:p>
                      <a:r>
                        <a:rPr lang="nb-NO" sz="1200" baseline="0" dirty="0" smtClean="0"/>
                        <a:t>LOS (LM)</a:t>
                      </a:r>
                    </a:p>
                    <a:p>
                      <a:r>
                        <a:rPr lang="nb-NO" sz="1200" baseline="0" dirty="0" smtClean="0"/>
                        <a:t>VIP (LM)</a:t>
                      </a:r>
                    </a:p>
                    <a:p>
                      <a:r>
                        <a:rPr lang="nb-NO" sz="1200" baseline="0" dirty="0" smtClean="0"/>
                        <a:t>Nordic Safe </a:t>
                      </a:r>
                      <a:r>
                        <a:rPr lang="nb-NO" sz="1200" baseline="0" dirty="0" err="1" smtClean="0"/>
                        <a:t>Cities</a:t>
                      </a:r>
                      <a:r>
                        <a:rPr lang="nb-NO" sz="1200" baseline="0" dirty="0" smtClean="0"/>
                        <a:t> / Game / </a:t>
                      </a:r>
                      <a:r>
                        <a:rPr lang="nb-NO" sz="1200" baseline="0" dirty="0" err="1" smtClean="0"/>
                        <a:t>Playmaker</a:t>
                      </a:r>
                      <a:r>
                        <a:rPr lang="nb-NO" sz="1200" baseline="0" dirty="0" smtClean="0"/>
                        <a:t> (LM / Kultur)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dirty="0" smtClean="0"/>
                        <a:t>Ressursteam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bhg</a:t>
                      </a:r>
                      <a:endParaRPr lang="nb-NO" sz="1200" baseline="0" dirty="0" smtClean="0"/>
                    </a:p>
                    <a:p>
                      <a:endParaRPr lang="nb-NO" sz="1200" baseline="0" dirty="0" smtClean="0"/>
                    </a:p>
                    <a:p>
                      <a:r>
                        <a:rPr lang="nb-NO" sz="1200" baseline="0" dirty="0" smtClean="0"/>
                        <a:t>Ressursteam skole</a:t>
                      </a:r>
                      <a:endParaRPr lang="nb-NO" sz="1200" dirty="0" smtClean="0"/>
                    </a:p>
                    <a:p>
                      <a:endParaRPr lang="nb-NO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Helsesykepleier bidrar i skolenes 9A-møter om psykososialt miljø (HS)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Melde fra til nærmeste leder og overordnet leder i kommunen (ST)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422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aseline="0" dirty="0" smtClean="0"/>
                        <a:t>Universelle program i skoler og barnehage (PALS, ART, OLWEUS)</a:t>
                      </a:r>
                    </a:p>
                    <a:p>
                      <a:r>
                        <a:rPr lang="nb-NO" sz="1200" baseline="0" dirty="0" err="1" smtClean="0"/>
                        <a:t>Drop</a:t>
                      </a:r>
                      <a:r>
                        <a:rPr lang="nb-NO" sz="1200" baseline="0" dirty="0" smtClean="0"/>
                        <a:t>-inn helsesykepleier på alle skoler (HS)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0" dirty="0" smtClean="0"/>
                        <a:t>Systemarbeid og veiledning av ansatte i skole og barnehage (ST)</a:t>
                      </a:r>
                    </a:p>
                    <a:p>
                      <a:r>
                        <a:rPr lang="nb-NO" sz="1200" baseline="0" dirty="0" smtClean="0"/>
                        <a:t>Familietjeneste tilstede med </a:t>
                      </a:r>
                      <a:r>
                        <a:rPr lang="nb-NO" sz="1200" baseline="0" dirty="0" err="1" smtClean="0"/>
                        <a:t>drop</a:t>
                      </a:r>
                      <a:r>
                        <a:rPr lang="nb-NO" sz="1200" baseline="0" dirty="0" smtClean="0"/>
                        <a:t>-inn på skoler (LM)</a:t>
                      </a:r>
                    </a:p>
                    <a:p>
                      <a:r>
                        <a:rPr lang="nb-NO" sz="1200" baseline="0" dirty="0" smtClean="0"/>
                        <a:t>Mobilt team (ST)</a:t>
                      </a:r>
                    </a:p>
                    <a:p>
                      <a:r>
                        <a:rPr lang="nb-NO" sz="1200" baseline="0" dirty="0" smtClean="0"/>
                        <a:t>Psykologisk førstehjelp i grunnskolen (HS)</a:t>
                      </a:r>
                      <a:endParaRPr lang="nb-NO" sz="1200" baseline="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 smtClean="0"/>
                        <a:t>Kontakt med </a:t>
                      </a:r>
                      <a:r>
                        <a:rPr lang="nb-NO" sz="1200" dirty="0" err="1" smtClean="0"/>
                        <a:t>elev-og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lærlingombud</a:t>
                      </a:r>
                      <a:r>
                        <a:rPr lang="nb-NO" sz="1200" baseline="0" dirty="0" smtClean="0"/>
                        <a:t> i fylket ved behov</a:t>
                      </a:r>
                    </a:p>
                    <a:p>
                      <a:endParaRPr lang="nb-NO" sz="12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83670"/>
                  </a:ext>
                </a:extLst>
              </a:tr>
            </a:tbl>
          </a:graphicData>
        </a:graphic>
      </p:graphicFrame>
      <p:sp>
        <p:nvSpPr>
          <p:cNvPr id="7" name="Tittel 1"/>
          <p:cNvSpPr txBox="1">
            <a:spLocks/>
          </p:cNvSpPr>
          <p:nvPr/>
        </p:nvSpPr>
        <p:spPr>
          <a:xfrm>
            <a:off x="1165456" y="3864544"/>
            <a:ext cx="2251509" cy="13255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1400" dirty="0" smtClean="0">
                <a:solidFill>
                  <a:srgbClr val="C00000"/>
                </a:solidFill>
              </a:rPr>
              <a:t>Risikosituasjon: </a:t>
            </a:r>
            <a:br>
              <a:rPr lang="nb-NO" sz="1400" dirty="0" smtClean="0">
                <a:solidFill>
                  <a:srgbClr val="C00000"/>
                </a:solidFill>
              </a:rPr>
            </a:br>
            <a:r>
              <a:rPr lang="nb-NO" sz="1400" dirty="0" smtClean="0">
                <a:solidFill>
                  <a:srgbClr val="C00000"/>
                </a:solidFill>
              </a:rPr>
              <a:t/>
            </a:r>
            <a:br>
              <a:rPr lang="nb-NO" sz="1400" dirty="0" smtClean="0">
                <a:solidFill>
                  <a:srgbClr val="C00000"/>
                </a:solidFill>
              </a:rPr>
            </a:br>
            <a:r>
              <a:rPr lang="nb-NO" sz="1400" dirty="0">
                <a:solidFill>
                  <a:srgbClr val="C00000"/>
                </a:solidFill>
              </a:rPr>
              <a:t>Skadelig psykososialt miljø i skoler og barnehager</a:t>
            </a: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A97039AF-B43C-4027-9058-0D8E91B16B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94" y="135092"/>
            <a:ext cx="3466235" cy="2969056"/>
          </a:xfrm>
          <a:prstGeom prst="rect">
            <a:avLst/>
          </a:prstGeom>
        </p:spPr>
      </p:pic>
      <p:sp>
        <p:nvSpPr>
          <p:cNvPr id="10" name="Pil ned 9"/>
          <p:cNvSpPr/>
          <p:nvPr/>
        </p:nvSpPr>
        <p:spPr>
          <a:xfrm>
            <a:off x="2099106" y="3104148"/>
            <a:ext cx="308008" cy="693019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kstSylinder 10"/>
          <p:cNvSpPr txBox="1"/>
          <p:nvPr/>
        </p:nvSpPr>
        <p:spPr>
          <a:xfrm>
            <a:off x="809320" y="5861785"/>
            <a:ext cx="288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BV – barnevern</a:t>
            </a:r>
          </a:p>
          <a:p>
            <a:r>
              <a:rPr lang="nb-NO" sz="800" dirty="0" smtClean="0"/>
              <a:t>SK – skole</a:t>
            </a:r>
          </a:p>
          <a:p>
            <a:r>
              <a:rPr lang="nb-NO" sz="800" dirty="0" smtClean="0"/>
              <a:t>BHG – barnehage</a:t>
            </a:r>
          </a:p>
          <a:p>
            <a:r>
              <a:rPr lang="nb-NO" sz="800" dirty="0" smtClean="0"/>
              <a:t>HS - Helsestasjon</a:t>
            </a:r>
          </a:p>
          <a:p>
            <a:r>
              <a:rPr lang="nb-NO" sz="800" dirty="0" smtClean="0"/>
              <a:t>ST – spesialpedagogiske tjenester</a:t>
            </a:r>
          </a:p>
          <a:p>
            <a:r>
              <a:rPr lang="nb-NO" sz="800" dirty="0" smtClean="0"/>
              <a:t>LM – Livsmestring (Familietjenesten, psykisk helse voksne)</a:t>
            </a:r>
          </a:p>
        </p:txBody>
      </p:sp>
      <p:sp>
        <p:nvSpPr>
          <p:cNvPr id="12" name="Likebent trekant 11"/>
          <p:cNvSpPr/>
          <p:nvPr/>
        </p:nvSpPr>
        <p:spPr>
          <a:xfrm rot="10800000">
            <a:off x="1800222" y="1413177"/>
            <a:ext cx="905773" cy="743620"/>
          </a:xfrm>
          <a:prstGeom prst="triangle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40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0" id="{2DFBCDC0-0F82-4D06-8EA4-D9E2D46954D5}" vid="{7F65C3E5-776E-450A-AA1B-D7586D10C76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e5f5755-6b07-48a2-81a6-e4b221b7a3c5">
      <UserInfo>
        <DisplayName>Ødegården, Anne Grete</DisplayName>
        <AccountId>73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BE76955B3A2C4081CFD965E8114CEC" ma:contentTypeVersion="14" ma:contentTypeDescription="Create a new document." ma:contentTypeScope="" ma:versionID="ebbff8201c4f42d19307d9aba94d6d10">
  <xsd:schema xmlns:xsd="http://www.w3.org/2001/XMLSchema" xmlns:xs="http://www.w3.org/2001/XMLSchema" xmlns:p="http://schemas.microsoft.com/office/2006/metadata/properties" xmlns:ns3="3ae808e4-1cad-41d3-b6ec-71a82538b290" xmlns:ns4="ee5f5755-6b07-48a2-81a6-e4b221b7a3c5" targetNamespace="http://schemas.microsoft.com/office/2006/metadata/properties" ma:root="true" ma:fieldsID="d8bfbb008a2e8e77c5faf056530ac225" ns3:_="" ns4:_="">
    <xsd:import namespace="3ae808e4-1cad-41d3-b6ec-71a82538b290"/>
    <xsd:import namespace="ee5f5755-6b07-48a2-81a6-e4b221b7a3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808e4-1cad-41d3-b6ec-71a82538b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f5755-6b07-48a2-81a6-e4b221b7a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BE5C9F-364D-48B6-917F-D5F5E9071C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933C37-5F18-43BD-B321-5F29F2C7AF81}">
  <ds:schemaRefs>
    <ds:schemaRef ds:uri="http://schemas.microsoft.com/office/2006/documentManagement/types"/>
    <ds:schemaRef ds:uri="http://purl.org/dc/elements/1.1/"/>
    <ds:schemaRef ds:uri="ee5f5755-6b07-48a2-81a6-e4b221b7a3c5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3ae808e4-1cad-41d3-b6ec-71a82538b290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7E0DB1-7EE4-47D9-8F7B-0474942F3E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e808e4-1cad-41d3-b6ec-71a82538b290"/>
    <ds:schemaRef ds:uri="ee5f5755-6b07-48a2-81a6-e4b221b7a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1760</Words>
  <Application>Microsoft Office PowerPoint</Application>
  <PresentationFormat>Widescreen</PresentationFormat>
  <Paragraphs>298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Bradley Hand ITC</vt:lpstr>
      <vt:lpstr>Calibri</vt:lpstr>
      <vt:lpstr>Office-tema</vt:lpstr>
      <vt:lpstr>Hvordan jobbe bedre med det vi har? </vt:lpstr>
      <vt:lpstr>Program 25.8.22</vt:lpstr>
      <vt:lpstr>PowerPoint-presentasjon</vt:lpstr>
      <vt:lpstr>Hvordan defineres forebyggende tiltak?</vt:lpstr>
      <vt:lpstr>Dialogkafe</vt:lpstr>
      <vt:lpstr>PowerPoint-presentasjon</vt:lpstr>
      <vt:lpstr>Risikosituasjoner ved foreldres kapasitet:  - Foresatte med psykisk lidelse eller rusmisbruk  - Alkohol og rus under graviditet</vt:lpstr>
      <vt:lpstr>Risikosituasjon:   Utviklingsvansker som ikke blir sett eller forstått</vt:lpstr>
      <vt:lpstr>PowerPoint-presentasjon</vt:lpstr>
      <vt:lpstr>Skadelige strukturelle betingelser  (mangler i boligforhold, relativ fattigdom, multistressende miljø)</vt:lpstr>
    </vt:vector>
  </TitlesOfParts>
  <Company>IKT Agder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BTI 2020</dc:title>
  <dc:creator>Nærestad, Elisabeth</dc:creator>
  <cp:lastModifiedBy>Nærestad, Elisabeth</cp:lastModifiedBy>
  <cp:revision>126</cp:revision>
  <cp:lastPrinted>2021-02-05T08:06:25Z</cp:lastPrinted>
  <dcterms:created xsi:type="dcterms:W3CDTF">2020-02-09T13:01:50Z</dcterms:created>
  <dcterms:modified xsi:type="dcterms:W3CDTF">2022-08-25T06:06:32Z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0x010100F8BE76955B3A2C4081CFD965E8114CEC</vt:lpwstr>
  </property>
  <property fmtid="{D5CDD505-2E9C-101B-9397-08002B2CF9AE}" pid="3" name="Order">
    <vt:r8>66700</vt:r8>
  </property>
  <property fmtid="{D5CDD505-2E9C-101B-9397-08002B2CF9AE}" pid="4" name="ComplianceAssetId">
    <vt:lpwstr/>
  </property>
</Properties>
</file>