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64" r:id="rId3"/>
    <p:sldId id="266" r:id="rId4"/>
    <p:sldId id="263" r:id="rId5"/>
    <p:sldId id="262" r:id="rId6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69" d="100"/>
          <a:sy n="69" d="100"/>
        </p:scale>
        <p:origin x="1236" y="66"/>
      </p:cViewPr>
      <p:guideLst>
        <p:guide orient="horz" pos="36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ED31A-2159-4BFB-ADA0-E25A664BB41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E33B0962-2C35-4B1F-9F4F-3CA67D23E2D5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nb-NO" sz="1100" b="1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nb-NO" sz="11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Mål</a:t>
          </a:r>
        </a:p>
        <a:p>
          <a:r>
            <a:rPr lang="nb-NO" sz="11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Alle barn og unge skal få den støtten de trenger for å ha det bra hjemme, i barnehagen, på skolen, og i fritiden.</a:t>
          </a:r>
          <a:endParaRPr lang="nb-NO" sz="1100" dirty="0" smtClean="0"/>
        </a:p>
        <a:p>
          <a:endParaRPr lang="nb-NO" sz="1100" dirty="0"/>
        </a:p>
      </dgm:t>
    </dgm:pt>
    <dgm:pt modelId="{074F97E6-9654-4D00-8F26-75CFF09599A9}" type="parTrans" cxnId="{195FC95F-0739-4656-A671-D2AD4F73A0D4}">
      <dgm:prSet/>
      <dgm:spPr/>
      <dgm:t>
        <a:bodyPr/>
        <a:lstStyle/>
        <a:p>
          <a:endParaRPr lang="nb-NO"/>
        </a:p>
      </dgm:t>
    </dgm:pt>
    <dgm:pt modelId="{E3D72447-F886-4E15-B7FC-F164BE4BCBEB}" type="sibTrans" cxnId="{195FC95F-0739-4656-A671-D2AD4F73A0D4}">
      <dgm:prSet/>
      <dgm:spPr/>
      <dgm:t>
        <a:bodyPr/>
        <a:lstStyle/>
        <a:p>
          <a:endParaRPr lang="nb-NO"/>
        </a:p>
      </dgm:t>
    </dgm:pt>
    <dgm:pt modelId="{F9C73D85-36BC-4B39-8796-F8B8C8CF2B3F}">
      <dgm:prSet phldrT="[Tekst]"/>
      <dgm:spPr/>
      <dgm:t>
        <a:bodyPr/>
        <a:lstStyle/>
        <a:p>
          <a:r>
            <a:rPr lang="nb-NO" dirty="0" smtClean="0"/>
            <a:t>Arbeidsverksted 3:</a:t>
          </a:r>
        </a:p>
        <a:p>
          <a:r>
            <a:rPr lang="nb-NO" dirty="0" smtClean="0"/>
            <a:t>Kjennetegn på måloppnåelse; hva ser/hører vi da?</a:t>
          </a:r>
          <a:endParaRPr lang="nb-NO" dirty="0"/>
        </a:p>
      </dgm:t>
    </dgm:pt>
    <dgm:pt modelId="{6B503674-11BC-4D8F-A681-4C3E6ED85F7A}" type="parTrans" cxnId="{B1368691-7F6A-4812-A998-F8BFE58640A8}">
      <dgm:prSet/>
      <dgm:spPr/>
      <dgm:t>
        <a:bodyPr/>
        <a:lstStyle/>
        <a:p>
          <a:endParaRPr lang="nb-NO"/>
        </a:p>
      </dgm:t>
    </dgm:pt>
    <dgm:pt modelId="{4FAEA9C0-19BD-4367-924C-587512BA288B}" type="sibTrans" cxnId="{B1368691-7F6A-4812-A998-F8BFE58640A8}">
      <dgm:prSet/>
      <dgm:spPr/>
      <dgm:t>
        <a:bodyPr/>
        <a:lstStyle/>
        <a:p>
          <a:endParaRPr lang="nb-NO"/>
        </a:p>
      </dgm:t>
    </dgm:pt>
    <dgm:pt modelId="{5A5275D5-7470-4D2C-B276-5AA19382C8DC}">
      <dgm:prSet phldrT="[Tekst]"/>
      <dgm:spPr/>
      <dgm:t>
        <a:bodyPr/>
        <a:lstStyle/>
        <a:p>
          <a:r>
            <a:rPr lang="nb-NO" dirty="0" smtClean="0"/>
            <a:t>Hvordan vite at vi lykkes?</a:t>
          </a:r>
        </a:p>
        <a:p>
          <a:r>
            <a:rPr lang="nb-NO" dirty="0" smtClean="0"/>
            <a:t>Nåsituasjon-&gt; Slik vil vi ha det</a:t>
          </a:r>
          <a:endParaRPr lang="nb-NO" dirty="0"/>
        </a:p>
      </dgm:t>
    </dgm:pt>
    <dgm:pt modelId="{4FCEEB98-A360-4CFE-B5F7-96410310133F}" type="parTrans" cxnId="{98820B24-008C-4527-80FE-F2AA8B44270A}">
      <dgm:prSet/>
      <dgm:spPr/>
      <dgm:t>
        <a:bodyPr/>
        <a:lstStyle/>
        <a:p>
          <a:endParaRPr lang="nb-NO"/>
        </a:p>
      </dgm:t>
    </dgm:pt>
    <dgm:pt modelId="{DADA7484-B1DF-4E4C-B833-60D90B16B087}" type="sibTrans" cxnId="{98820B24-008C-4527-80FE-F2AA8B44270A}">
      <dgm:prSet/>
      <dgm:spPr/>
      <dgm:t>
        <a:bodyPr/>
        <a:lstStyle/>
        <a:p>
          <a:endParaRPr lang="nb-NO"/>
        </a:p>
      </dgm:t>
    </dgm:pt>
    <dgm:pt modelId="{BB4F4B1D-3AAB-4ADA-8534-7ACA19F05C34}">
      <dgm:prSet phldrT="[Tekst]" custT="1"/>
      <dgm:spPr/>
      <dgm:t>
        <a:bodyPr/>
        <a:lstStyle/>
        <a:p>
          <a:r>
            <a:rPr lang="nb-NO" sz="900" b="1" dirty="0" smtClean="0"/>
            <a:t>Arbeidsverksted 4:</a:t>
          </a:r>
        </a:p>
        <a:p>
          <a:r>
            <a:rPr lang="nb-NO" sz="900" smtClean="0"/>
            <a:t>6. April 2018</a:t>
          </a:r>
          <a:endParaRPr lang="nb-NO" sz="900" dirty="0"/>
        </a:p>
      </dgm:t>
    </dgm:pt>
    <dgm:pt modelId="{AF546D24-6822-4AE9-A13C-003F2B248A8B}" type="parTrans" cxnId="{FFEB06C1-7FB1-459E-A51A-EAF0B0A84D68}">
      <dgm:prSet/>
      <dgm:spPr/>
      <dgm:t>
        <a:bodyPr/>
        <a:lstStyle/>
        <a:p>
          <a:endParaRPr lang="nb-NO"/>
        </a:p>
      </dgm:t>
    </dgm:pt>
    <dgm:pt modelId="{2D0F9D0A-8395-4E50-89D0-426B2267B88F}" type="sibTrans" cxnId="{FFEB06C1-7FB1-459E-A51A-EAF0B0A84D68}">
      <dgm:prSet/>
      <dgm:spPr/>
      <dgm:t>
        <a:bodyPr/>
        <a:lstStyle/>
        <a:p>
          <a:endParaRPr lang="nb-NO"/>
        </a:p>
      </dgm:t>
    </dgm:pt>
    <dgm:pt modelId="{154D6CCD-BB8F-45DF-AD2A-5967F286DC91}">
      <dgm:prSet phldrT="[Tekst]"/>
      <dgm:spPr/>
      <dgm:t>
        <a:bodyPr/>
        <a:lstStyle/>
        <a:p>
          <a:r>
            <a:rPr lang="nb-NO" dirty="0" smtClean="0"/>
            <a:t>Evaluering og grunnlag for å vurdere nye tiltak </a:t>
          </a:r>
          <a:r>
            <a:rPr lang="nb-NO" dirty="0" err="1" smtClean="0"/>
            <a:t>evt</a:t>
          </a:r>
          <a:r>
            <a:rPr lang="nb-NO" dirty="0" smtClean="0"/>
            <a:t>  nytt mål</a:t>
          </a:r>
          <a:endParaRPr lang="nb-NO" dirty="0"/>
        </a:p>
      </dgm:t>
    </dgm:pt>
    <dgm:pt modelId="{C65BE2C7-0705-41BA-94E1-ECDC58B979FA}" type="parTrans" cxnId="{415455D8-24E8-4534-8D0D-73181E964CDE}">
      <dgm:prSet/>
      <dgm:spPr/>
      <dgm:t>
        <a:bodyPr/>
        <a:lstStyle/>
        <a:p>
          <a:endParaRPr lang="nb-NO"/>
        </a:p>
      </dgm:t>
    </dgm:pt>
    <dgm:pt modelId="{55CFCBB5-FDE1-4A55-92E5-BF3A45D48FD3}" type="sibTrans" cxnId="{415455D8-24E8-4534-8D0D-73181E964CDE}">
      <dgm:prSet/>
      <dgm:spPr/>
      <dgm:t>
        <a:bodyPr/>
        <a:lstStyle/>
        <a:p>
          <a:endParaRPr lang="nb-NO"/>
        </a:p>
      </dgm:t>
    </dgm:pt>
    <dgm:pt modelId="{43E0A925-3750-40A4-AE44-5C38855D8FAB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b-NO" dirty="0" smtClean="0"/>
            <a:t>7 holdninger som skal ligge til grunn for vår  samhandling er bestemt.</a:t>
          </a:r>
          <a:endParaRPr lang="nb-NO" dirty="0"/>
        </a:p>
      </dgm:t>
    </dgm:pt>
    <dgm:pt modelId="{4986AEB6-32BC-492C-845B-FB8DBFFD76C1}" type="parTrans" cxnId="{C1A0DAC4-D9C8-4E1D-9EF5-42899A9510B4}">
      <dgm:prSet/>
      <dgm:spPr/>
      <dgm:t>
        <a:bodyPr/>
        <a:lstStyle/>
        <a:p>
          <a:endParaRPr lang="nb-NO"/>
        </a:p>
      </dgm:t>
    </dgm:pt>
    <dgm:pt modelId="{704C9106-3569-47FA-944D-F101622E8589}" type="sibTrans" cxnId="{C1A0DAC4-D9C8-4E1D-9EF5-42899A9510B4}">
      <dgm:prSet/>
      <dgm:spPr/>
      <dgm:t>
        <a:bodyPr/>
        <a:lstStyle/>
        <a:p>
          <a:endParaRPr lang="nb-NO"/>
        </a:p>
      </dgm:t>
    </dgm:pt>
    <dgm:pt modelId="{88EA2F38-64EB-407D-84C2-CCAC1127D0C0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b-NO" dirty="0" smtClean="0">
              <a:solidFill>
                <a:schemeClr val="bg1"/>
              </a:solidFill>
            </a:rPr>
            <a:t>Det er utarbeidet tjenesteoversikt</a:t>
          </a:r>
          <a:endParaRPr lang="nb-NO" dirty="0">
            <a:solidFill>
              <a:schemeClr val="bg1"/>
            </a:solidFill>
          </a:endParaRPr>
        </a:p>
      </dgm:t>
    </dgm:pt>
    <dgm:pt modelId="{611F1CC9-EE13-4F5F-B58E-4CE93E0CEF78}" type="parTrans" cxnId="{B6DC8574-33B8-4B84-8F78-6B5194DB70E5}">
      <dgm:prSet/>
      <dgm:spPr/>
      <dgm:t>
        <a:bodyPr/>
        <a:lstStyle/>
        <a:p>
          <a:endParaRPr lang="nb-NO"/>
        </a:p>
      </dgm:t>
    </dgm:pt>
    <dgm:pt modelId="{CF86FA5A-4B47-4D1D-89E0-C64D117DB6F4}" type="sibTrans" cxnId="{B6DC8574-33B8-4B84-8F78-6B5194DB70E5}">
      <dgm:prSet/>
      <dgm:spPr/>
      <dgm:t>
        <a:bodyPr/>
        <a:lstStyle/>
        <a:p>
          <a:endParaRPr lang="nb-NO"/>
        </a:p>
      </dgm:t>
    </dgm:pt>
    <dgm:pt modelId="{ED59A731-5F27-48D5-9D94-D381ECF5234C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b-NO" dirty="0" smtClean="0"/>
            <a:t>Samhandling er definert</a:t>
          </a:r>
          <a:endParaRPr lang="nb-NO" dirty="0"/>
        </a:p>
      </dgm:t>
    </dgm:pt>
    <dgm:pt modelId="{3BDFC0E9-68F4-4AEB-B2A0-1E47D02B19A0}" type="parTrans" cxnId="{E890F87E-2798-4C85-97ED-2591C6852963}">
      <dgm:prSet/>
      <dgm:spPr/>
      <dgm:t>
        <a:bodyPr/>
        <a:lstStyle/>
        <a:p>
          <a:endParaRPr lang="nb-NO"/>
        </a:p>
      </dgm:t>
    </dgm:pt>
    <dgm:pt modelId="{57D0F773-465A-4483-849A-C393E94921AF}" type="sibTrans" cxnId="{E890F87E-2798-4C85-97ED-2591C6852963}">
      <dgm:prSet/>
      <dgm:spPr/>
      <dgm:t>
        <a:bodyPr/>
        <a:lstStyle/>
        <a:p>
          <a:endParaRPr lang="nb-NO"/>
        </a:p>
      </dgm:t>
    </dgm:pt>
    <dgm:pt modelId="{A9B6BF9C-1CF4-43E0-ADF1-406363993469}" type="pres">
      <dgm:prSet presAssocID="{AE8ED31A-2159-4BFB-ADA0-E25A664BB4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43BFB429-8960-485A-94F5-E2308C7F0B4E}" type="pres">
      <dgm:prSet presAssocID="{AE8ED31A-2159-4BFB-ADA0-E25A664BB411}" presName="cycle" presStyleCnt="0"/>
      <dgm:spPr/>
    </dgm:pt>
    <dgm:pt modelId="{98E220FF-63C2-4D4E-800C-83FE312F1188}" type="pres">
      <dgm:prSet presAssocID="{E33B0962-2C35-4B1F-9F4F-3CA67D23E2D5}" presName="nodeFirstNode" presStyleLbl="node1" presStyleIdx="0" presStyleCnt="8" custScaleX="109217" custScaleY="15058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CF1B19F-BC01-4215-8C4A-573273E0AE78}" type="pres">
      <dgm:prSet presAssocID="{E3D72447-F886-4E15-B7FC-F164BE4BCBEB}" presName="sibTransFirstNode" presStyleLbl="bgShp" presStyleIdx="0" presStyleCnt="1"/>
      <dgm:spPr/>
      <dgm:t>
        <a:bodyPr/>
        <a:lstStyle/>
        <a:p>
          <a:endParaRPr lang="nb-NO"/>
        </a:p>
      </dgm:t>
    </dgm:pt>
    <dgm:pt modelId="{7660DB25-2538-4472-A1BA-27EB71DF1CAF}" type="pres">
      <dgm:prSet presAssocID="{F9C73D85-36BC-4B39-8796-F8B8C8CF2B3F}" presName="nodeFollowingNodes" presStyleLbl="node1" presStyleIdx="1" presStyleCnt="8" custRadScaleRad="121930" custRadScaleInc="22807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85D5282-7E70-466C-AA86-50D82BD7ECDE}" type="pres">
      <dgm:prSet presAssocID="{5A5275D5-7470-4D2C-B276-5AA19382C8DC}" presName="nodeFollowingNodes" presStyleLbl="node1" presStyleIdx="2" presStyleCnt="8" custRadScaleRad="107795" custRadScaleInc="29933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BCA9284-C737-43DE-A7C1-3401C93F7DE5}" type="pres">
      <dgm:prSet presAssocID="{BB4F4B1D-3AAB-4ADA-8534-7ACA19F05C34}" presName="nodeFollowingNodes" presStyleLbl="node1" presStyleIdx="3" presStyleCnt="8" custRadScaleRad="126906" custRadScaleInc="30840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222788A-CB8F-4BC9-83C6-64A77D87A39D}" type="pres">
      <dgm:prSet presAssocID="{154D6CCD-BB8F-45DF-AD2A-5967F286DC91}" presName="nodeFollowingNodes" presStyleLbl="node1" presStyleIdx="4" presStyleCnt="8" custRadScaleRad="127826" custRadScaleInc="30161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CEC87B4-2B36-4F44-81BA-856300B01466}" type="pres">
      <dgm:prSet presAssocID="{43E0A925-3750-40A4-AE44-5C38855D8FAB}" presName="nodeFollowingNodes" presStyleLbl="node1" presStyleIdx="5" presStyleCnt="8" custRadScaleRad="126135" custRadScaleInc="-43562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E1E421E-320C-4657-AF80-A2EA71DE652C}" type="pres">
      <dgm:prSet presAssocID="{88EA2F38-64EB-407D-84C2-CCAC1127D0C0}" presName="nodeFollowingNodes" presStyleLbl="node1" presStyleIdx="6" presStyleCnt="8" custRadScaleRad="140646" custRadScaleInc="-42895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603E422-2A93-4A1D-8EE1-CAEC09ADBC07}" type="pres">
      <dgm:prSet presAssocID="{ED59A731-5F27-48D5-9D94-D381ECF5234C}" presName="nodeFollowingNodes" presStyleLbl="node1" presStyleIdx="7" presStyleCnt="8" custRadScaleRad="138246" custRadScaleInc="30514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31570F1F-0D35-4CAE-A3D3-D1115B7EC4C4}" type="presOf" srcId="{88EA2F38-64EB-407D-84C2-CCAC1127D0C0}" destId="{5E1E421E-320C-4657-AF80-A2EA71DE652C}" srcOrd="0" destOrd="0" presId="urn:microsoft.com/office/officeart/2005/8/layout/cycle3"/>
    <dgm:cxn modelId="{195FC95F-0739-4656-A671-D2AD4F73A0D4}" srcId="{AE8ED31A-2159-4BFB-ADA0-E25A664BB411}" destId="{E33B0962-2C35-4B1F-9F4F-3CA67D23E2D5}" srcOrd="0" destOrd="0" parTransId="{074F97E6-9654-4D00-8F26-75CFF09599A9}" sibTransId="{E3D72447-F886-4E15-B7FC-F164BE4BCBEB}"/>
    <dgm:cxn modelId="{B6DC8574-33B8-4B84-8F78-6B5194DB70E5}" srcId="{AE8ED31A-2159-4BFB-ADA0-E25A664BB411}" destId="{88EA2F38-64EB-407D-84C2-CCAC1127D0C0}" srcOrd="6" destOrd="0" parTransId="{611F1CC9-EE13-4F5F-B58E-4CE93E0CEF78}" sibTransId="{CF86FA5A-4B47-4D1D-89E0-C64D117DB6F4}"/>
    <dgm:cxn modelId="{98820B24-008C-4527-80FE-F2AA8B44270A}" srcId="{AE8ED31A-2159-4BFB-ADA0-E25A664BB411}" destId="{5A5275D5-7470-4D2C-B276-5AA19382C8DC}" srcOrd="2" destOrd="0" parTransId="{4FCEEB98-A360-4CFE-B5F7-96410310133F}" sibTransId="{DADA7484-B1DF-4E4C-B833-60D90B16B087}"/>
    <dgm:cxn modelId="{B1368691-7F6A-4812-A998-F8BFE58640A8}" srcId="{AE8ED31A-2159-4BFB-ADA0-E25A664BB411}" destId="{F9C73D85-36BC-4B39-8796-F8B8C8CF2B3F}" srcOrd="1" destOrd="0" parTransId="{6B503674-11BC-4D8F-A681-4C3E6ED85F7A}" sibTransId="{4FAEA9C0-19BD-4367-924C-587512BA288B}"/>
    <dgm:cxn modelId="{923F8D5B-0F00-445E-861E-77FB19278C51}" type="presOf" srcId="{BB4F4B1D-3AAB-4ADA-8534-7ACA19F05C34}" destId="{2BCA9284-C737-43DE-A7C1-3401C93F7DE5}" srcOrd="0" destOrd="0" presId="urn:microsoft.com/office/officeart/2005/8/layout/cycle3"/>
    <dgm:cxn modelId="{C1A0DAC4-D9C8-4E1D-9EF5-42899A9510B4}" srcId="{AE8ED31A-2159-4BFB-ADA0-E25A664BB411}" destId="{43E0A925-3750-40A4-AE44-5C38855D8FAB}" srcOrd="5" destOrd="0" parTransId="{4986AEB6-32BC-492C-845B-FB8DBFFD76C1}" sibTransId="{704C9106-3569-47FA-944D-F101622E8589}"/>
    <dgm:cxn modelId="{3087472E-CFBB-41F8-A969-EBA5F433219B}" type="presOf" srcId="{E33B0962-2C35-4B1F-9F4F-3CA67D23E2D5}" destId="{98E220FF-63C2-4D4E-800C-83FE312F1188}" srcOrd="0" destOrd="0" presId="urn:microsoft.com/office/officeart/2005/8/layout/cycle3"/>
    <dgm:cxn modelId="{ABCA61D6-84BE-4AE7-BF60-392F2B755EFF}" type="presOf" srcId="{5A5275D5-7470-4D2C-B276-5AA19382C8DC}" destId="{085D5282-7E70-466C-AA86-50D82BD7ECDE}" srcOrd="0" destOrd="0" presId="urn:microsoft.com/office/officeart/2005/8/layout/cycle3"/>
    <dgm:cxn modelId="{A00AC69A-D809-4BDD-A045-DB63E089330C}" type="presOf" srcId="{E3D72447-F886-4E15-B7FC-F164BE4BCBEB}" destId="{4CF1B19F-BC01-4215-8C4A-573273E0AE78}" srcOrd="0" destOrd="0" presId="urn:microsoft.com/office/officeart/2005/8/layout/cycle3"/>
    <dgm:cxn modelId="{933678EA-54D1-4299-8507-C9D6414E5714}" type="presOf" srcId="{154D6CCD-BB8F-45DF-AD2A-5967F286DC91}" destId="{4222788A-CB8F-4BC9-83C6-64A77D87A39D}" srcOrd="0" destOrd="0" presId="urn:microsoft.com/office/officeart/2005/8/layout/cycle3"/>
    <dgm:cxn modelId="{B5290F2F-EF5F-4008-8CA1-87E499373D9B}" type="presOf" srcId="{AE8ED31A-2159-4BFB-ADA0-E25A664BB411}" destId="{A9B6BF9C-1CF4-43E0-ADF1-406363993469}" srcOrd="0" destOrd="0" presId="urn:microsoft.com/office/officeart/2005/8/layout/cycle3"/>
    <dgm:cxn modelId="{FFEB06C1-7FB1-459E-A51A-EAF0B0A84D68}" srcId="{AE8ED31A-2159-4BFB-ADA0-E25A664BB411}" destId="{BB4F4B1D-3AAB-4ADA-8534-7ACA19F05C34}" srcOrd="3" destOrd="0" parTransId="{AF546D24-6822-4AE9-A13C-003F2B248A8B}" sibTransId="{2D0F9D0A-8395-4E50-89D0-426B2267B88F}"/>
    <dgm:cxn modelId="{E890F87E-2798-4C85-97ED-2591C6852963}" srcId="{AE8ED31A-2159-4BFB-ADA0-E25A664BB411}" destId="{ED59A731-5F27-48D5-9D94-D381ECF5234C}" srcOrd="7" destOrd="0" parTransId="{3BDFC0E9-68F4-4AEB-B2A0-1E47D02B19A0}" sibTransId="{57D0F773-465A-4483-849A-C393E94921AF}"/>
    <dgm:cxn modelId="{7DB46D0C-E2CA-49AA-8294-D2990CC4E7DB}" type="presOf" srcId="{ED59A731-5F27-48D5-9D94-D381ECF5234C}" destId="{E603E422-2A93-4A1D-8EE1-CAEC09ADBC07}" srcOrd="0" destOrd="0" presId="urn:microsoft.com/office/officeart/2005/8/layout/cycle3"/>
    <dgm:cxn modelId="{415455D8-24E8-4534-8D0D-73181E964CDE}" srcId="{AE8ED31A-2159-4BFB-ADA0-E25A664BB411}" destId="{154D6CCD-BB8F-45DF-AD2A-5967F286DC91}" srcOrd="4" destOrd="0" parTransId="{C65BE2C7-0705-41BA-94E1-ECDC58B979FA}" sibTransId="{55CFCBB5-FDE1-4A55-92E5-BF3A45D48FD3}"/>
    <dgm:cxn modelId="{2E0CA09F-1612-4DFC-8377-57AE888A84B4}" type="presOf" srcId="{43E0A925-3750-40A4-AE44-5C38855D8FAB}" destId="{6CEC87B4-2B36-4F44-81BA-856300B01466}" srcOrd="0" destOrd="0" presId="urn:microsoft.com/office/officeart/2005/8/layout/cycle3"/>
    <dgm:cxn modelId="{E161F93B-FA0F-4CB4-8E0A-3C163C8604E2}" type="presOf" srcId="{F9C73D85-36BC-4B39-8796-F8B8C8CF2B3F}" destId="{7660DB25-2538-4472-A1BA-27EB71DF1CAF}" srcOrd="0" destOrd="0" presId="urn:microsoft.com/office/officeart/2005/8/layout/cycle3"/>
    <dgm:cxn modelId="{9EBA944F-E26D-4D0A-8089-98F806E12743}" type="presParOf" srcId="{A9B6BF9C-1CF4-43E0-ADF1-406363993469}" destId="{43BFB429-8960-485A-94F5-E2308C7F0B4E}" srcOrd="0" destOrd="0" presId="urn:microsoft.com/office/officeart/2005/8/layout/cycle3"/>
    <dgm:cxn modelId="{8D4B4E6D-B792-4B59-BC0A-E308060A5552}" type="presParOf" srcId="{43BFB429-8960-485A-94F5-E2308C7F0B4E}" destId="{98E220FF-63C2-4D4E-800C-83FE312F1188}" srcOrd="0" destOrd="0" presId="urn:microsoft.com/office/officeart/2005/8/layout/cycle3"/>
    <dgm:cxn modelId="{C1CAB701-72BE-48B4-8B57-4D7A0163C7A9}" type="presParOf" srcId="{43BFB429-8960-485A-94F5-E2308C7F0B4E}" destId="{4CF1B19F-BC01-4215-8C4A-573273E0AE78}" srcOrd="1" destOrd="0" presId="urn:microsoft.com/office/officeart/2005/8/layout/cycle3"/>
    <dgm:cxn modelId="{6121DA08-51D8-43B2-9C5C-761F29BD2E9D}" type="presParOf" srcId="{43BFB429-8960-485A-94F5-E2308C7F0B4E}" destId="{7660DB25-2538-4472-A1BA-27EB71DF1CAF}" srcOrd="2" destOrd="0" presId="urn:microsoft.com/office/officeart/2005/8/layout/cycle3"/>
    <dgm:cxn modelId="{6F2AEAC2-AE2F-4AFC-863C-FCC88824A114}" type="presParOf" srcId="{43BFB429-8960-485A-94F5-E2308C7F0B4E}" destId="{085D5282-7E70-466C-AA86-50D82BD7ECDE}" srcOrd="3" destOrd="0" presId="urn:microsoft.com/office/officeart/2005/8/layout/cycle3"/>
    <dgm:cxn modelId="{3CA16631-EFCE-494A-9B5E-7708D24A126A}" type="presParOf" srcId="{43BFB429-8960-485A-94F5-E2308C7F0B4E}" destId="{2BCA9284-C737-43DE-A7C1-3401C93F7DE5}" srcOrd="4" destOrd="0" presId="urn:microsoft.com/office/officeart/2005/8/layout/cycle3"/>
    <dgm:cxn modelId="{BABC52F0-FA32-4A6B-91E2-776A7675855E}" type="presParOf" srcId="{43BFB429-8960-485A-94F5-E2308C7F0B4E}" destId="{4222788A-CB8F-4BC9-83C6-64A77D87A39D}" srcOrd="5" destOrd="0" presId="urn:microsoft.com/office/officeart/2005/8/layout/cycle3"/>
    <dgm:cxn modelId="{D4C6AD94-9519-492D-A988-0D4C9916A044}" type="presParOf" srcId="{43BFB429-8960-485A-94F5-E2308C7F0B4E}" destId="{6CEC87B4-2B36-4F44-81BA-856300B01466}" srcOrd="6" destOrd="0" presId="urn:microsoft.com/office/officeart/2005/8/layout/cycle3"/>
    <dgm:cxn modelId="{B666F87F-7162-4D44-8570-98620ED7E055}" type="presParOf" srcId="{43BFB429-8960-485A-94F5-E2308C7F0B4E}" destId="{5E1E421E-320C-4657-AF80-A2EA71DE652C}" srcOrd="7" destOrd="0" presId="urn:microsoft.com/office/officeart/2005/8/layout/cycle3"/>
    <dgm:cxn modelId="{937898B7-580D-4D7B-88CA-64C86AAEE403}" type="presParOf" srcId="{43BFB429-8960-485A-94F5-E2308C7F0B4E}" destId="{E603E422-2A93-4A1D-8EE1-CAEC09ADBC07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1B19F-BC01-4215-8C4A-573273E0AE78}">
      <dsp:nvSpPr>
        <dsp:cNvPr id="0" name=""/>
        <dsp:cNvSpPr/>
      </dsp:nvSpPr>
      <dsp:spPr>
        <a:xfrm>
          <a:off x="850533" y="26606"/>
          <a:ext cx="5499732" cy="5499732"/>
        </a:xfrm>
        <a:prstGeom prst="circularArrow">
          <a:avLst>
            <a:gd name="adj1" fmla="val 5544"/>
            <a:gd name="adj2" fmla="val 330680"/>
            <a:gd name="adj3" fmla="val 14531192"/>
            <a:gd name="adj4" fmla="val 1694142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220FF-63C2-4D4E-800C-83FE312F1188}">
      <dsp:nvSpPr>
        <dsp:cNvPr id="0" name=""/>
        <dsp:cNvSpPr/>
      </dsp:nvSpPr>
      <dsp:spPr>
        <a:xfrm>
          <a:off x="2753660" y="-94684"/>
          <a:ext cx="1693478" cy="1167465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b="1" kern="12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b="1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Mål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b="1" kern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Alle barn og unge skal få den støtten de trenger for å ha det bra hjemme, i barnehagen, på skolen, og i fritiden.</a:t>
          </a:r>
          <a:endParaRPr lang="nb-NO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100" kern="1200" dirty="0"/>
        </a:p>
      </dsp:txBody>
      <dsp:txXfrm>
        <a:off x="2810651" y="-37693"/>
        <a:ext cx="1579496" cy="1053483"/>
      </dsp:txXfrm>
    </dsp:sp>
    <dsp:sp modelId="{7660DB25-2538-4472-A1BA-27EB71DF1CAF}">
      <dsp:nvSpPr>
        <dsp:cNvPr id="0" name=""/>
        <dsp:cNvSpPr/>
      </dsp:nvSpPr>
      <dsp:spPr>
        <a:xfrm>
          <a:off x="4803293" y="4511723"/>
          <a:ext cx="1550562" cy="775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/>
            <a:t>Arbeidsverksted 3: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/>
            <a:t>Kjennetegn på måloppnåelse; hva ser/hører vi da?</a:t>
          </a:r>
          <a:endParaRPr lang="nb-NO" sz="1000" kern="1200" dirty="0"/>
        </a:p>
      </dsp:txBody>
      <dsp:txXfrm>
        <a:off x="4841139" y="4549569"/>
        <a:ext cx="1474870" cy="699589"/>
      </dsp:txXfrm>
    </dsp:sp>
    <dsp:sp modelId="{085D5282-7E70-466C-AA86-50D82BD7ECDE}">
      <dsp:nvSpPr>
        <dsp:cNvPr id="0" name=""/>
        <dsp:cNvSpPr/>
      </dsp:nvSpPr>
      <dsp:spPr>
        <a:xfrm>
          <a:off x="1571237" y="4641968"/>
          <a:ext cx="1550562" cy="775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/>
            <a:t>Hvordan vite at vi lykkes?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/>
            <a:t>Nåsituasjon-&gt; Slik vil vi ha det</a:t>
          </a:r>
          <a:endParaRPr lang="nb-NO" sz="1000" kern="1200" dirty="0"/>
        </a:p>
      </dsp:txBody>
      <dsp:txXfrm>
        <a:off x="1609083" y="4679814"/>
        <a:ext cx="1474870" cy="699589"/>
      </dsp:txXfrm>
    </dsp:sp>
    <dsp:sp modelId="{2BCA9284-C737-43DE-A7C1-3401C93F7DE5}">
      <dsp:nvSpPr>
        <dsp:cNvPr id="0" name=""/>
        <dsp:cNvSpPr/>
      </dsp:nvSpPr>
      <dsp:spPr>
        <a:xfrm>
          <a:off x="0" y="3047035"/>
          <a:ext cx="1550562" cy="775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b="1" kern="1200" dirty="0" smtClean="0"/>
            <a:t>Arbeidsverksted 4: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smtClean="0"/>
            <a:t>6. April 2018</a:t>
          </a:r>
          <a:endParaRPr lang="nb-NO" sz="900" kern="1200" dirty="0"/>
        </a:p>
      </dsp:txBody>
      <dsp:txXfrm>
        <a:off x="37846" y="3084881"/>
        <a:ext cx="1474870" cy="699589"/>
      </dsp:txXfrm>
    </dsp:sp>
    <dsp:sp modelId="{4222788A-CB8F-4BC9-83C6-64A77D87A39D}">
      <dsp:nvSpPr>
        <dsp:cNvPr id="0" name=""/>
        <dsp:cNvSpPr/>
      </dsp:nvSpPr>
      <dsp:spPr>
        <a:xfrm>
          <a:off x="245899" y="918616"/>
          <a:ext cx="1550562" cy="775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/>
            <a:t>Evaluering og grunnlag for å vurdere nye tiltak </a:t>
          </a:r>
          <a:r>
            <a:rPr lang="nb-NO" sz="1000" kern="1200" dirty="0" err="1" smtClean="0"/>
            <a:t>evt</a:t>
          </a:r>
          <a:r>
            <a:rPr lang="nb-NO" sz="1000" kern="1200" dirty="0" smtClean="0"/>
            <a:t>  nytt mål</a:t>
          </a:r>
          <a:endParaRPr lang="nb-NO" sz="1000" kern="1200" dirty="0"/>
        </a:p>
      </dsp:txBody>
      <dsp:txXfrm>
        <a:off x="283745" y="956462"/>
        <a:ext cx="1474870" cy="699589"/>
      </dsp:txXfrm>
    </dsp:sp>
    <dsp:sp modelId="{6CEC87B4-2B36-4F44-81BA-856300B01466}">
      <dsp:nvSpPr>
        <dsp:cNvPr id="0" name=""/>
        <dsp:cNvSpPr/>
      </dsp:nvSpPr>
      <dsp:spPr>
        <a:xfrm>
          <a:off x="5115910" y="574947"/>
          <a:ext cx="1550562" cy="775281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/>
            <a:t>7 holdninger som skal ligge til grunn for vår  samhandling er bestemt.</a:t>
          </a:r>
          <a:endParaRPr lang="nb-NO" sz="1000" kern="1200" dirty="0"/>
        </a:p>
      </dsp:txBody>
      <dsp:txXfrm>
        <a:off x="5153756" y="612793"/>
        <a:ext cx="1474870" cy="699589"/>
      </dsp:txXfrm>
    </dsp:sp>
    <dsp:sp modelId="{5E1E421E-320C-4657-AF80-A2EA71DE652C}">
      <dsp:nvSpPr>
        <dsp:cNvPr id="0" name=""/>
        <dsp:cNvSpPr/>
      </dsp:nvSpPr>
      <dsp:spPr>
        <a:xfrm>
          <a:off x="5650236" y="2929645"/>
          <a:ext cx="1550562" cy="775281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>
              <a:solidFill>
                <a:schemeClr val="bg1"/>
              </a:solidFill>
            </a:rPr>
            <a:t>Det er utarbeidet tjenesteoversikt</a:t>
          </a:r>
          <a:endParaRPr lang="nb-NO" sz="1000" kern="1200" dirty="0">
            <a:solidFill>
              <a:schemeClr val="bg1"/>
            </a:solidFill>
          </a:endParaRPr>
        </a:p>
      </dsp:txBody>
      <dsp:txXfrm>
        <a:off x="5688082" y="2967491"/>
        <a:ext cx="1474870" cy="699589"/>
      </dsp:txXfrm>
    </dsp:sp>
    <dsp:sp modelId="{E603E422-2A93-4A1D-8EE1-CAEC09ADBC07}">
      <dsp:nvSpPr>
        <dsp:cNvPr id="0" name=""/>
        <dsp:cNvSpPr/>
      </dsp:nvSpPr>
      <dsp:spPr>
        <a:xfrm>
          <a:off x="5650236" y="1720530"/>
          <a:ext cx="1550562" cy="775281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/>
            <a:t>Samhandling er definert</a:t>
          </a:r>
          <a:endParaRPr lang="nb-NO" sz="1000" kern="1200" dirty="0"/>
        </a:p>
      </dsp:txBody>
      <dsp:txXfrm>
        <a:off x="5688082" y="1758376"/>
        <a:ext cx="1474870" cy="699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F72DC-9305-4026-A02D-AC719F0B4AA5}" type="datetimeFigureOut">
              <a:rPr lang="nb-NO" smtClean="0"/>
              <a:pPr/>
              <a:t>07.02.2018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5D420-DB1E-4E20-8D96-166129F1364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027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07809-AEB2-463E-86D0-8D9D1BEBF67E}" type="datetimeFigureOut">
              <a:rPr lang="nb-NO" smtClean="0"/>
              <a:t>07.02.2018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BBAD4-F4E3-42B6-87D3-F02E93365E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58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107504" y="116632"/>
            <a:ext cx="8928992" cy="5688632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nb-NO" dirty="0" smtClean="0"/>
              <a:t>Klikk ikonet for å legge til et bilde</a:t>
            </a:r>
            <a:br>
              <a:rPr lang="nb-NO" dirty="0" smtClean="0"/>
            </a:br>
            <a:r>
              <a:rPr lang="nb-NO" dirty="0" smtClean="0"/>
              <a:t>Dette bildet bør være 24,8x15,8cm? (her) (helst 300 </a:t>
            </a:r>
            <a:r>
              <a:rPr lang="nb-NO" dirty="0" err="1" smtClean="0"/>
              <a:t>dpi</a:t>
            </a:r>
            <a:r>
              <a:rPr lang="nb-NO" dirty="0" smtClean="0"/>
              <a:t>)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9552" y="4653135"/>
            <a:ext cx="6980312" cy="576065"/>
          </a:xfrm>
        </p:spPr>
        <p:txBody>
          <a:bodyPr>
            <a:normAutofit/>
          </a:bodyPr>
          <a:lstStyle>
            <a:lvl1pPr algn="l">
              <a:defRPr sz="2700" b="1">
                <a:ln w="635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40149" y="5085184"/>
            <a:ext cx="6400800" cy="504056"/>
          </a:xfrm>
        </p:spPr>
        <p:txBody>
          <a:bodyPr>
            <a:noAutofit/>
          </a:bodyPr>
          <a:lstStyle>
            <a:lvl1pPr marL="0" indent="0" algn="l">
              <a:buNone/>
              <a:defRPr sz="2700" spc="-30" baseline="0">
                <a:ln w="635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6000" cy="1080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378800"/>
            <a:ext cx="7776000" cy="410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1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7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6000" cy="1080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3568" y="1378868"/>
            <a:ext cx="3744416" cy="410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378868"/>
            <a:ext cx="3754760" cy="410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3568" y="1535113"/>
            <a:ext cx="3744416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83568" y="2174875"/>
            <a:ext cx="3744416" cy="34143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88024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88024" y="2174875"/>
            <a:ext cx="3682752" cy="34143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07.02.2018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07.02.2018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4000" y="273050"/>
            <a:ext cx="3168352" cy="1162050"/>
          </a:xfr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39952" y="273051"/>
            <a:ext cx="4546848" cy="531619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83568" y="1435101"/>
            <a:ext cx="3168352" cy="41541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437112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243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003850"/>
            <a:ext cx="5486400" cy="50993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07.02.2018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87208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4432" y="1378868"/>
            <a:ext cx="7776000" cy="41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D5D97-B731-49C4-BB64-CDAA4BA85EC8}" type="datetimeFigureOut">
              <a:rPr lang="nb-NO" smtClean="0"/>
              <a:pPr/>
              <a:t>07.02.2018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321F-F27C-4881-B3BC-4CCFCDA2DB1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AK_medlis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000" y="5839200"/>
            <a:ext cx="613895" cy="935984"/>
          </a:xfrm>
          <a:prstGeom prst="rect">
            <a:avLst/>
          </a:prstGeom>
        </p:spPr>
      </p:pic>
      <p:pic>
        <p:nvPicPr>
          <p:cNvPr id="9" name="Bilde 8" descr="sjo.jpg"/>
          <p:cNvPicPr>
            <a:picLocks noChangeAspect="1"/>
          </p:cNvPicPr>
          <p:nvPr/>
        </p:nvPicPr>
        <p:blipFill>
          <a:blip r:embed="rId13" cstate="print"/>
          <a:srcRect b="12800"/>
          <a:stretch>
            <a:fillRect/>
          </a:stretch>
        </p:blipFill>
        <p:spPr>
          <a:xfrm>
            <a:off x="5670000" y="5805488"/>
            <a:ext cx="3368319" cy="9177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endal.kommune.no/politikk-og-organisasjon/tidlig-innsats/samhandling-barn-og-unge/prosess-tverrfaglig-samhandling/samhandling-hva-er-d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076" y="356843"/>
            <a:ext cx="8055142" cy="475562"/>
          </a:xfrm>
        </p:spPr>
        <p:txBody>
          <a:bodyPr>
            <a:noAutofit/>
          </a:bodyPr>
          <a:lstStyle/>
          <a:p>
            <a:r>
              <a:rPr lang="nb-NO" sz="1800" dirty="0"/>
              <a:t>Prosess for bedre samhandling for barn, unge og familier i Arendal kommune, status etter to arbeidsverksteder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1</a:t>
            </a:fld>
            <a:endParaRPr lang="nb-NO"/>
          </a:p>
        </p:txBody>
      </p:sp>
      <p:graphicFrame>
        <p:nvGraphicFramePr>
          <p:cNvPr id="5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20675"/>
              </p:ext>
            </p:extLst>
          </p:nvPr>
        </p:nvGraphicFramePr>
        <p:xfrm>
          <a:off x="827584" y="1124744"/>
          <a:ext cx="720079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7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6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Mål: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378800"/>
            <a:ext cx="8136904" cy="4104000"/>
          </a:xfrm>
        </p:spPr>
        <p:txBody>
          <a:bodyPr>
            <a:normAutofit/>
          </a:bodyPr>
          <a:lstStyle/>
          <a:p>
            <a:pPr lvl="0"/>
            <a:endParaRPr lang="nb-NO" sz="4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nb-NO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Alle </a:t>
            </a:r>
            <a:r>
              <a:rPr lang="nb-NO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barn og unge skal få den støtten de trenger for å ha det bra hjemme, </a:t>
            </a:r>
            <a:r>
              <a:rPr lang="nb-NO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 </a:t>
            </a:r>
            <a:r>
              <a:rPr lang="nb-NO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barnehagen, </a:t>
            </a:r>
            <a:r>
              <a:rPr lang="nb-NO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/>
            </a:r>
            <a:br>
              <a:rPr lang="nb-NO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nb-NO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på </a:t>
            </a:r>
            <a:r>
              <a:rPr lang="nb-NO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skolen, </a:t>
            </a:r>
            <a:r>
              <a:rPr lang="nb-NO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og </a:t>
            </a:r>
            <a:r>
              <a:rPr lang="nb-NO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 fritiden.</a:t>
            </a:r>
            <a:endParaRPr lang="nb-NO" sz="4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45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 1"/>
          <p:cNvSpPr/>
          <p:nvPr/>
        </p:nvSpPr>
        <p:spPr>
          <a:xfrm>
            <a:off x="539552" y="1476736"/>
            <a:ext cx="2905871" cy="163448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nb-NO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Barns egenverdi er viktig for alle kommunens tjenester for barn og unge</a:t>
            </a:r>
            <a:endParaRPr lang="nb-NO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ky 2"/>
          <p:cNvSpPr/>
          <p:nvPr/>
        </p:nvSpPr>
        <p:spPr>
          <a:xfrm>
            <a:off x="6109719" y="2577205"/>
            <a:ext cx="2633125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nb-NO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Barn og unge skal bli hørt i saker som omhandler dem selv</a:t>
            </a:r>
            <a:endParaRPr lang="nb-NO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ky 3"/>
          <p:cNvSpPr/>
          <p:nvPr/>
        </p:nvSpPr>
        <p:spPr>
          <a:xfrm>
            <a:off x="3707904" y="982842"/>
            <a:ext cx="3384376" cy="168827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nb-NO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Arendal kommune skal ha en helhetlig og koordinert innsats overfor barn, unge og familier</a:t>
            </a:r>
            <a:endParaRPr lang="nb-NO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ky 4"/>
          <p:cNvSpPr/>
          <p:nvPr/>
        </p:nvSpPr>
        <p:spPr>
          <a:xfrm>
            <a:off x="238647" y="4109440"/>
            <a:ext cx="2626688" cy="127444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nb-NO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Foresatte er viktige ressurspersoner</a:t>
            </a:r>
            <a:endParaRPr lang="nb-NO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ky 5"/>
          <p:cNvSpPr/>
          <p:nvPr/>
        </p:nvSpPr>
        <p:spPr>
          <a:xfrm>
            <a:off x="2930167" y="2838334"/>
            <a:ext cx="2664296" cy="168827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nb-NO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nb-NO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Gode </a:t>
            </a:r>
            <a:r>
              <a:rPr lang="nb-NO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 skapes hjemme, i barnehagen, på skolen og i fritiden</a:t>
            </a:r>
            <a:endParaRPr lang="nb-NO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ky 6"/>
          <p:cNvSpPr/>
          <p:nvPr/>
        </p:nvSpPr>
        <p:spPr>
          <a:xfrm>
            <a:off x="2771800" y="4966708"/>
            <a:ext cx="2473424" cy="146531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nb-NO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Alle som jobber med barn og unge kan være den ene!</a:t>
            </a:r>
          </a:p>
        </p:txBody>
      </p:sp>
      <p:sp>
        <p:nvSpPr>
          <p:cNvPr id="8" name="Sky 7"/>
          <p:cNvSpPr/>
          <p:nvPr/>
        </p:nvSpPr>
        <p:spPr>
          <a:xfrm>
            <a:off x="5724128" y="4415408"/>
            <a:ext cx="2664296" cy="13898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nb-NO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God psykisk helse er en viktig forutsetning for læring</a:t>
            </a:r>
            <a:endParaRPr lang="nb-NO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39552" y="398067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Felles holdninger </a:t>
            </a:r>
            <a:r>
              <a:rPr lang="nb-NO" sz="32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til samhandling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28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Samhandling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nb-NO" dirty="0" smtClean="0"/>
          </a:p>
          <a:p>
            <a:endParaRPr lang="nb-NO" sz="2400" b="1" dirty="0" smtClean="0"/>
          </a:p>
          <a:p>
            <a:endParaRPr lang="nb-NO" sz="2400" b="1" dirty="0"/>
          </a:p>
          <a:p>
            <a:r>
              <a:rPr lang="nb-NO" sz="2400" b="1" dirty="0" smtClean="0"/>
              <a:t>Vi </a:t>
            </a:r>
            <a:r>
              <a:rPr lang="nb-NO" sz="2400" b="1" dirty="0"/>
              <a:t>handler koordinert ut fra felles forståelse for mål og egne </a:t>
            </a:r>
            <a:r>
              <a:rPr lang="nb-NO" sz="2400" b="1" dirty="0" smtClean="0"/>
              <a:t>roller. God </a:t>
            </a:r>
            <a:r>
              <a:rPr lang="nb-NO" sz="2400" b="1" dirty="0"/>
              <a:t>samhandling forutsetter tillit og annerkjennelse av hverandres kompetanse</a:t>
            </a:r>
            <a:r>
              <a:rPr lang="nb-NO" sz="2400" b="1" dirty="0" smtClean="0"/>
              <a:t>.</a:t>
            </a:r>
          </a:p>
          <a:p>
            <a:pPr marL="0" indent="0">
              <a:buNone/>
            </a:pPr>
            <a:endParaRPr lang="nb-NO" sz="2400" b="1" dirty="0" smtClean="0"/>
          </a:p>
          <a:p>
            <a:pPr marL="0" indent="0">
              <a:buNone/>
            </a:pPr>
            <a:endParaRPr lang="nb-NO" sz="2400" b="1" dirty="0"/>
          </a:p>
          <a:p>
            <a:r>
              <a:rPr lang="nb-NO" dirty="0" smtClean="0"/>
              <a:t>Utarbeidet på </a:t>
            </a:r>
            <a:r>
              <a:rPr lang="nb-NO" dirty="0"/>
              <a:t>bakgrunn av innspill i arbeidsverkstedet har programstyret utarbeidet en felles definisjon på samhandling for ansatte i Arendal kommune</a:t>
            </a:r>
          </a:p>
        </p:txBody>
      </p:sp>
    </p:spTree>
    <p:extLst>
      <p:ext uri="{BB962C8B-B14F-4D97-AF65-F5344CB8AC3E}">
        <p14:creationId xmlns:p14="http://schemas.microsoft.com/office/powerpoint/2010/main" val="15317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136904" cy="1080000"/>
          </a:xfrm>
        </p:spPr>
        <p:txBody>
          <a:bodyPr>
            <a:normAutofit/>
          </a:bodyPr>
          <a:lstStyle/>
          <a:p>
            <a:r>
              <a:rPr lang="nb-NO" dirty="0"/>
              <a:t>Felles holdninger til </a:t>
            </a:r>
            <a:r>
              <a:rPr lang="nb-NO" dirty="0" smtClean="0"/>
              <a:t>samhandling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000" cy="5184576"/>
          </a:xfrm>
        </p:spPr>
        <p:txBody>
          <a:bodyPr>
            <a:normAutofit fontScale="92500" lnSpcReduction="20000"/>
          </a:bodyPr>
          <a:lstStyle/>
          <a:p>
            <a:endParaRPr lang="nb-NO" sz="2400" b="1" dirty="0" smtClean="0"/>
          </a:p>
          <a:p>
            <a:r>
              <a:rPr lang="nb-NO" sz="2400" b="1" dirty="0" smtClean="0"/>
              <a:t>Arendal </a:t>
            </a:r>
            <a:r>
              <a:rPr lang="nb-NO" sz="2400" b="1" dirty="0"/>
              <a:t>kommune skal ha en helhetlig og koordinert innsats overfor barn, unge og familier</a:t>
            </a:r>
            <a:endParaRPr lang="nb-NO" sz="2400" dirty="0"/>
          </a:p>
          <a:p>
            <a:r>
              <a:rPr lang="nb-NO" sz="2400" b="1" dirty="0"/>
              <a:t>Barns egenverdi er viktig for alle kommunens tjenester for barn og unge</a:t>
            </a:r>
            <a:endParaRPr lang="nb-NO" sz="2400" dirty="0"/>
          </a:p>
          <a:p>
            <a:r>
              <a:rPr lang="nb-NO" sz="2400" b="1" dirty="0"/>
              <a:t>Barn og unge skal bli hørt i saker som omhandler dem selv</a:t>
            </a:r>
            <a:endParaRPr lang="nb-NO" sz="2400" dirty="0"/>
          </a:p>
          <a:p>
            <a:r>
              <a:rPr lang="nb-NO" sz="2400" b="1" dirty="0"/>
              <a:t>Gode liv skapes hjemme, i barnehagen, på skolen og i fritiden</a:t>
            </a:r>
            <a:endParaRPr lang="nb-NO" sz="2400" dirty="0"/>
          </a:p>
          <a:p>
            <a:r>
              <a:rPr lang="nb-NO" sz="2400" b="1" dirty="0"/>
              <a:t>God psykisk helse er en viktig forutsetning for læring</a:t>
            </a:r>
            <a:endParaRPr lang="nb-NO" sz="2400" dirty="0"/>
          </a:p>
          <a:p>
            <a:r>
              <a:rPr lang="nb-NO" sz="2400" b="1" dirty="0"/>
              <a:t>Foresatte er viktige ressurspersoner</a:t>
            </a:r>
            <a:endParaRPr lang="nb-NO" sz="2400" dirty="0"/>
          </a:p>
          <a:p>
            <a:r>
              <a:rPr lang="nb-NO" sz="2400" b="1" dirty="0"/>
              <a:t>Alle som jobber med barn og unge kan være den ene</a:t>
            </a:r>
            <a:r>
              <a:rPr lang="nb-NO" sz="2400" b="1" dirty="0" smtClean="0"/>
              <a:t>!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sz="1800" dirty="0"/>
          </a:p>
          <a:p>
            <a:pPr marL="0" indent="0" algn="ctr">
              <a:buNone/>
            </a:pPr>
            <a:r>
              <a:rPr lang="nb-NO" sz="1700" dirty="0"/>
              <a:t>De overstående punkter er forankret gjennom diskusjon og innspill fra arbeidsgruppene på Arbeidsverksted 12. desember 2017 og ble godkjent i Lederlaget 8. januar 2018.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80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-mal med sjøfil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Basis-mal med sjøfilter (1)</Template>
  <TotalTime>289</TotalTime>
  <Words>352</Words>
  <Application>Microsoft Office PowerPoint</Application>
  <PresentationFormat>Skjermfremvisning (4:3)</PresentationFormat>
  <Paragraphs>47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Basis-mal med sjøfilter</vt:lpstr>
      <vt:lpstr>Prosess for bedre samhandling for barn, unge og familier i Arendal kommune, status etter to arbeidsverksteder</vt:lpstr>
      <vt:lpstr>Mål: </vt:lpstr>
      <vt:lpstr>PowerPoint-presentasjon</vt:lpstr>
      <vt:lpstr>Samhandling</vt:lpstr>
      <vt:lpstr>Felles holdninger til samhandling </vt:lpstr>
    </vt:vector>
  </TitlesOfParts>
  <Company>IKT 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Aaserud, Roar</dc:creator>
  <cp:lastModifiedBy>Kløcker, Tone Merete Worren</cp:lastModifiedBy>
  <cp:revision>25</cp:revision>
  <cp:lastPrinted>2018-02-06T13:57:09Z</cp:lastPrinted>
  <dcterms:created xsi:type="dcterms:W3CDTF">2016-08-16T09:57:56Z</dcterms:created>
  <dcterms:modified xsi:type="dcterms:W3CDTF">2018-02-07T07:06:02Z</dcterms:modified>
</cp:coreProperties>
</file>