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98" r:id="rId6"/>
    <p:sldId id="296" r:id="rId7"/>
    <p:sldId id="302" r:id="rId8"/>
    <p:sldId id="257" r:id="rId9"/>
    <p:sldId id="295" r:id="rId10"/>
    <p:sldId id="293" r:id="rId11"/>
    <p:sldId id="301" r:id="rId12"/>
    <p:sldId id="294" r:id="rId13"/>
    <p:sldId id="299" r:id="rId14"/>
    <p:sldId id="297" r:id="rId15"/>
    <p:sldId id="300" r:id="rId16"/>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E0FF"/>
    <a:srgbClr val="53ADFF"/>
    <a:srgbClr val="E8645A"/>
    <a:srgbClr val="E8685E"/>
    <a:srgbClr val="00192F"/>
    <a:srgbClr val="F8F8F8"/>
    <a:srgbClr val="95CAEA"/>
    <a:srgbClr val="9FD1FF"/>
    <a:srgbClr val="81C3FF"/>
    <a:srgbClr val="0054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ddels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iddels stil 2 – uthev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iddels stil 2 – uthev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iddels stil 2 – uthev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8603FDC-E32A-4AB5-989C-0864C3EAD2B8}" styleName="Temastil 2 – utheving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emastil 2 – utheving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emastil 2 – utheving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emastil 2 – utheving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emastil 2 – utheving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B9631B5-78F2-41C9-869B-9F39066F8104}" styleName="Middels stil 3 – uthevin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5BE263C-DBD7-4A20-BB59-AAB30ACAA65A}" styleName="Middels stil 3 – uthevin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2838BEF-8BB2-4498-84A7-C5851F593DF1}" styleName="Middels stil 4 – utheving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iddels stil 4 – uthevin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iddels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012ECD-51FC-41F1-AA8D-1B2483CD663E}" styleName="Lys stil 2 – uthevin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ys stil 3 – utheving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ys stil 3 – utheving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11" autoAdjust="0"/>
    <p:restoredTop sz="95220" autoAdjust="0"/>
  </p:normalViewPr>
  <p:slideViewPr>
    <p:cSldViewPr snapToGrid="0" showGuides="1">
      <p:cViewPr varScale="1">
        <p:scale>
          <a:sx n="74" d="100"/>
          <a:sy n="74" d="100"/>
        </p:scale>
        <p:origin x="408" y="48"/>
      </p:cViewPr>
      <p:guideLst>
        <p:guide orient="horz" pos="2160"/>
        <p:guide pos="3840"/>
      </p:guideLst>
    </p:cSldViewPr>
  </p:slideViewPr>
  <p:outlineViewPr>
    <p:cViewPr>
      <p:scale>
        <a:sx n="33" d="100"/>
        <a:sy n="33" d="100"/>
      </p:scale>
      <p:origin x="0" y="-1474"/>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84" d="100"/>
          <a:sy n="84" d="100"/>
        </p:scale>
        <p:origin x="297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9842-B3D6-44C1-AEE6-A68EE714B25D}" type="datetimeFigureOut">
              <a:rPr lang="nb-NO" smtClean="0"/>
              <a:t>13.12.2021</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AF2596-4714-4133-AF26-01B87C6255A7}" type="slidenum">
              <a:rPr lang="nb-NO" smtClean="0"/>
              <a:t>‹#›</a:t>
            </a:fld>
            <a:endParaRPr lang="nb-NO"/>
          </a:p>
        </p:txBody>
      </p:sp>
    </p:spTree>
    <p:extLst>
      <p:ext uri="{BB962C8B-B14F-4D97-AF65-F5344CB8AC3E}">
        <p14:creationId xmlns:p14="http://schemas.microsoft.com/office/powerpoint/2010/main" val="480024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86AF2596-4714-4133-AF26-01B87C6255A7}" type="slidenum">
              <a:rPr lang="nb-NO" smtClean="0"/>
              <a:t>5</a:t>
            </a:fld>
            <a:endParaRPr lang="nb-NO"/>
          </a:p>
        </p:txBody>
      </p:sp>
    </p:spTree>
    <p:extLst>
      <p:ext uri="{BB962C8B-B14F-4D97-AF65-F5344CB8AC3E}">
        <p14:creationId xmlns:p14="http://schemas.microsoft.com/office/powerpoint/2010/main" val="41327392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otat side">
    <p:bg>
      <p:bgPr>
        <a:solidFill>
          <a:srgbClr val="FFFFFF"/>
        </a:solidFill>
        <a:effectLst/>
      </p:bgPr>
    </p:bg>
    <p:spTree>
      <p:nvGrpSpPr>
        <p:cNvPr id="1" name=""/>
        <p:cNvGrpSpPr/>
        <p:nvPr/>
      </p:nvGrpSpPr>
      <p:grpSpPr>
        <a:xfrm>
          <a:off x="0" y="0"/>
          <a:ext cx="0" cy="0"/>
          <a:chOff x="0" y="0"/>
          <a:chExt cx="0" cy="0"/>
        </a:xfrm>
      </p:grpSpPr>
      <p:sp>
        <p:nvSpPr>
          <p:cNvPr id="2" name="Tittel 1"/>
          <p:cNvSpPr>
            <a:spLocks noGrp="1"/>
          </p:cNvSpPr>
          <p:nvPr>
            <p:ph type="title"/>
          </p:nvPr>
        </p:nvSpPr>
        <p:spPr>
          <a:xfrm>
            <a:off x="838200" y="365126"/>
            <a:ext cx="10515600" cy="537986"/>
          </a:xfrm>
        </p:spPr>
        <p:txBody>
          <a:bodyPr/>
          <a:lstStyle>
            <a:lvl1pPr>
              <a:defRPr b="1">
                <a:solidFill>
                  <a:srgbClr val="00192F"/>
                </a:solidFill>
              </a:defRPr>
            </a:lvl1pPr>
          </a:lstStyle>
          <a:p>
            <a:r>
              <a:rPr lang="nb-NO" dirty="0"/>
              <a:t>Klikk for å redigere tittelstil</a:t>
            </a:r>
          </a:p>
        </p:txBody>
      </p:sp>
      <p:sp>
        <p:nvSpPr>
          <p:cNvPr id="3" name="Plassholder for innhold 2"/>
          <p:cNvSpPr>
            <a:spLocks noGrp="1"/>
          </p:cNvSpPr>
          <p:nvPr>
            <p:ph idx="1"/>
          </p:nvPr>
        </p:nvSpPr>
        <p:spPr>
          <a:xfrm>
            <a:off x="838200" y="903112"/>
            <a:ext cx="10515600" cy="5273851"/>
          </a:xfrm>
        </p:spPr>
        <p:txBody>
          <a:bodyPr>
            <a:normAutofit/>
          </a:bodyPr>
          <a:lstStyle>
            <a:lvl1pPr marL="0" indent="0">
              <a:buNone/>
              <a:defRPr sz="1600" b="0">
                <a:solidFill>
                  <a:srgbClr val="00192F"/>
                </a:solidFill>
              </a:defRPr>
            </a:lvl1pPr>
            <a:lvl2pPr>
              <a:defRPr sz="1600">
                <a:solidFill>
                  <a:srgbClr val="1A3107"/>
                </a:solidFill>
              </a:defRPr>
            </a:lvl2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3714979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Bare tittel">
    <p:spTree>
      <p:nvGrpSpPr>
        <p:cNvPr id="1" name=""/>
        <p:cNvGrpSpPr/>
        <p:nvPr/>
      </p:nvGrpSpPr>
      <p:grpSpPr>
        <a:xfrm>
          <a:off x="0" y="0"/>
          <a:ext cx="0" cy="0"/>
          <a:chOff x="0" y="0"/>
          <a:chExt cx="0" cy="0"/>
        </a:xfrm>
      </p:grpSpPr>
      <p:sp>
        <p:nvSpPr>
          <p:cNvPr id="2" name="Tittel 1"/>
          <p:cNvSpPr>
            <a:spLocks noGrp="1"/>
          </p:cNvSpPr>
          <p:nvPr>
            <p:ph type="title"/>
          </p:nvPr>
        </p:nvSpPr>
        <p:spPr>
          <a:xfrm>
            <a:off x="838200" y="2766218"/>
            <a:ext cx="10515600" cy="1325563"/>
          </a:xfrm>
        </p:spPr>
        <p:txBody>
          <a:bodyPr>
            <a:normAutofit/>
          </a:bodyPr>
          <a:lstStyle>
            <a:lvl1pPr algn="ctr">
              <a:defRPr sz="3200" cap="all" baseline="0"/>
            </a:lvl1pPr>
          </a:lstStyle>
          <a:p>
            <a:r>
              <a:rPr lang="nb-NO" dirty="0"/>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13.12.2021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384817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13.12.2021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
        <p:nvSpPr>
          <p:cNvPr id="5" name="Plassholder for bilde 2">
            <a:extLst>
              <a:ext uri="{FF2B5EF4-FFF2-40B4-BE49-F238E27FC236}">
                <a16:creationId xmlns:a16="http://schemas.microsoft.com/office/drawing/2014/main" id="{5688AF84-34E6-4CF4-81A2-ECC2E421E48C}"/>
              </a:ext>
            </a:extLst>
          </p:cNvPr>
          <p:cNvSpPr>
            <a:spLocks noGrp="1"/>
          </p:cNvSpPr>
          <p:nvPr>
            <p:ph type="pic" idx="1"/>
          </p:nvPr>
        </p:nvSpPr>
        <p:spPr>
          <a:xfrm>
            <a:off x="0" y="0"/>
            <a:ext cx="1219200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Tree>
    <p:extLst>
      <p:ext uri="{BB962C8B-B14F-4D97-AF65-F5344CB8AC3E}">
        <p14:creationId xmlns:p14="http://schemas.microsoft.com/office/powerpoint/2010/main" val="3001650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13.12.2021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854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13.12.2021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646511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13.12.2021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
        <p:nvSpPr>
          <p:cNvPr id="5" name="Plassholder for bilde 2">
            <a:extLst>
              <a:ext uri="{FF2B5EF4-FFF2-40B4-BE49-F238E27FC236}">
                <a16:creationId xmlns:a16="http://schemas.microsoft.com/office/drawing/2014/main" id="{5688AF84-34E6-4CF4-81A2-ECC2E421E48C}"/>
              </a:ext>
            </a:extLst>
          </p:cNvPr>
          <p:cNvSpPr>
            <a:spLocks noGrp="1"/>
          </p:cNvSpPr>
          <p:nvPr>
            <p:ph type="pic" idx="1"/>
          </p:nvPr>
        </p:nvSpPr>
        <p:spPr>
          <a:xfrm>
            <a:off x="190501" y="0"/>
            <a:ext cx="11849100" cy="57054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Tree>
    <p:extLst>
      <p:ext uri="{BB962C8B-B14F-4D97-AF65-F5344CB8AC3E}">
        <p14:creationId xmlns:p14="http://schemas.microsoft.com/office/powerpoint/2010/main" val="3193770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dirty="0"/>
              <a:t>Klikk for å redigere tittelstil</a:t>
            </a:r>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p>
            <a:fld id="{05F08D1A-77A5-41DB-A55F-244E1F3B1DD0}" type="datetimeFigureOut">
              <a:rPr lang="nb-NO" smtClean="0"/>
              <a:t>13.12.2021</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254910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normAutofit/>
          </a:bodyPr>
          <a:lstStyle>
            <a:lvl1pPr>
              <a:defRPr sz="2800"/>
            </a:lvl1pPr>
          </a:lstStyle>
          <a:p>
            <a:r>
              <a:rPr lang="nb-NO" dirty="0"/>
              <a:t>Klikk for å redigere tittelstil</a:t>
            </a:r>
          </a:p>
        </p:txBody>
      </p:sp>
      <p:sp>
        <p:nvSpPr>
          <p:cNvPr id="3" name="Plassholder for innhold 2"/>
          <p:cNvSpPr>
            <a:spLocks noGrp="1"/>
          </p:cNvSpPr>
          <p:nvPr>
            <p:ph idx="1"/>
          </p:nvPr>
        </p:nvSpPr>
        <p:spPr>
          <a:xfrm>
            <a:off x="5183188" y="987425"/>
            <a:ext cx="6172200" cy="4873625"/>
          </a:xfrm>
        </p:spPr>
        <p:txBody>
          <a:bodyPr/>
          <a:lstStyle>
            <a:lvl1pPr>
              <a:defRPr sz="2800"/>
            </a:lvl1pPr>
            <a:lvl2pPr>
              <a:defRPr sz="3200"/>
            </a:lvl2pPr>
            <a:lvl3pPr>
              <a:defRPr sz="3000"/>
            </a:lvl3pPr>
            <a:lvl4pPr>
              <a:defRPr sz="2600"/>
            </a:lvl4pPr>
            <a:lvl5pPr>
              <a:defRPr sz="20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05F08D1A-77A5-41DB-A55F-244E1F3B1DD0}" type="datetimeFigureOut">
              <a:rPr lang="nb-NO" smtClean="0"/>
              <a:t>13.12.2021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66362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Forside 1">
    <p:bg>
      <p:bgPr>
        <a:solidFill>
          <a:srgbClr val="00192F"/>
        </a:solidFill>
        <a:effectLst/>
      </p:bgPr>
    </p:bg>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solidFill>
                  <a:srgbClr val="F8F8F8"/>
                </a:solidFill>
              </a:defRPr>
            </a:lvl1pPr>
          </a:lstStyle>
          <a:p>
            <a:r>
              <a:rPr lang="nb-NO" dirty="0"/>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solidFill>
                  <a:srgbClr val="F8F8F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pic>
        <p:nvPicPr>
          <p:cNvPr id="7" name="Grafikk 6">
            <a:extLst>
              <a:ext uri="{FF2B5EF4-FFF2-40B4-BE49-F238E27FC236}">
                <a16:creationId xmlns:a16="http://schemas.microsoft.com/office/drawing/2014/main" id="{876CB3EC-2A3D-4B52-AA3F-15BB444A8DD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22201" y="4860787"/>
            <a:ext cx="7759999" cy="1440000"/>
          </a:xfrm>
          <a:prstGeom prst="rect">
            <a:avLst/>
          </a:prstGeom>
        </p:spPr>
      </p:pic>
    </p:spTree>
    <p:extLst>
      <p:ext uri="{BB962C8B-B14F-4D97-AF65-F5344CB8AC3E}">
        <p14:creationId xmlns:p14="http://schemas.microsoft.com/office/powerpoint/2010/main" val="16691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Forside 2">
    <p:bg>
      <p:bgPr>
        <a:solidFill>
          <a:srgbClr val="00192F"/>
        </a:solidFill>
        <a:effectLst/>
      </p:bgPr>
    </p:bg>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solidFill>
                  <a:srgbClr val="F8F8F8"/>
                </a:solidFill>
              </a:defRPr>
            </a:lvl1pPr>
          </a:lstStyle>
          <a:p>
            <a:r>
              <a:rPr lang="nb-NO" dirty="0"/>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solidFill>
                  <a:srgbClr val="F8F8F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pic>
        <p:nvPicPr>
          <p:cNvPr id="9" name="Grafikk 8">
            <a:extLst>
              <a:ext uri="{FF2B5EF4-FFF2-40B4-BE49-F238E27FC236}">
                <a16:creationId xmlns:a16="http://schemas.microsoft.com/office/drawing/2014/main" id="{2AA083E2-C2EE-45E4-8FEC-A0299089B6BE}"/>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b="75796"/>
          <a:stretch/>
        </p:blipFill>
        <p:spPr>
          <a:xfrm>
            <a:off x="2182132" y="4898571"/>
            <a:ext cx="7753084" cy="1534886"/>
          </a:xfrm>
          <a:prstGeom prst="rect">
            <a:avLst/>
          </a:prstGeom>
        </p:spPr>
      </p:pic>
    </p:spTree>
    <p:extLst>
      <p:ext uri="{BB962C8B-B14F-4D97-AF65-F5344CB8AC3E}">
        <p14:creationId xmlns:p14="http://schemas.microsoft.com/office/powerpoint/2010/main" val="1309193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 3">
    <p:bg>
      <p:bgPr>
        <a:solidFill>
          <a:srgbClr val="00192F"/>
        </a:solidFill>
        <a:effectLst/>
      </p:bgPr>
    </p:bg>
    <p:spTree>
      <p:nvGrpSpPr>
        <p:cNvPr id="1" name=""/>
        <p:cNvGrpSpPr/>
        <p:nvPr/>
      </p:nvGrpSpPr>
      <p:grpSpPr>
        <a:xfrm>
          <a:off x="0" y="0"/>
          <a:ext cx="0" cy="0"/>
          <a:chOff x="0" y="0"/>
          <a:chExt cx="0" cy="0"/>
        </a:xfrm>
      </p:grpSpPr>
      <p:sp>
        <p:nvSpPr>
          <p:cNvPr id="7" name="Plassholder for bilde 2">
            <a:extLst>
              <a:ext uri="{FF2B5EF4-FFF2-40B4-BE49-F238E27FC236}">
                <a16:creationId xmlns:a16="http://schemas.microsoft.com/office/drawing/2014/main" id="{B730090C-1753-41B1-904C-D6A04403365A}"/>
              </a:ext>
            </a:extLst>
          </p:cNvPr>
          <p:cNvSpPr>
            <a:spLocks noGrp="1"/>
          </p:cNvSpPr>
          <p:nvPr>
            <p:ph type="pic" idx="13"/>
          </p:nvPr>
        </p:nvSpPr>
        <p:spPr>
          <a:xfrm>
            <a:off x="0" y="0"/>
            <a:ext cx="1219200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
        <p:nvSpPr>
          <p:cNvPr id="2" name="Tittel 1"/>
          <p:cNvSpPr>
            <a:spLocks noGrp="1"/>
          </p:cNvSpPr>
          <p:nvPr>
            <p:ph type="ctrTitle"/>
          </p:nvPr>
        </p:nvSpPr>
        <p:spPr>
          <a:xfrm>
            <a:off x="1524000" y="1122363"/>
            <a:ext cx="9144000" cy="2387600"/>
          </a:xfrm>
        </p:spPr>
        <p:txBody>
          <a:bodyPr anchor="b"/>
          <a:lstStyle>
            <a:lvl1pPr algn="ctr">
              <a:defRPr sz="6000">
                <a:solidFill>
                  <a:srgbClr val="F8F8F8"/>
                </a:solidFill>
              </a:defRPr>
            </a:lvl1pPr>
          </a:lstStyle>
          <a:p>
            <a:r>
              <a:rPr lang="nb-NO" dirty="0"/>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solidFill>
                  <a:srgbClr val="F8F8F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pic>
        <p:nvPicPr>
          <p:cNvPr id="8" name="Bilde 7">
            <a:extLst>
              <a:ext uri="{FF2B5EF4-FFF2-40B4-BE49-F238E27FC236}">
                <a16:creationId xmlns:a16="http://schemas.microsoft.com/office/drawing/2014/main" id="{CD837B67-D56C-4E28-8A5B-3085D6B9DCB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4000" y="5688000"/>
            <a:ext cx="518088" cy="1009087"/>
          </a:xfrm>
          <a:prstGeom prst="rect">
            <a:avLst/>
          </a:prstGeom>
        </p:spPr>
      </p:pic>
    </p:spTree>
    <p:extLst>
      <p:ext uri="{BB962C8B-B14F-4D97-AF65-F5344CB8AC3E}">
        <p14:creationId xmlns:p14="http://schemas.microsoft.com/office/powerpoint/2010/main" val="2439529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295553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638542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normAutofit/>
          </a:bodyPr>
          <a:lstStyle>
            <a:lvl1pPr>
              <a:defRPr sz="2800"/>
            </a:lvl1pPr>
          </a:lstStyle>
          <a:p>
            <a:r>
              <a:rPr lang="nb-NO" dirty="0"/>
              <a:t>Klikk for å redigere tittelstil</a:t>
            </a:r>
          </a:p>
        </p:txBody>
      </p:sp>
      <p:sp>
        <p:nvSpPr>
          <p:cNvPr id="4" name="Plassholder for tekst 3"/>
          <p:cNvSpPr>
            <a:spLocks noGrp="1"/>
          </p:cNvSpPr>
          <p:nvPr>
            <p:ph type="body" sz="half" idx="2"/>
          </p:nvPr>
        </p:nvSpPr>
        <p:spPr>
          <a:xfrm>
            <a:off x="839788" y="2057400"/>
            <a:ext cx="3932237" cy="3811588"/>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05F08D1A-77A5-41DB-A55F-244E1F3B1DD0}" type="datetimeFigureOut">
              <a:rPr lang="nb-NO" smtClean="0"/>
              <a:t>13.12.2021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1AE5629D-FA78-4774-94D9-9914BEE42A4F}" type="slidenum">
              <a:rPr lang="nb-NO" smtClean="0"/>
              <a:t>‹#›</a:t>
            </a:fld>
            <a:endParaRPr lang="nb-NO"/>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Tree>
    <p:extLst>
      <p:ext uri="{BB962C8B-B14F-4D97-AF65-F5344CB8AC3E}">
        <p14:creationId xmlns:p14="http://schemas.microsoft.com/office/powerpoint/2010/main" val="1607380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Bare tittel">
    <p:spTree>
      <p:nvGrpSpPr>
        <p:cNvPr id="1" name=""/>
        <p:cNvGrpSpPr/>
        <p:nvPr/>
      </p:nvGrpSpPr>
      <p:grpSpPr>
        <a:xfrm>
          <a:off x="0" y="0"/>
          <a:ext cx="0" cy="0"/>
          <a:chOff x="0" y="0"/>
          <a:chExt cx="0" cy="0"/>
        </a:xfrm>
      </p:grpSpPr>
      <p:sp>
        <p:nvSpPr>
          <p:cNvPr id="9" name="Rektangel: klippede hjørner diagonalt 8">
            <a:extLst>
              <a:ext uri="{FF2B5EF4-FFF2-40B4-BE49-F238E27FC236}">
                <a16:creationId xmlns:a16="http://schemas.microsoft.com/office/drawing/2014/main" id="{6CEC4452-B3EB-4A97-BDED-E75BA1B733DC}"/>
              </a:ext>
            </a:extLst>
          </p:cNvPr>
          <p:cNvSpPr/>
          <p:nvPr userDrawn="1"/>
        </p:nvSpPr>
        <p:spPr>
          <a:xfrm>
            <a:off x="838200" y="1025286"/>
            <a:ext cx="10515600" cy="4807425"/>
          </a:xfrm>
          <a:prstGeom prst="snip2DiagRect">
            <a:avLst/>
          </a:prstGeom>
          <a:solidFill>
            <a:srgbClr val="001E3A"/>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tel 1"/>
          <p:cNvSpPr>
            <a:spLocks noGrp="1"/>
          </p:cNvSpPr>
          <p:nvPr>
            <p:ph type="title"/>
          </p:nvPr>
        </p:nvSpPr>
        <p:spPr>
          <a:xfrm>
            <a:off x="838200" y="2766218"/>
            <a:ext cx="10515600" cy="1325563"/>
          </a:xfrm>
        </p:spPr>
        <p:txBody>
          <a:bodyPr>
            <a:normAutofit/>
          </a:bodyPr>
          <a:lstStyle>
            <a:lvl1pPr algn="ctr">
              <a:defRPr sz="3200"/>
            </a:lvl1pPr>
          </a:lstStyle>
          <a:p>
            <a:r>
              <a:rPr lang="nb-NO" dirty="0"/>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13.12.2021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pic>
        <p:nvPicPr>
          <p:cNvPr id="8" name="Grafikk 7">
            <a:extLst>
              <a:ext uri="{FF2B5EF4-FFF2-40B4-BE49-F238E27FC236}">
                <a16:creationId xmlns:a16="http://schemas.microsoft.com/office/drawing/2014/main" id="{7475BA78-F6A5-4087-99A7-E297DEC64C6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8296" t="9314" r="29028" b="64941"/>
          <a:stretch/>
        </p:blipFill>
        <p:spPr>
          <a:xfrm>
            <a:off x="1008797" y="1232970"/>
            <a:ext cx="1569493" cy="1325564"/>
          </a:xfrm>
          <a:prstGeom prst="rect">
            <a:avLst/>
          </a:prstGeom>
        </p:spPr>
      </p:pic>
    </p:spTree>
    <p:extLst>
      <p:ext uri="{BB962C8B-B14F-4D97-AF65-F5344CB8AC3E}">
        <p14:creationId xmlns:p14="http://schemas.microsoft.com/office/powerpoint/2010/main" val="3740188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Bare tittel">
    <p:spTree>
      <p:nvGrpSpPr>
        <p:cNvPr id="1" name=""/>
        <p:cNvGrpSpPr/>
        <p:nvPr/>
      </p:nvGrpSpPr>
      <p:grpSpPr>
        <a:xfrm>
          <a:off x="0" y="0"/>
          <a:ext cx="0" cy="0"/>
          <a:chOff x="0" y="0"/>
          <a:chExt cx="0" cy="0"/>
        </a:xfrm>
      </p:grpSpPr>
      <p:sp>
        <p:nvSpPr>
          <p:cNvPr id="2" name="Tittel 1"/>
          <p:cNvSpPr>
            <a:spLocks noGrp="1"/>
          </p:cNvSpPr>
          <p:nvPr>
            <p:ph type="title"/>
          </p:nvPr>
        </p:nvSpPr>
        <p:spPr>
          <a:xfrm>
            <a:off x="838200" y="2766218"/>
            <a:ext cx="10515600" cy="1325563"/>
          </a:xfrm>
        </p:spPr>
        <p:txBody>
          <a:bodyPr>
            <a:normAutofit/>
          </a:bodyPr>
          <a:lstStyle>
            <a:lvl1pPr>
              <a:defRPr sz="3200"/>
            </a:lvl1pPr>
          </a:lstStyle>
          <a:p>
            <a:r>
              <a:rPr lang="nb-NO" dirty="0"/>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13.12.2021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
        <p:nvSpPr>
          <p:cNvPr id="6" name="Plassholder for bilde 2">
            <a:extLst>
              <a:ext uri="{FF2B5EF4-FFF2-40B4-BE49-F238E27FC236}">
                <a16:creationId xmlns:a16="http://schemas.microsoft.com/office/drawing/2014/main" id="{25447850-33AA-49CF-BEBA-5B5BBC3ACE43}"/>
              </a:ext>
            </a:extLst>
          </p:cNvPr>
          <p:cNvSpPr>
            <a:spLocks noGrp="1"/>
          </p:cNvSpPr>
          <p:nvPr>
            <p:ph type="pic" idx="1"/>
          </p:nvPr>
        </p:nvSpPr>
        <p:spPr>
          <a:xfrm>
            <a:off x="0" y="0"/>
            <a:ext cx="1219200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Tree>
    <p:extLst>
      <p:ext uri="{BB962C8B-B14F-4D97-AF65-F5344CB8AC3E}">
        <p14:creationId xmlns:p14="http://schemas.microsoft.com/office/powerpoint/2010/main" val="4251791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192F"/>
        </a:solidFill>
        <a:effectLst/>
      </p:bgPr>
    </p:bg>
    <p:spTree>
      <p:nvGrpSpPr>
        <p:cNvPr id="1" name=""/>
        <p:cNvGrpSpPr/>
        <p:nvPr/>
      </p:nvGrpSpPr>
      <p:grpSpPr>
        <a:xfrm>
          <a:off x="0" y="0"/>
          <a:ext cx="0" cy="0"/>
          <a:chOff x="0" y="0"/>
          <a:chExt cx="0" cy="0"/>
        </a:xfrm>
      </p:grpSpPr>
      <p:pic>
        <p:nvPicPr>
          <p:cNvPr id="8" name="Bilde 7">
            <a:extLst>
              <a:ext uri="{FF2B5EF4-FFF2-40B4-BE49-F238E27FC236}">
                <a16:creationId xmlns:a16="http://schemas.microsoft.com/office/drawing/2014/main" id="{A78B0488-6002-4759-8D7E-D088B27447FC}"/>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44000" y="5688000"/>
            <a:ext cx="518088" cy="1009087"/>
          </a:xfrm>
          <a:prstGeom prst="rect">
            <a:avLst/>
          </a:prstGeom>
        </p:spPr>
      </p:pic>
      <p:sp>
        <p:nvSpPr>
          <p:cNvPr id="2" name="Plassholder for tittel 1"/>
          <p:cNvSpPr>
            <a:spLocks noGrp="1"/>
          </p:cNvSpPr>
          <p:nvPr userDrawn="1">
            <p:ph type="title"/>
          </p:nvPr>
        </p:nvSpPr>
        <p:spPr>
          <a:xfrm>
            <a:off x="838200" y="365125"/>
            <a:ext cx="10515600" cy="1325563"/>
          </a:xfrm>
          <a:prstGeom prst="rect">
            <a:avLst/>
          </a:prstGeom>
        </p:spPr>
        <p:txBody>
          <a:bodyPr vert="horz" lIns="91440" tIns="45720" rIns="91440" bIns="45720" rtlCol="0" anchor="ctr">
            <a:normAutofit/>
          </a:bodyPr>
          <a:lstStyle/>
          <a:p>
            <a:r>
              <a:rPr lang="nb-NO" dirty="0"/>
              <a:t>OVERSKRIFT</a:t>
            </a:r>
          </a:p>
        </p:txBody>
      </p:sp>
      <p:sp>
        <p:nvSpPr>
          <p:cNvPr id="3" name="Plassholder for tekst 2"/>
          <p:cNvSpPr>
            <a:spLocks noGrp="1"/>
          </p:cNvSpPr>
          <p:nvPr userDrawn="1">
            <p:ph type="body" idx="1"/>
          </p:nvPr>
        </p:nvSpPr>
        <p:spPr>
          <a:xfrm>
            <a:off x="838200" y="1825625"/>
            <a:ext cx="10515600" cy="4351338"/>
          </a:xfrm>
          <a:prstGeom prst="rect">
            <a:avLst/>
          </a:prstGeom>
        </p:spPr>
        <p:txBody>
          <a:bodyPr vert="horz" lIns="91440" tIns="45720" rIns="91440" bIns="45720" rtlCol="0">
            <a:normAutofit/>
          </a:bodyPr>
          <a:lstStyle/>
          <a:p>
            <a:pPr lvl="0"/>
            <a:r>
              <a:rPr lang="nb-NO" dirty="0"/>
              <a:t>Tekst</a:t>
            </a:r>
          </a:p>
          <a:p>
            <a:pPr lvl="1"/>
            <a:r>
              <a:rPr lang="nb-NO" dirty="0"/>
              <a:t>Tekst</a:t>
            </a:r>
          </a:p>
          <a:p>
            <a:pPr lvl="2"/>
            <a:r>
              <a:rPr lang="nb-NO" dirty="0"/>
              <a:t>Tekst</a:t>
            </a:r>
          </a:p>
          <a:p>
            <a:pPr lvl="3"/>
            <a:r>
              <a:rPr lang="nb-NO" dirty="0"/>
              <a:t>Tekst</a:t>
            </a:r>
          </a:p>
          <a:p>
            <a:pPr lvl="4"/>
            <a:r>
              <a:rPr lang="nb-NO" dirty="0"/>
              <a:t>Femte nivå</a:t>
            </a:r>
          </a:p>
        </p:txBody>
      </p:sp>
      <p:sp>
        <p:nvSpPr>
          <p:cNvPr id="4" name="Plassholder for dato 3"/>
          <p:cNvSpPr>
            <a:spLocks noGrp="1"/>
          </p:cNvSpPr>
          <p:nvPr userDrawn="1">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08D1A-77A5-41DB-A55F-244E1F3B1DD0}" type="datetimeFigureOut">
              <a:rPr lang="nb-NO" smtClean="0"/>
              <a:t>13.12.2021</a:t>
            </a:fld>
            <a:endParaRPr lang="nb-NO"/>
          </a:p>
        </p:txBody>
      </p:sp>
      <p:sp>
        <p:nvSpPr>
          <p:cNvPr id="5" name="Plassholder for bunntekst 4"/>
          <p:cNvSpPr>
            <a:spLocks noGrp="1"/>
          </p:cNvSpPr>
          <p:nvPr userDrawn="1">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userDrawn="1">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E5629D-FA78-4774-94D9-9914BEE42A4F}" type="slidenum">
              <a:rPr lang="nb-NO" smtClean="0"/>
              <a:t>‹#›</a:t>
            </a:fld>
            <a:endParaRPr lang="nb-NO"/>
          </a:p>
        </p:txBody>
      </p:sp>
    </p:spTree>
    <p:extLst>
      <p:ext uri="{BB962C8B-B14F-4D97-AF65-F5344CB8AC3E}">
        <p14:creationId xmlns:p14="http://schemas.microsoft.com/office/powerpoint/2010/main" val="537834851"/>
      </p:ext>
    </p:extLst>
  </p:cSld>
  <p:clrMap bg1="lt1" tx1="dk1" bg2="lt2" tx2="dk2" accent1="accent1" accent2="accent2" accent3="accent3" accent4="accent4" accent5="accent5" accent6="accent6" hlink="hlink" folHlink="folHlink"/>
  <p:sldLayoutIdLst>
    <p:sldLayoutId id="2147483668" r:id="rId1"/>
    <p:sldLayoutId id="2147483649" r:id="rId2"/>
    <p:sldLayoutId id="2147483663" r:id="rId3"/>
    <p:sldLayoutId id="2147483664" r:id="rId4"/>
    <p:sldLayoutId id="2147483651" r:id="rId5"/>
    <p:sldLayoutId id="2147483650" r:id="rId6"/>
    <p:sldLayoutId id="2147483657" r:id="rId7"/>
    <p:sldLayoutId id="2147483665" r:id="rId8"/>
    <p:sldLayoutId id="2147483662" r:id="rId9"/>
    <p:sldLayoutId id="2147483666" r:id="rId10"/>
    <p:sldLayoutId id="2147483660" r:id="rId11"/>
    <p:sldLayoutId id="2147483655" r:id="rId12"/>
    <p:sldLayoutId id="2147483654" r:id="rId13"/>
    <p:sldLayoutId id="2147483661" r:id="rId14"/>
    <p:sldLayoutId id="2147483653" r:id="rId15"/>
    <p:sldLayoutId id="2147483656" r:id="rId16"/>
  </p:sldLayoutIdLst>
  <p:txStyles>
    <p:titleStyle>
      <a:lvl1pPr algn="l" defTabSz="914400" rtl="0" eaLnBrk="1" latinLnBrk="0" hangingPunct="1">
        <a:lnSpc>
          <a:spcPct val="90000"/>
        </a:lnSpc>
        <a:spcBef>
          <a:spcPct val="0"/>
        </a:spcBef>
        <a:buNone/>
        <a:defRPr sz="2800" kern="1200">
          <a:solidFill>
            <a:srgbClr val="F8F8F8"/>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F8F8F8"/>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F8F8F8"/>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600" kern="1200">
          <a:solidFill>
            <a:srgbClr val="F8F8F8"/>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rgbClr val="F8F8F8"/>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8F8F8"/>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192F"/>
        </a:solidFill>
        <a:effectLst/>
      </p:bgPr>
    </p:bg>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a:t>BTI-refleksjoner</a:t>
            </a:r>
          </a:p>
        </p:txBody>
      </p:sp>
      <p:sp>
        <p:nvSpPr>
          <p:cNvPr id="3" name="Undertittel 2"/>
          <p:cNvSpPr>
            <a:spLocks noGrp="1"/>
          </p:cNvSpPr>
          <p:nvPr>
            <p:ph type="subTitle" idx="1"/>
          </p:nvPr>
        </p:nvSpPr>
        <p:spPr/>
        <p:txBody>
          <a:bodyPr vert="horz" lIns="91440" tIns="45720" rIns="91440" bIns="45720" rtlCol="0" anchor="t">
            <a:normAutofit/>
          </a:bodyPr>
          <a:lstStyle/>
          <a:p>
            <a:r>
              <a:rPr lang="nb-NO" dirty="0"/>
              <a:t>FRA BTI-SAMLING 6 – 16 år </a:t>
            </a:r>
            <a:endParaRPr lang="nb-NO" dirty="0">
              <a:cs typeface="Arial" panose="020B0604020202020204"/>
            </a:endParaRPr>
          </a:p>
          <a:p>
            <a:r>
              <a:rPr lang="nb-NO" dirty="0">
                <a:cs typeface="Arial" panose="020B0604020202020204"/>
              </a:rPr>
              <a:t>November 2021</a:t>
            </a:r>
          </a:p>
        </p:txBody>
      </p:sp>
    </p:spTree>
    <p:extLst>
      <p:ext uri="{BB962C8B-B14F-4D97-AF65-F5344CB8AC3E}">
        <p14:creationId xmlns:p14="http://schemas.microsoft.com/office/powerpoint/2010/main" val="1455680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F7F72E6-AB11-4C4F-8718-7B5D00027DD8}"/>
              </a:ext>
            </a:extLst>
          </p:cNvPr>
          <p:cNvSpPr>
            <a:spLocks noGrp="1"/>
          </p:cNvSpPr>
          <p:nvPr>
            <p:ph type="title"/>
          </p:nvPr>
        </p:nvSpPr>
        <p:spPr/>
        <p:txBody>
          <a:bodyPr/>
          <a:lstStyle/>
          <a:p>
            <a:r>
              <a:rPr lang="nb-NO" dirty="0"/>
              <a:t>Arendal voksenopplæring - AVO</a:t>
            </a:r>
          </a:p>
        </p:txBody>
      </p:sp>
      <p:sp>
        <p:nvSpPr>
          <p:cNvPr id="3" name="Plassholder for innhold 2">
            <a:extLst>
              <a:ext uri="{FF2B5EF4-FFF2-40B4-BE49-F238E27FC236}">
                <a16:creationId xmlns:a16="http://schemas.microsoft.com/office/drawing/2014/main" id="{6F006367-D007-4879-951B-D64B5ECB6C5C}"/>
              </a:ext>
            </a:extLst>
          </p:cNvPr>
          <p:cNvSpPr>
            <a:spLocks noGrp="1"/>
          </p:cNvSpPr>
          <p:nvPr>
            <p:ph idx="1"/>
          </p:nvPr>
        </p:nvSpPr>
        <p:spPr/>
        <p:txBody>
          <a:bodyPr>
            <a:normAutofit fontScale="92500" lnSpcReduction="10000"/>
          </a:bodyPr>
          <a:lstStyle/>
          <a:p>
            <a:pPr fontAlgn="ctr">
              <a:spcBef>
                <a:spcPts val="0"/>
              </a:spcBef>
            </a:pPr>
            <a:r>
              <a:rPr lang="nb-NO" sz="2000" dirty="0">
                <a:effectLst/>
                <a:latin typeface="+mj-lt"/>
              </a:rPr>
              <a:t>Har foreldre på skolen som ofte har mange barn, ikke direkte måte å fange opp barnas situasjon. Når er terskelen for å undersøke grundigere? Må jobbe med hvordan vi kobler sammen barn og voksne-tjenestene.</a:t>
            </a:r>
          </a:p>
          <a:p>
            <a:pPr fontAlgn="ctr">
              <a:spcBef>
                <a:spcPts val="0"/>
              </a:spcBef>
            </a:pPr>
            <a:endParaRPr lang="nb-NO" sz="2000" dirty="0">
              <a:effectLst/>
              <a:latin typeface="+mj-lt"/>
            </a:endParaRPr>
          </a:p>
          <a:p>
            <a:pPr fontAlgn="ctr">
              <a:spcBef>
                <a:spcPts val="0"/>
              </a:spcBef>
            </a:pPr>
            <a:r>
              <a:rPr lang="nb-NO" sz="2000" dirty="0">
                <a:latin typeface="+mj-lt"/>
              </a:rPr>
              <a:t>Medarbeidere i ulike tjenester </a:t>
            </a:r>
            <a:r>
              <a:rPr lang="nb-NO" sz="2000" dirty="0">
                <a:effectLst/>
                <a:latin typeface="+mj-lt"/>
              </a:rPr>
              <a:t>er mindre trygge på å snakke med barn og foreldre med minoritetsbakgrunn, ref. BTI-undersøkelsen</a:t>
            </a:r>
          </a:p>
          <a:p>
            <a:pPr fontAlgn="ctr">
              <a:spcBef>
                <a:spcPts val="0"/>
              </a:spcBef>
            </a:pPr>
            <a:endParaRPr lang="nb-NO" sz="2000" dirty="0">
              <a:effectLst/>
              <a:latin typeface="+mj-lt"/>
            </a:endParaRPr>
          </a:p>
          <a:p>
            <a:pPr fontAlgn="ctr">
              <a:spcBef>
                <a:spcPts val="0"/>
              </a:spcBef>
            </a:pPr>
            <a:r>
              <a:rPr lang="nb-NO" sz="2000" dirty="0">
                <a:effectLst/>
                <a:latin typeface="+mj-lt"/>
              </a:rPr>
              <a:t>Ressursteam på AVO: Helsesykepleier, rådgiver, karriereveileder, NAV inviteres inn</a:t>
            </a:r>
          </a:p>
          <a:p>
            <a:pPr fontAlgn="ctr">
              <a:spcBef>
                <a:spcPts val="0"/>
              </a:spcBef>
            </a:pPr>
            <a:endParaRPr lang="nb-NO" sz="2000" dirty="0">
              <a:effectLst/>
              <a:latin typeface="+mj-lt"/>
            </a:endParaRPr>
          </a:p>
          <a:p>
            <a:pPr fontAlgn="ctr">
              <a:spcBef>
                <a:spcPts val="0"/>
              </a:spcBef>
            </a:pPr>
            <a:r>
              <a:rPr lang="nb-NO" sz="2000" dirty="0">
                <a:effectLst/>
                <a:latin typeface="Calibri" panose="020F0502020204030204" pitchFamily="34" charset="0"/>
              </a:rPr>
              <a:t>Voksentjenester trenger gode innganger til å samarbeide med tjenestene som jobber med barna</a:t>
            </a:r>
          </a:p>
          <a:p>
            <a:pPr fontAlgn="ctr">
              <a:spcBef>
                <a:spcPts val="0"/>
              </a:spcBef>
            </a:pPr>
            <a:r>
              <a:rPr lang="nb-NO" sz="2000" dirty="0">
                <a:effectLst/>
                <a:latin typeface="Calibri" panose="020F0502020204030204" pitchFamily="34" charset="0"/>
              </a:rPr>
              <a:t>Voksenopplæringen bør involveres når deltakere her har barn som det er bekymring rundt. </a:t>
            </a:r>
          </a:p>
          <a:p>
            <a:pPr fontAlgn="ctr">
              <a:spcBef>
                <a:spcPts val="0"/>
              </a:spcBef>
            </a:pPr>
            <a:r>
              <a:rPr lang="nb-NO" sz="2000" dirty="0">
                <a:effectLst/>
                <a:latin typeface="Calibri" panose="020F0502020204030204" pitchFamily="34" charset="0"/>
              </a:rPr>
              <a:t>AVO ønsker å bli koblet på i flere saker. Kan bidra til å se ressursene hos de voksne</a:t>
            </a:r>
          </a:p>
          <a:p>
            <a:pPr fontAlgn="ctr">
              <a:spcBef>
                <a:spcPts val="0"/>
              </a:spcBef>
            </a:pPr>
            <a:r>
              <a:rPr lang="nb-NO" sz="2000" dirty="0">
                <a:effectLst/>
                <a:latin typeface="Calibri" panose="020F0502020204030204" pitchFamily="34" charset="0"/>
              </a:rPr>
              <a:t>Innbyggere på familiegjenforening er særlig sårbare. Viktig </a:t>
            </a:r>
            <a:r>
              <a:rPr lang="nb-NO" sz="2000" dirty="0">
                <a:latin typeface="Calibri" panose="020F0502020204030204" pitchFamily="34" charset="0"/>
              </a:rPr>
              <a:t>å k</a:t>
            </a:r>
            <a:r>
              <a:rPr lang="nb-NO" sz="2000" dirty="0">
                <a:effectLst/>
                <a:latin typeface="Calibri" panose="020F0502020204030204" pitchFamily="34" charset="0"/>
              </a:rPr>
              <a:t>artlegge hvem andre som er rundt.</a:t>
            </a:r>
          </a:p>
          <a:p>
            <a:pPr fontAlgn="ctr">
              <a:spcBef>
                <a:spcPts val="0"/>
              </a:spcBef>
            </a:pPr>
            <a:endParaRPr lang="nb-NO" sz="2000" dirty="0">
              <a:solidFill>
                <a:srgbClr val="FFFF00"/>
              </a:solidFill>
              <a:latin typeface="Calibri" panose="020F0502020204030204" pitchFamily="34" charset="0"/>
            </a:endParaRPr>
          </a:p>
          <a:p>
            <a:pPr fontAlgn="ctr">
              <a:spcBef>
                <a:spcPts val="0"/>
              </a:spcBef>
            </a:pPr>
            <a:r>
              <a:rPr lang="nb-NO" sz="2000" dirty="0">
                <a:solidFill>
                  <a:srgbClr val="FFFF00"/>
                </a:solidFill>
                <a:effectLst/>
                <a:latin typeface="Calibri" panose="020F0502020204030204" pitchFamily="34" charset="0"/>
              </a:rPr>
              <a:t>Til styringsgruppe BTI: </a:t>
            </a:r>
            <a:br>
              <a:rPr lang="nb-NO" sz="2000" dirty="0">
                <a:solidFill>
                  <a:srgbClr val="FFFF00"/>
                </a:solidFill>
                <a:effectLst/>
                <a:latin typeface="Calibri" panose="020F0502020204030204" pitchFamily="34" charset="0"/>
              </a:rPr>
            </a:br>
            <a:r>
              <a:rPr lang="nb-NO" sz="2000" dirty="0">
                <a:solidFill>
                  <a:srgbClr val="FFFF00"/>
                </a:solidFill>
                <a:effectLst/>
                <a:latin typeface="Calibri" panose="020F0502020204030204" pitchFamily="34" charset="0"/>
              </a:rPr>
              <a:t> Voksentjenestenes ansvar for å invitere tjenester rundt barna til samarbeid bør ses på. Rutine barn som pårørende er god, men lite kjent  – og voksentjenestene ser det som lite naturlig at de gjennomfører samtalen med barna</a:t>
            </a:r>
          </a:p>
          <a:p>
            <a:pPr fontAlgn="ctr">
              <a:spcBef>
                <a:spcPts val="0"/>
              </a:spcBef>
              <a:buFont typeface="Courier New" panose="02070309020205020404" pitchFamily="49" charset="0"/>
              <a:buChar char="o"/>
            </a:pPr>
            <a:endParaRPr lang="nb-NO" sz="2000" dirty="0">
              <a:effectLst/>
              <a:latin typeface="Calibri" panose="020F0502020204030204" pitchFamily="34" charset="0"/>
            </a:endParaRPr>
          </a:p>
          <a:p>
            <a:pPr rtl="0" fontAlgn="ctr">
              <a:spcBef>
                <a:spcPts val="0"/>
              </a:spcBef>
              <a:spcAft>
                <a:spcPts val="0"/>
              </a:spcAft>
              <a:buFont typeface="Courier New" panose="02070309020205020404" pitchFamily="49" charset="0"/>
              <a:buChar char="o"/>
            </a:pPr>
            <a:endParaRPr lang="nb-NO" sz="2000" dirty="0">
              <a:effectLst/>
              <a:latin typeface="+mj-lt"/>
            </a:endParaRPr>
          </a:p>
          <a:p>
            <a:endParaRPr lang="nb-NO" dirty="0"/>
          </a:p>
        </p:txBody>
      </p:sp>
    </p:spTree>
    <p:extLst>
      <p:ext uri="{BB962C8B-B14F-4D97-AF65-F5344CB8AC3E}">
        <p14:creationId xmlns:p14="http://schemas.microsoft.com/office/powerpoint/2010/main" val="152699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FF23C94-6300-4C27-BB97-673D99C96B30}"/>
              </a:ext>
            </a:extLst>
          </p:cNvPr>
          <p:cNvSpPr>
            <a:spLocks noGrp="1"/>
          </p:cNvSpPr>
          <p:nvPr>
            <p:ph type="title"/>
          </p:nvPr>
        </p:nvSpPr>
        <p:spPr/>
        <p:txBody>
          <a:bodyPr/>
          <a:lstStyle/>
          <a:p>
            <a:r>
              <a:rPr lang="nb-NO" dirty="0"/>
              <a:t>Er foresatte med i møtene på nivå 2? </a:t>
            </a:r>
          </a:p>
        </p:txBody>
      </p:sp>
      <p:sp>
        <p:nvSpPr>
          <p:cNvPr id="3" name="Plassholder for innhold 2">
            <a:extLst>
              <a:ext uri="{FF2B5EF4-FFF2-40B4-BE49-F238E27FC236}">
                <a16:creationId xmlns:a16="http://schemas.microsoft.com/office/drawing/2014/main" id="{BA9A38D5-9FC6-4EDD-8EC6-429167C23CCE}"/>
              </a:ext>
            </a:extLst>
          </p:cNvPr>
          <p:cNvSpPr>
            <a:spLocks noGrp="1"/>
          </p:cNvSpPr>
          <p:nvPr>
            <p:ph idx="1"/>
          </p:nvPr>
        </p:nvSpPr>
        <p:spPr/>
        <p:txBody>
          <a:bodyPr>
            <a:normAutofit fontScale="92500" lnSpcReduction="20000"/>
          </a:bodyPr>
          <a:lstStyle/>
          <a:p>
            <a:r>
              <a:rPr lang="nb-NO" dirty="0"/>
              <a:t>«Nei. Sitter og avtaler at nå må man ha med foresatte. Fungerer mer som et formøte. Det har hendt at foresatte har ønsket å være med, og da får de det.» </a:t>
            </a:r>
          </a:p>
          <a:p>
            <a:r>
              <a:rPr lang="nb-NO" dirty="0"/>
              <a:t>«Har lav terskel for å ringe og snakke med foresatte.»</a:t>
            </a:r>
          </a:p>
          <a:p>
            <a:r>
              <a:rPr lang="nb-NO" dirty="0"/>
              <a:t>«Bruker masse tid på telefonsamtaler med foresatte og inviterer inn.» </a:t>
            </a:r>
          </a:p>
          <a:p>
            <a:r>
              <a:rPr lang="nb-NO" dirty="0"/>
              <a:t>«Når elevene blir eldre, så tas kanskje ting mer direkte med eleven, fordi de ikke alltid vil involvere foresatte i alt.» </a:t>
            </a:r>
          </a:p>
          <a:p>
            <a:r>
              <a:rPr lang="nb-NO" dirty="0">
                <a:solidFill>
                  <a:srgbClr val="FFFF00"/>
                </a:solidFill>
              </a:rPr>
              <a:t>Til styringsgruppe BTI: </a:t>
            </a:r>
            <a:br>
              <a:rPr lang="nb-NO" dirty="0">
                <a:solidFill>
                  <a:srgbClr val="FFFF00"/>
                </a:solidFill>
              </a:rPr>
            </a:br>
            <a:r>
              <a:rPr lang="nb-NO" dirty="0">
                <a:solidFill>
                  <a:srgbClr val="FFFF00"/>
                </a:solidFill>
              </a:rPr>
              <a:t>BTI-modellen har medvirkning som en grunnverdi. Bør vi teste ut å ha med barn og foreldre i disse møtene? </a:t>
            </a:r>
          </a:p>
        </p:txBody>
      </p:sp>
    </p:spTree>
    <p:extLst>
      <p:ext uri="{BB962C8B-B14F-4D97-AF65-F5344CB8AC3E}">
        <p14:creationId xmlns:p14="http://schemas.microsoft.com/office/powerpoint/2010/main" val="2774812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2DDAC67-6282-447F-A5D7-2016C429F00C}"/>
              </a:ext>
            </a:extLst>
          </p:cNvPr>
          <p:cNvSpPr>
            <a:spLocks noGrp="1"/>
          </p:cNvSpPr>
          <p:nvPr>
            <p:ph type="title"/>
          </p:nvPr>
        </p:nvSpPr>
        <p:spPr/>
        <p:txBody>
          <a:bodyPr/>
          <a:lstStyle/>
          <a:p>
            <a:r>
              <a:rPr lang="nb-NO" dirty="0"/>
              <a:t>Her må vi jobbe videre for å bli bedre sammen</a:t>
            </a:r>
          </a:p>
        </p:txBody>
      </p:sp>
      <p:sp>
        <p:nvSpPr>
          <p:cNvPr id="3" name="Plassholder for innhold 2">
            <a:extLst>
              <a:ext uri="{FF2B5EF4-FFF2-40B4-BE49-F238E27FC236}">
                <a16:creationId xmlns:a16="http://schemas.microsoft.com/office/drawing/2014/main" id="{B8FCA5D1-6DFF-4F95-805A-89541D43663E}"/>
              </a:ext>
            </a:extLst>
          </p:cNvPr>
          <p:cNvSpPr>
            <a:spLocks noGrp="1"/>
          </p:cNvSpPr>
          <p:nvPr>
            <p:ph idx="1"/>
          </p:nvPr>
        </p:nvSpPr>
        <p:spPr/>
        <p:txBody>
          <a:bodyPr>
            <a:normAutofit fontScale="77500" lnSpcReduction="20000"/>
          </a:bodyPr>
          <a:lstStyle/>
          <a:p>
            <a:pPr rtl="0" fontAlgn="ctr">
              <a:spcBef>
                <a:spcPts val="0"/>
              </a:spcBef>
              <a:spcAft>
                <a:spcPts val="0"/>
              </a:spcAft>
              <a:buFont typeface="Arial" panose="020B0604020202020204" pitchFamily="34" charset="0"/>
              <a:buChar char="•"/>
            </a:pPr>
            <a:r>
              <a:rPr lang="nb-NO" sz="2400" dirty="0">
                <a:effectLst/>
                <a:latin typeface="+mj-lt"/>
              </a:rPr>
              <a:t>«Mange har psykisk uhelse, skolen opplever å stå alene med ansvaret. Går ganske greit på nivå 2, utfordringene kommer på nivå 3. Arbeidet med å koordinere må fordeles på flere tjenester, da mye foregår i skoletiden. Men lærer må være informert om hva som skjer»</a:t>
            </a:r>
          </a:p>
          <a:p>
            <a:pPr rtl="0" fontAlgn="ctr">
              <a:spcBef>
                <a:spcPts val="0"/>
              </a:spcBef>
              <a:spcAft>
                <a:spcPts val="0"/>
              </a:spcAft>
              <a:buFont typeface="Arial" panose="020B0604020202020204" pitchFamily="34" charset="0"/>
              <a:buChar char="•"/>
            </a:pPr>
            <a:endParaRPr lang="nb-NO" sz="2400" dirty="0">
              <a:effectLst/>
              <a:latin typeface="+mj-lt"/>
            </a:endParaRPr>
          </a:p>
          <a:p>
            <a:pPr fontAlgn="ctr">
              <a:spcBef>
                <a:spcPts val="0"/>
              </a:spcBef>
            </a:pPr>
            <a:r>
              <a:rPr lang="nb-NO" sz="2400" dirty="0">
                <a:effectLst/>
                <a:latin typeface="+mj-lt"/>
              </a:rPr>
              <a:t>«Stafettholder er ofte en i skolen - behøver ikke være slik! Skoleåret er 190 dager - hvem holder tak resten av året?»</a:t>
            </a:r>
          </a:p>
          <a:p>
            <a:pPr fontAlgn="ctr">
              <a:spcBef>
                <a:spcPts val="0"/>
              </a:spcBef>
            </a:pPr>
            <a:endParaRPr lang="nb-NO" sz="2400" dirty="0">
              <a:effectLst/>
              <a:latin typeface="+mj-lt"/>
            </a:endParaRPr>
          </a:p>
          <a:p>
            <a:pPr fontAlgn="ctr">
              <a:spcBef>
                <a:spcPts val="0"/>
              </a:spcBef>
            </a:pPr>
            <a:r>
              <a:rPr lang="nb-NO" sz="2400" dirty="0">
                <a:effectLst/>
                <a:latin typeface="+mj-lt"/>
              </a:rPr>
              <a:t>«Det må ikke være skolen som eier problemet alene - alle involverte eier problemet sammen.» </a:t>
            </a:r>
          </a:p>
          <a:p>
            <a:pPr fontAlgn="ctr">
              <a:spcBef>
                <a:spcPts val="0"/>
              </a:spcBef>
            </a:pPr>
            <a:endParaRPr lang="nb-NO" sz="2400" dirty="0">
              <a:effectLst/>
              <a:latin typeface="+mj-lt"/>
            </a:endParaRPr>
          </a:p>
          <a:p>
            <a:pPr marL="342900" marR="0">
              <a:spcBef>
                <a:spcPts val="0"/>
              </a:spcBef>
              <a:spcAft>
                <a:spcPts val="0"/>
              </a:spcAft>
            </a:pPr>
            <a:r>
              <a:rPr lang="nb-NO" sz="2400" dirty="0">
                <a:effectLst/>
                <a:latin typeface="+mj-lt"/>
              </a:rPr>
              <a:t>«Hvem er stafettpinneholder i vanskelige saker? Opplever at skolen mister kommunikasjonen med tjenestene som har innsatsen.» </a:t>
            </a:r>
          </a:p>
          <a:p>
            <a:pPr rtl="0" fontAlgn="ctr">
              <a:spcBef>
                <a:spcPts val="0"/>
              </a:spcBef>
              <a:spcAft>
                <a:spcPts val="0"/>
              </a:spcAft>
              <a:buFont typeface="Arial" panose="020B0604020202020204" pitchFamily="34" charset="0"/>
              <a:buChar char="•"/>
            </a:pPr>
            <a:endParaRPr lang="nb-NO" sz="2400" dirty="0">
              <a:effectLst/>
              <a:latin typeface="+mj-lt"/>
            </a:endParaRPr>
          </a:p>
          <a:p>
            <a:pPr fontAlgn="ctr">
              <a:spcBef>
                <a:spcPts val="0"/>
              </a:spcBef>
            </a:pPr>
            <a:r>
              <a:rPr lang="nb-NO" sz="2400" dirty="0">
                <a:effectLst/>
                <a:latin typeface="+mj-lt"/>
              </a:rPr>
              <a:t>ABUP - lite ressurser, går lang tid. Bør kobles med Arendalshjelpa.</a:t>
            </a:r>
          </a:p>
          <a:p>
            <a:pPr fontAlgn="ctr">
              <a:spcBef>
                <a:spcPts val="0"/>
              </a:spcBef>
            </a:pPr>
            <a:endParaRPr lang="nb-NO" sz="2400" dirty="0">
              <a:effectLst/>
              <a:latin typeface="+mj-lt"/>
            </a:endParaRPr>
          </a:p>
          <a:p>
            <a:pPr rtl="0" fontAlgn="ctr">
              <a:spcBef>
                <a:spcPts val="0"/>
              </a:spcBef>
              <a:spcAft>
                <a:spcPts val="0"/>
              </a:spcAft>
              <a:buFont typeface="Arial" panose="020B0604020202020204" pitchFamily="34" charset="0"/>
              <a:buChar char="•"/>
            </a:pPr>
            <a:r>
              <a:rPr lang="nb-NO" sz="2400" dirty="0">
                <a:effectLst/>
                <a:latin typeface="+mj-lt"/>
              </a:rPr>
              <a:t>Profesjonskamp i møter med foreldre tilstede forekommer - dette må ikke skje! </a:t>
            </a:r>
          </a:p>
          <a:p>
            <a:pPr rtl="0" fontAlgn="ctr">
              <a:spcBef>
                <a:spcPts val="0"/>
              </a:spcBef>
              <a:spcAft>
                <a:spcPts val="0"/>
              </a:spcAft>
              <a:buFont typeface="Arial" panose="020B0604020202020204" pitchFamily="34" charset="0"/>
              <a:buChar char="•"/>
            </a:pPr>
            <a:endParaRPr lang="nb-NO" sz="2400" dirty="0">
              <a:latin typeface="+mj-lt"/>
            </a:endParaRPr>
          </a:p>
          <a:p>
            <a:pPr marL="0" marR="0">
              <a:spcBef>
                <a:spcPts val="0"/>
              </a:spcBef>
              <a:spcAft>
                <a:spcPts val="0"/>
              </a:spcAft>
            </a:pPr>
            <a:r>
              <a:rPr lang="nb-NO" sz="2400" dirty="0">
                <a:effectLst/>
                <a:latin typeface="+mj-lt"/>
              </a:rPr>
              <a:t>«Hvilke tiltak har vi? Hjelper de? Gir de ønskede resultater?»</a:t>
            </a:r>
          </a:p>
          <a:p>
            <a:pPr marL="0" marR="0">
              <a:spcBef>
                <a:spcPts val="0"/>
              </a:spcBef>
              <a:spcAft>
                <a:spcPts val="0"/>
              </a:spcAft>
            </a:pPr>
            <a:endParaRPr lang="nb-NO" sz="2400" dirty="0">
              <a:effectLst/>
              <a:latin typeface="+mj-lt"/>
            </a:endParaRPr>
          </a:p>
          <a:p>
            <a:pPr marL="0" marR="0">
              <a:spcBef>
                <a:spcPts val="0"/>
              </a:spcBef>
              <a:spcAft>
                <a:spcPts val="0"/>
              </a:spcAft>
            </a:pPr>
            <a:r>
              <a:rPr lang="nb-NO" sz="2400" dirty="0">
                <a:solidFill>
                  <a:srgbClr val="FFFF00"/>
                </a:solidFill>
                <a:latin typeface="+mj-lt"/>
              </a:rPr>
              <a:t>Til styringsgruppe BTI: </a:t>
            </a:r>
            <a:br>
              <a:rPr lang="nb-NO" sz="2400" dirty="0">
                <a:solidFill>
                  <a:srgbClr val="FFFF00"/>
                </a:solidFill>
                <a:latin typeface="+mj-lt"/>
              </a:rPr>
            </a:br>
            <a:r>
              <a:rPr lang="nb-NO" sz="2400" dirty="0" err="1">
                <a:solidFill>
                  <a:srgbClr val="FFFF00"/>
                </a:solidFill>
                <a:latin typeface="+mj-lt"/>
              </a:rPr>
              <a:t>HelseFonna</a:t>
            </a:r>
            <a:r>
              <a:rPr lang="nb-NO" sz="2400" dirty="0">
                <a:solidFill>
                  <a:srgbClr val="FFFF00"/>
                </a:solidFill>
                <a:latin typeface="+mj-lt"/>
              </a:rPr>
              <a:t>-modellen kan være et viktig bidrag her. Og mer evaluering av tiltak</a:t>
            </a:r>
            <a:endParaRPr lang="nb-NO" sz="2400" dirty="0">
              <a:solidFill>
                <a:srgbClr val="FFFF00"/>
              </a:solidFill>
              <a:effectLst/>
              <a:latin typeface="+mj-lt"/>
            </a:endParaRPr>
          </a:p>
          <a:p>
            <a:pPr marL="0" marR="0" indent="0">
              <a:spcBef>
                <a:spcPts val="0"/>
              </a:spcBef>
              <a:spcAft>
                <a:spcPts val="0"/>
              </a:spcAft>
              <a:buNone/>
            </a:pPr>
            <a:endParaRPr lang="nb-NO" sz="18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endParaRPr lang="nb-NO" sz="18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endParaRPr lang="nb-NO" sz="1800" dirty="0">
              <a:effectLst/>
              <a:latin typeface="Calibri" panose="020F0502020204030204" pitchFamily="34" charset="0"/>
            </a:endParaRPr>
          </a:p>
          <a:p>
            <a:endParaRPr lang="nb-NO" dirty="0"/>
          </a:p>
        </p:txBody>
      </p:sp>
    </p:spTree>
    <p:extLst>
      <p:ext uri="{BB962C8B-B14F-4D97-AF65-F5344CB8AC3E}">
        <p14:creationId xmlns:p14="http://schemas.microsoft.com/office/powerpoint/2010/main" val="855504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0FF18C0-8962-4DAD-87A2-17196DB4CB36}"/>
              </a:ext>
            </a:extLst>
          </p:cNvPr>
          <p:cNvSpPr>
            <a:spLocks noGrp="1"/>
          </p:cNvSpPr>
          <p:nvPr>
            <p:ph type="title"/>
          </p:nvPr>
        </p:nvSpPr>
        <p:spPr/>
        <p:txBody>
          <a:bodyPr/>
          <a:lstStyle/>
          <a:p>
            <a:r>
              <a:rPr lang="nb-NO" dirty="0"/>
              <a:t>Nivå 0-1</a:t>
            </a:r>
          </a:p>
        </p:txBody>
      </p:sp>
      <p:sp>
        <p:nvSpPr>
          <p:cNvPr id="3" name="Plassholder for innhold 2">
            <a:extLst>
              <a:ext uri="{FF2B5EF4-FFF2-40B4-BE49-F238E27FC236}">
                <a16:creationId xmlns:a16="http://schemas.microsoft.com/office/drawing/2014/main" id="{A6D94B2D-8877-49E1-A90C-CB4FB6C1F44C}"/>
              </a:ext>
            </a:extLst>
          </p:cNvPr>
          <p:cNvSpPr>
            <a:spLocks noGrp="1"/>
          </p:cNvSpPr>
          <p:nvPr>
            <p:ph idx="1"/>
          </p:nvPr>
        </p:nvSpPr>
        <p:spPr/>
        <p:txBody>
          <a:bodyPr>
            <a:normAutofit fontScale="55000" lnSpcReduction="20000"/>
          </a:bodyPr>
          <a:lstStyle/>
          <a:p>
            <a:pPr marL="342900" marR="0">
              <a:spcBef>
                <a:spcPts val="0"/>
              </a:spcBef>
              <a:spcAft>
                <a:spcPts val="0"/>
              </a:spcAft>
            </a:pPr>
            <a:r>
              <a:rPr lang="nb-NO" sz="2600" dirty="0">
                <a:effectLst/>
                <a:latin typeface="Calibri" panose="020F0502020204030204" pitchFamily="34" charset="0"/>
              </a:rPr>
              <a:t>Undringsnotatet: Utfordring å få medarbeidere til å bruke det systematisk - de undrer seg jo!</a:t>
            </a:r>
          </a:p>
          <a:p>
            <a:pPr marL="342900" marR="0">
              <a:spcBef>
                <a:spcPts val="0"/>
              </a:spcBef>
              <a:spcAft>
                <a:spcPts val="0"/>
              </a:spcAft>
            </a:pPr>
            <a:r>
              <a:rPr lang="nb-NO" sz="2600" dirty="0">
                <a:effectLst/>
                <a:latin typeface="Calibri" panose="020F0502020204030204" pitchFamily="34" charset="0"/>
              </a:rPr>
              <a:t>Undring løftes raskt opp til leder hos noen. Andre: diskuteres på trinnet, og setter i gang tiltak på nivå 1</a:t>
            </a:r>
          </a:p>
          <a:p>
            <a:pPr marL="114300" marR="0" indent="0">
              <a:spcBef>
                <a:spcPts val="0"/>
              </a:spcBef>
              <a:spcAft>
                <a:spcPts val="0"/>
              </a:spcAft>
              <a:buNone/>
            </a:pPr>
            <a:endParaRPr lang="nb-NO" sz="2600" dirty="0">
              <a:effectLst/>
              <a:latin typeface="Calibri" panose="020F0502020204030204" pitchFamily="34" charset="0"/>
            </a:endParaRPr>
          </a:p>
          <a:p>
            <a:pPr marL="342900" marR="0">
              <a:spcBef>
                <a:spcPts val="0"/>
              </a:spcBef>
              <a:spcAft>
                <a:spcPts val="0"/>
              </a:spcAft>
            </a:pPr>
            <a:r>
              <a:rPr lang="nb-NO" sz="2600" dirty="0">
                <a:effectLst/>
                <a:latin typeface="Calibri" panose="020F0502020204030204" pitchFamily="34" charset="0"/>
              </a:rPr>
              <a:t>«Utopisk å gjøre alt skrivearbeidet som BTI innebærer for en kontaktlærer.» </a:t>
            </a:r>
          </a:p>
          <a:p>
            <a:pPr marL="342900" marR="0">
              <a:spcBef>
                <a:spcPts val="0"/>
              </a:spcBef>
              <a:spcAft>
                <a:spcPts val="0"/>
              </a:spcAft>
            </a:pPr>
            <a:r>
              <a:rPr lang="nb-NO" sz="2600" dirty="0">
                <a:latin typeface="Calibri" panose="020F0502020204030204" pitchFamily="34" charset="0"/>
              </a:rPr>
              <a:t>«</a:t>
            </a:r>
            <a:r>
              <a:rPr lang="nb-NO" sz="2600" dirty="0">
                <a:effectLst/>
                <a:latin typeface="Calibri" panose="020F0502020204030204" pitchFamily="34" charset="0"/>
              </a:rPr>
              <a:t>Blir en måte å sortere hvilke saker som vi må jobbe systematisk med. Vi bruker referatet som forberedelse til møtet - fyller ut mye på forhånd.» </a:t>
            </a:r>
          </a:p>
          <a:p>
            <a:pPr marL="342900" marR="0">
              <a:spcBef>
                <a:spcPts val="0"/>
              </a:spcBef>
              <a:spcAft>
                <a:spcPts val="0"/>
              </a:spcAft>
            </a:pPr>
            <a:endParaRPr lang="nb-NO" sz="2600" dirty="0">
              <a:effectLst/>
              <a:latin typeface="Calibri" panose="020F0502020204030204" pitchFamily="34" charset="0"/>
            </a:endParaRPr>
          </a:p>
          <a:p>
            <a:pPr marL="342900" marR="0">
              <a:spcBef>
                <a:spcPts val="0"/>
              </a:spcBef>
              <a:spcAft>
                <a:spcPts val="0"/>
              </a:spcAft>
            </a:pPr>
            <a:r>
              <a:rPr lang="nb-NO" sz="2600" dirty="0">
                <a:effectLst/>
                <a:latin typeface="Calibri" panose="020F0502020204030204" pitchFamily="34" charset="0"/>
              </a:rPr>
              <a:t>Undringsnotatet brukes ikke inn i ressursteamet</a:t>
            </a:r>
          </a:p>
          <a:p>
            <a:pPr rtl="0" fontAlgn="ctr">
              <a:spcBef>
                <a:spcPts val="0"/>
              </a:spcBef>
              <a:spcAft>
                <a:spcPts val="0"/>
              </a:spcAft>
              <a:buFont typeface="Arial" panose="020B0604020202020204" pitchFamily="34" charset="0"/>
              <a:buChar char="•"/>
            </a:pPr>
            <a:endParaRPr lang="nb-NO" sz="26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r>
              <a:rPr lang="nb-NO" sz="2600" dirty="0">
                <a:effectLst/>
                <a:latin typeface="Calibri" panose="020F0502020204030204" pitchFamily="34" charset="0"/>
              </a:rPr>
              <a:t>«Vi får nye elever som allerede har tiltak rundt seg. Kan ikke starte på nytt med undring da, men heller ha et BTI-møte»</a:t>
            </a:r>
          </a:p>
          <a:p>
            <a:pPr rtl="0" fontAlgn="ctr">
              <a:spcBef>
                <a:spcPts val="0"/>
              </a:spcBef>
              <a:spcAft>
                <a:spcPts val="0"/>
              </a:spcAft>
              <a:buFont typeface="Arial" panose="020B0604020202020204" pitchFamily="34" charset="0"/>
              <a:buChar char="•"/>
            </a:pPr>
            <a:endParaRPr lang="nb-NO" sz="2600" dirty="0">
              <a:effectLst/>
              <a:latin typeface="Calibri" panose="020F0502020204030204" pitchFamily="34" charset="0"/>
            </a:endParaRPr>
          </a:p>
          <a:p>
            <a:pPr fontAlgn="ctr">
              <a:spcBef>
                <a:spcPts val="0"/>
              </a:spcBef>
            </a:pPr>
            <a:r>
              <a:rPr lang="nb-NO" sz="2600" dirty="0">
                <a:effectLst/>
                <a:latin typeface="Calibri" panose="020F0502020204030204" pitchFamily="34" charset="0"/>
              </a:rPr>
              <a:t>«Referatmal er verktøy for å tydeliggjøre ansvar, nytt møte må avtales før man går fra hverandre»</a:t>
            </a:r>
          </a:p>
          <a:p>
            <a:pPr rtl="0" fontAlgn="ctr">
              <a:spcBef>
                <a:spcPts val="0"/>
              </a:spcBef>
              <a:spcAft>
                <a:spcPts val="0"/>
              </a:spcAft>
              <a:buFont typeface="Arial" panose="020B0604020202020204" pitchFamily="34" charset="0"/>
              <a:buChar char="•"/>
            </a:pPr>
            <a:endParaRPr lang="nb-NO" sz="26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r>
              <a:rPr lang="nb-NO" sz="2600" dirty="0">
                <a:effectLst/>
                <a:latin typeface="Calibri" panose="020F0502020204030204" pitchFamily="34" charset="0"/>
              </a:rPr>
              <a:t>Viktig å ha god helsesykepleier-ressurs</a:t>
            </a:r>
          </a:p>
          <a:p>
            <a:pPr marL="342900" marR="0">
              <a:spcBef>
                <a:spcPts val="0"/>
              </a:spcBef>
              <a:spcAft>
                <a:spcPts val="0"/>
              </a:spcAft>
            </a:pPr>
            <a:r>
              <a:rPr lang="nb-NO" sz="2600" dirty="0">
                <a:effectLst/>
                <a:latin typeface="Calibri" panose="020F0502020204030204" pitchFamily="34" charset="0"/>
              </a:rPr>
              <a:t>Også helsesykepleiere i skolen er nivå 0</a:t>
            </a:r>
          </a:p>
          <a:p>
            <a:pPr marL="342900" marR="0">
              <a:spcBef>
                <a:spcPts val="0"/>
              </a:spcBef>
              <a:spcAft>
                <a:spcPts val="0"/>
              </a:spcAft>
            </a:pPr>
            <a:r>
              <a:rPr lang="nb-NO" sz="2600" dirty="0">
                <a:effectLst/>
                <a:latin typeface="Calibri" panose="020F0502020204030204" pitchFamily="34" charset="0"/>
              </a:rPr>
              <a:t>Helsesykepleiere løfter fram at taushetsplikten kan hindre. De har strengere taushetsplikt. Argumenterer for muntlig samtykke. Enklere. </a:t>
            </a:r>
          </a:p>
          <a:p>
            <a:pPr rtl="0" fontAlgn="ctr">
              <a:spcBef>
                <a:spcPts val="0"/>
              </a:spcBef>
              <a:spcAft>
                <a:spcPts val="0"/>
              </a:spcAft>
              <a:buFont typeface="Arial" panose="020B0604020202020204" pitchFamily="34" charset="0"/>
              <a:buChar char="•"/>
            </a:pPr>
            <a:endParaRPr lang="nb-NO" sz="26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r>
              <a:rPr lang="nb-NO" sz="2600" dirty="0">
                <a:effectLst/>
                <a:latin typeface="Calibri" panose="020F0502020204030204" pitchFamily="34" charset="0"/>
              </a:rPr>
              <a:t>Har brukt familietjenesten til info rettet mot foreldre. </a:t>
            </a:r>
          </a:p>
          <a:p>
            <a:pPr rtl="0" fontAlgn="ctr">
              <a:spcBef>
                <a:spcPts val="0"/>
              </a:spcBef>
              <a:spcAft>
                <a:spcPts val="0"/>
              </a:spcAft>
              <a:buFont typeface="Arial" panose="020B0604020202020204" pitchFamily="34" charset="0"/>
              <a:buChar char="•"/>
            </a:pPr>
            <a:r>
              <a:rPr lang="nb-NO" sz="2600" dirty="0">
                <a:latin typeface="Calibri" panose="020F0502020204030204" pitchFamily="34" charset="0"/>
              </a:rPr>
              <a:t>«</a:t>
            </a:r>
            <a:r>
              <a:rPr lang="nb-NO" sz="2600" dirty="0">
                <a:effectLst/>
                <a:latin typeface="Calibri" panose="020F0502020204030204" pitchFamily="34" charset="0"/>
              </a:rPr>
              <a:t>Hvor ligger informasjon? Vi har mange ulike fagsystemer»</a:t>
            </a:r>
          </a:p>
          <a:p>
            <a:pPr rtl="0" fontAlgn="ctr">
              <a:spcBef>
                <a:spcPts val="0"/>
              </a:spcBef>
              <a:spcAft>
                <a:spcPts val="0"/>
              </a:spcAft>
              <a:buFont typeface="Arial" panose="020B0604020202020204" pitchFamily="34" charset="0"/>
              <a:buChar char="•"/>
            </a:pPr>
            <a:endParaRPr lang="nb-NO" sz="2600" dirty="0">
              <a:latin typeface="Calibri" panose="020F0502020204030204" pitchFamily="34" charset="0"/>
            </a:endParaRPr>
          </a:p>
          <a:p>
            <a:pPr fontAlgn="ctr">
              <a:spcBef>
                <a:spcPts val="0"/>
              </a:spcBef>
            </a:pPr>
            <a:r>
              <a:rPr lang="nb-NO" sz="2600" dirty="0">
                <a:effectLst/>
                <a:latin typeface="Calibri" panose="020F0502020204030204" pitchFamily="34" charset="0"/>
              </a:rPr>
              <a:t>Anbefaler å øve - snakkemedbarn.no er godt verktøy. </a:t>
            </a:r>
          </a:p>
          <a:p>
            <a:pPr fontAlgn="ctr">
              <a:spcBef>
                <a:spcPts val="0"/>
              </a:spcBef>
            </a:pPr>
            <a:endParaRPr lang="nb-NO" sz="2600" dirty="0">
              <a:effectLst/>
              <a:latin typeface="Calibri" panose="020F0502020204030204" pitchFamily="34" charset="0"/>
            </a:endParaRPr>
          </a:p>
          <a:p>
            <a:pPr fontAlgn="ctr">
              <a:spcBef>
                <a:spcPts val="0"/>
              </a:spcBef>
            </a:pPr>
            <a:r>
              <a:rPr lang="nb-NO" sz="2600" dirty="0">
                <a:solidFill>
                  <a:srgbClr val="FFFF00"/>
                </a:solidFill>
                <a:latin typeface="Calibri" panose="020F0502020204030204" pitchFamily="34" charset="0"/>
              </a:rPr>
              <a:t>Til </a:t>
            </a:r>
            <a:r>
              <a:rPr lang="nb-NO" sz="2600" dirty="0" err="1">
                <a:solidFill>
                  <a:srgbClr val="FFFF00"/>
                </a:solidFill>
                <a:latin typeface="Calibri" panose="020F0502020204030204" pitchFamily="34" charset="0"/>
              </a:rPr>
              <a:t>styrinsgruppe</a:t>
            </a:r>
            <a:r>
              <a:rPr lang="nb-NO" sz="2600" dirty="0">
                <a:solidFill>
                  <a:srgbClr val="FFFF00"/>
                </a:solidFill>
                <a:latin typeface="Calibri" panose="020F0502020204030204" pitchFamily="34" charset="0"/>
              </a:rPr>
              <a:t> BTI: </a:t>
            </a:r>
            <a:br>
              <a:rPr lang="nb-NO" sz="2600" dirty="0">
                <a:solidFill>
                  <a:srgbClr val="FFFF00"/>
                </a:solidFill>
                <a:latin typeface="Calibri" panose="020F0502020204030204" pitchFamily="34" charset="0"/>
              </a:rPr>
            </a:br>
            <a:r>
              <a:rPr lang="nb-NO" sz="2600" dirty="0">
                <a:solidFill>
                  <a:srgbClr val="FFFF00"/>
                </a:solidFill>
                <a:latin typeface="Calibri" panose="020F0502020204030204" pitchFamily="34" charset="0"/>
              </a:rPr>
              <a:t>B</a:t>
            </a:r>
            <a:r>
              <a:rPr lang="nb-NO" sz="2600" dirty="0">
                <a:solidFill>
                  <a:srgbClr val="FFFF00"/>
                </a:solidFill>
                <a:effectLst/>
                <a:latin typeface="Calibri" panose="020F0502020204030204" pitchFamily="34" charset="0"/>
              </a:rPr>
              <a:t>ehov for å tydeliggjøre hvem som snakker med familien i handlingsveilederen? Kontaktlærer/ pedagogisk leder skal gjøre dette. Ikke assistent alene. Tydeliggjøre hvor undringsnotatet lagres</a:t>
            </a:r>
          </a:p>
          <a:p>
            <a:pPr fontAlgn="ctr">
              <a:spcBef>
                <a:spcPts val="0"/>
              </a:spcBef>
            </a:pPr>
            <a:endParaRPr lang="nb-NO" sz="2600" dirty="0">
              <a:solidFill>
                <a:srgbClr val="FFFF00"/>
              </a:solidFill>
              <a:effectLst/>
              <a:latin typeface="Calibri" panose="020F0502020204030204" pitchFamily="34" charset="0"/>
            </a:endParaRPr>
          </a:p>
          <a:p>
            <a:pPr fontAlgn="ctr">
              <a:spcBef>
                <a:spcPts val="0"/>
              </a:spcBef>
            </a:pPr>
            <a:endParaRPr lang="nb-NO" sz="18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endParaRPr lang="nb-NO" sz="18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endParaRPr lang="nb-NO" sz="1800" dirty="0">
              <a:effectLst/>
              <a:latin typeface="Calibri" panose="020F0502020204030204" pitchFamily="34" charset="0"/>
            </a:endParaRPr>
          </a:p>
          <a:p>
            <a:endParaRPr lang="nb-NO" dirty="0"/>
          </a:p>
        </p:txBody>
      </p:sp>
    </p:spTree>
    <p:extLst>
      <p:ext uri="{BB962C8B-B14F-4D97-AF65-F5344CB8AC3E}">
        <p14:creationId xmlns:p14="http://schemas.microsoft.com/office/powerpoint/2010/main" val="1879023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0572D15-DF6A-4AAC-9703-0AF70BDAE4F5}"/>
              </a:ext>
            </a:extLst>
          </p:cNvPr>
          <p:cNvSpPr>
            <a:spLocks noGrp="1"/>
          </p:cNvSpPr>
          <p:nvPr>
            <p:ph type="title"/>
          </p:nvPr>
        </p:nvSpPr>
        <p:spPr/>
        <p:txBody>
          <a:bodyPr/>
          <a:lstStyle/>
          <a:p>
            <a:r>
              <a:rPr lang="nb-NO" dirty="0"/>
              <a:t>Rykene og Asdal barnetrinn – nivå 0, 1 og 2</a:t>
            </a:r>
          </a:p>
        </p:txBody>
      </p:sp>
      <p:sp>
        <p:nvSpPr>
          <p:cNvPr id="3" name="Plassholder for innhold 2">
            <a:extLst>
              <a:ext uri="{FF2B5EF4-FFF2-40B4-BE49-F238E27FC236}">
                <a16:creationId xmlns:a16="http://schemas.microsoft.com/office/drawing/2014/main" id="{5CD850E0-3785-4020-929C-8DFF244336C3}"/>
              </a:ext>
            </a:extLst>
          </p:cNvPr>
          <p:cNvSpPr>
            <a:spLocks noGrp="1"/>
          </p:cNvSpPr>
          <p:nvPr>
            <p:ph idx="1"/>
          </p:nvPr>
        </p:nvSpPr>
        <p:spPr/>
        <p:txBody>
          <a:bodyPr>
            <a:normAutofit fontScale="55000" lnSpcReduction="20000"/>
          </a:bodyPr>
          <a:lstStyle/>
          <a:p>
            <a:r>
              <a:rPr lang="nb-NO" dirty="0"/>
              <a:t>På barnetrinnet, så er det likt på skolene med at det er ressursteam man kaller nivå 2. Her deltar spesialpedagog, ledelse, helsesykepleier og pedagogene på de ulike trinnene.</a:t>
            </a:r>
          </a:p>
          <a:p>
            <a:r>
              <a:rPr lang="nb-NO" dirty="0"/>
              <a:t>Pedagogene får ikke meldt inn saker uten at man kan dokumentere forarbeid, samtykkeskjema fra foresatte og dokumentasjon om hva som er gjort på nivå 0 og 1. </a:t>
            </a:r>
          </a:p>
          <a:p>
            <a:r>
              <a:rPr lang="nb-NO" dirty="0"/>
              <a:t>Minimum skal det ligge to referater fra møter med foresatte hvor man har snakket om tiltak, implementert og evaluert. </a:t>
            </a:r>
            <a:r>
              <a:rPr lang="nb-NO" dirty="0" err="1"/>
              <a:t>Spes.ped</a:t>
            </a:r>
            <a:r>
              <a:rPr lang="nb-NO" dirty="0"/>
              <a:t>. Diskuterer det med ledelsen før saken kommer inn på nivå 2.</a:t>
            </a:r>
          </a:p>
          <a:p>
            <a:r>
              <a:rPr lang="nb-NO" dirty="0"/>
              <a:t>«Som regel så diskuteres ting muntlig først, så skrives undringsnotat. Lærerne blir tryggere, det blir dokumentert. Lærere liker å snakke om mange elever, tiden brukes dårlig, mange elever er det ikke en reell bekymring knyttet til, så det hjelper når man sorterer hvilke saker man faktisk skal snakke om i møtene. Det blir mer effektivt. Vi får mer ut av møtene. Det er mer målrettet.»</a:t>
            </a:r>
          </a:p>
          <a:p>
            <a:r>
              <a:rPr lang="nb-NO" dirty="0"/>
              <a:t>Helsesykepleier: «Lærerne gjør mer selv nå enn før. Da brukes jeg mindre enn før. Bruker ikke meg like fort som tidligere. Bruker hverandre og teamet rundt seg. De tar ansvar selv tidligere.» </a:t>
            </a:r>
          </a:p>
          <a:p>
            <a:r>
              <a:rPr lang="nb-NO" dirty="0"/>
              <a:t>Bør ikke skille så veldig mellom ressursteam og BTI. Det er tverrfaglig innsats det er snakk om. Det blir enkelt med referatmalen som ligger i BTI-verktøykassa. Da blir det mer helhet. Ikke så opptatt av å skille mellom møtene så lenge man bruker samme systematikken overalt. </a:t>
            </a:r>
          </a:p>
          <a:p>
            <a:r>
              <a:rPr lang="nb-NO" dirty="0"/>
              <a:t>Hvordan har deres format blitt mottatt av lærerne? «Det blir bedre format og mer grundig. De er lettet. Når en sak går til nivå 3, så foreligger all dokumentasjon, så det er med på å hjelpe saken videre.»</a:t>
            </a:r>
          </a:p>
        </p:txBody>
      </p:sp>
    </p:spTree>
    <p:extLst>
      <p:ext uri="{BB962C8B-B14F-4D97-AF65-F5344CB8AC3E}">
        <p14:creationId xmlns:p14="http://schemas.microsoft.com/office/powerpoint/2010/main" val="2410063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1BC89CE-B9D9-4066-BF85-1C2856FCD7D8}"/>
              </a:ext>
            </a:extLst>
          </p:cNvPr>
          <p:cNvSpPr>
            <a:spLocks noGrp="1"/>
          </p:cNvSpPr>
          <p:nvPr>
            <p:ph type="title"/>
          </p:nvPr>
        </p:nvSpPr>
        <p:spPr/>
        <p:txBody>
          <a:bodyPr/>
          <a:lstStyle/>
          <a:p>
            <a:r>
              <a:rPr lang="nb-NO" dirty="0"/>
              <a:t>Refleksjoner om å gjøre tverrfaglig innsats trygt for foreldre </a:t>
            </a:r>
          </a:p>
        </p:txBody>
      </p:sp>
      <p:sp>
        <p:nvSpPr>
          <p:cNvPr id="3" name="Plassholder for innhold 2">
            <a:extLst>
              <a:ext uri="{FF2B5EF4-FFF2-40B4-BE49-F238E27FC236}">
                <a16:creationId xmlns:a16="http://schemas.microsoft.com/office/drawing/2014/main" id="{494F6BB6-FA45-4A02-B646-E552A52B6629}"/>
              </a:ext>
            </a:extLst>
          </p:cNvPr>
          <p:cNvSpPr>
            <a:spLocks noGrp="1"/>
          </p:cNvSpPr>
          <p:nvPr>
            <p:ph idx="1"/>
          </p:nvPr>
        </p:nvSpPr>
        <p:spPr/>
        <p:txBody>
          <a:bodyPr>
            <a:normAutofit fontScale="47500" lnSpcReduction="20000"/>
          </a:bodyPr>
          <a:lstStyle/>
          <a:p>
            <a:r>
              <a:rPr lang="nb-NO" sz="3400" dirty="0">
                <a:latin typeface="+mj-lt"/>
              </a:rPr>
              <a:t>«Vi har snakket om “bra hjemme” på tjenesteoversikten. Bruker den for å veilede nyansatte også. Ikke så godt å sette seg inn i alt som finnes av tilbud. Når man har møter med foresatte, så er det fint å vise dem den knappen. Våre kontaktlærere har brukt den i utviklingssamtaler - bare informerer - ikke en del av BTI-arbeidet, men viser hvor det finnes god hjelp.»</a:t>
            </a:r>
          </a:p>
          <a:p>
            <a:endParaRPr lang="nb-NO" sz="3400" dirty="0">
              <a:latin typeface="+mj-lt"/>
            </a:endParaRPr>
          </a:p>
          <a:p>
            <a:pPr rtl="0" fontAlgn="ctr">
              <a:spcBef>
                <a:spcPts val="0"/>
              </a:spcBef>
              <a:spcAft>
                <a:spcPts val="0"/>
              </a:spcAft>
              <a:buFont typeface="Arial" panose="020B0604020202020204" pitchFamily="34" charset="0"/>
              <a:buChar char="•"/>
            </a:pPr>
            <a:r>
              <a:rPr lang="nb-NO" sz="3400" dirty="0">
                <a:effectLst/>
                <a:latin typeface="+mj-lt"/>
              </a:rPr>
              <a:t>«BTI virker skremmende på noen. Hvordan vi kommuniserer dette er viktig for å ufarliggjøre det.» </a:t>
            </a:r>
          </a:p>
          <a:p>
            <a:pPr rtl="0" fontAlgn="ctr">
              <a:spcBef>
                <a:spcPts val="0"/>
              </a:spcBef>
              <a:spcAft>
                <a:spcPts val="0"/>
              </a:spcAft>
              <a:buFont typeface="Arial" panose="020B0604020202020204" pitchFamily="34" charset="0"/>
              <a:buChar char="•"/>
            </a:pPr>
            <a:endParaRPr lang="nb-NO" sz="3400" dirty="0">
              <a:effectLst/>
              <a:latin typeface="+mj-lt"/>
            </a:endParaRPr>
          </a:p>
          <a:p>
            <a:pPr rtl="0" fontAlgn="ctr">
              <a:spcBef>
                <a:spcPts val="0"/>
              </a:spcBef>
              <a:spcAft>
                <a:spcPts val="0"/>
              </a:spcAft>
              <a:buFont typeface="Arial" panose="020B0604020202020204" pitchFamily="34" charset="0"/>
              <a:buChar char="•"/>
            </a:pPr>
            <a:r>
              <a:rPr lang="nb-NO" sz="3400" dirty="0">
                <a:effectLst/>
                <a:latin typeface="+mj-lt"/>
              </a:rPr>
              <a:t>«Alle må strekke seg litt lenger for å legge til rette for samarbeide, eller gi tips om å kontakte Arendalshjelpa»</a:t>
            </a:r>
          </a:p>
          <a:p>
            <a:pPr fontAlgn="ctr">
              <a:spcBef>
                <a:spcPts val="0"/>
              </a:spcBef>
            </a:pPr>
            <a:r>
              <a:rPr lang="nb-NO" sz="3400" dirty="0">
                <a:effectLst/>
                <a:latin typeface="+mj-lt"/>
              </a:rPr>
              <a:t>Familier kan ta direkte kontakt med Arendalshjelpa. </a:t>
            </a:r>
            <a:br>
              <a:rPr lang="nb-NO" sz="3400" dirty="0">
                <a:effectLst/>
                <a:latin typeface="+mj-lt"/>
              </a:rPr>
            </a:br>
            <a:r>
              <a:rPr lang="nb-NO" sz="3400" dirty="0">
                <a:effectLst/>
                <a:latin typeface="+mj-lt"/>
              </a:rPr>
              <a:t>(Kommentar på at teksten på hjemmesiden virker voldsom og kan være et hinder for å ta kontakt. </a:t>
            </a:r>
            <a:r>
              <a:rPr lang="nb-NO" sz="3400" dirty="0">
                <a:latin typeface="+mj-lt"/>
              </a:rPr>
              <a:t>B</a:t>
            </a:r>
            <a:r>
              <a:rPr lang="nb-NO" sz="3400" dirty="0">
                <a:effectLst/>
                <a:latin typeface="+mj-lt"/>
              </a:rPr>
              <a:t>eskrivelsen på </a:t>
            </a:r>
            <a:r>
              <a:rPr lang="nb-NO" sz="3400" i="1" dirty="0">
                <a:effectLst/>
                <a:latin typeface="+mj-lt"/>
              </a:rPr>
              <a:t>Familie og helse </a:t>
            </a:r>
            <a:r>
              <a:rPr lang="nb-NO" sz="3400" dirty="0">
                <a:effectLst/>
                <a:latin typeface="+mj-lt"/>
              </a:rPr>
              <a:t>passer bedre på barn og ungdom.) </a:t>
            </a:r>
          </a:p>
          <a:p>
            <a:pPr fontAlgn="ctr">
              <a:spcBef>
                <a:spcPts val="0"/>
              </a:spcBef>
            </a:pPr>
            <a:endParaRPr lang="nb-NO" sz="3400" dirty="0">
              <a:effectLst/>
              <a:latin typeface="+mj-lt"/>
            </a:endParaRPr>
          </a:p>
          <a:p>
            <a:pPr fontAlgn="ctr">
              <a:spcBef>
                <a:spcPts val="0"/>
              </a:spcBef>
            </a:pPr>
            <a:r>
              <a:rPr lang="nb-NO" sz="3400" dirty="0">
                <a:effectLst/>
                <a:latin typeface="+mj-lt"/>
              </a:rPr>
              <a:t>«Hvilke instanser har vi tilgjengelige, og hvor god informasjon finnes for innbyggerne? Letter å takke ja til PPT enn til ABUP. Må ofte gjennom en mølle før vi kommer fram til dem som har rett kompetanse»</a:t>
            </a:r>
          </a:p>
          <a:p>
            <a:pPr marL="0" indent="0" fontAlgn="ctr">
              <a:spcBef>
                <a:spcPts val="0"/>
              </a:spcBef>
              <a:buNone/>
            </a:pPr>
            <a:endParaRPr lang="nb-NO" sz="3400" dirty="0">
              <a:effectLst/>
              <a:latin typeface="+mj-lt"/>
            </a:endParaRPr>
          </a:p>
          <a:p>
            <a:r>
              <a:rPr lang="nb-NO" sz="3400" dirty="0">
                <a:latin typeface="+mj-lt"/>
              </a:rPr>
              <a:t>«Når barnevernet kommer inn, så vanskeliggjør det samarbeid - kanskje de må møte på foreldremøte. Det er ikke sånn at når barnevernet kommer inn, så forsvinner barna ut.</a:t>
            </a:r>
          </a:p>
          <a:p>
            <a:r>
              <a:rPr lang="nb-NO" sz="3400" dirty="0">
                <a:latin typeface="+mj-lt"/>
              </a:rPr>
              <a:t>«Folk blir bleike når de ser at barneverntjenesten ligger på samtykkeskjema. De må ut og selge seg selv.»</a:t>
            </a:r>
          </a:p>
          <a:p>
            <a:r>
              <a:rPr lang="nb-NO" sz="3400" dirty="0">
                <a:latin typeface="+mj-lt"/>
              </a:rPr>
              <a:t>«Barneverntjenesten er veldig presset - og vi i skolen har et ansvar for å selge dem inn også. De er veldig gode på foreldreveiledning. Har opplevd mye positivt.»</a:t>
            </a:r>
          </a:p>
          <a:p>
            <a:pPr fontAlgn="ctr">
              <a:spcBef>
                <a:spcPts val="0"/>
              </a:spcBef>
            </a:pPr>
            <a:endParaRPr lang="nb-NO" sz="32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endParaRPr lang="nb-NO" sz="3200" dirty="0">
              <a:effectLst/>
              <a:latin typeface="Calibri" panose="020F0502020204030204" pitchFamily="34" charset="0"/>
            </a:endParaRPr>
          </a:p>
          <a:p>
            <a:endParaRPr lang="nb-NO" dirty="0"/>
          </a:p>
        </p:txBody>
      </p:sp>
    </p:spTree>
    <p:extLst>
      <p:ext uri="{BB962C8B-B14F-4D97-AF65-F5344CB8AC3E}">
        <p14:creationId xmlns:p14="http://schemas.microsoft.com/office/powerpoint/2010/main" val="1521301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Nivå 2 – Diskusjon om hva som er  ressursteam og hva som er BTI-møte. Noe uklart hva som er hva.</a:t>
            </a:r>
            <a:br>
              <a:rPr lang="nb-NO" dirty="0"/>
            </a:br>
            <a:endParaRPr lang="nb-NO" dirty="0"/>
          </a:p>
        </p:txBody>
      </p:sp>
      <p:sp>
        <p:nvSpPr>
          <p:cNvPr id="3" name="Plassholder for innhold 2"/>
          <p:cNvSpPr>
            <a:spLocks noGrp="1"/>
          </p:cNvSpPr>
          <p:nvPr>
            <p:ph idx="1"/>
          </p:nvPr>
        </p:nvSpPr>
        <p:spPr>
          <a:xfrm>
            <a:off x="838200" y="1825625"/>
            <a:ext cx="10515600" cy="4851220"/>
          </a:xfrm>
        </p:spPr>
        <p:txBody>
          <a:bodyPr>
            <a:normAutofit fontScale="47500" lnSpcReduction="20000"/>
          </a:bodyPr>
          <a:lstStyle/>
          <a:p>
            <a:r>
              <a:rPr lang="nb-NO" dirty="0"/>
              <a:t>«Kanskje litt overlapp mellom BTI2 og ressursteam, men for begge foraene handler det om hva vi gjør med bekymring i nye saker.»</a:t>
            </a:r>
          </a:p>
          <a:p>
            <a:r>
              <a:rPr lang="nb-NO" sz="3800" dirty="0">
                <a:effectLst/>
                <a:latin typeface="Calibri" panose="020F0502020204030204" pitchFamily="34" charset="0"/>
              </a:rPr>
              <a:t>«Ressursteam faglig fokus, BTI-møter har et bredere fokus»</a:t>
            </a:r>
            <a:endParaRPr lang="nb-NO" sz="3800" dirty="0"/>
          </a:p>
          <a:p>
            <a:r>
              <a:rPr lang="nb-NO" dirty="0"/>
              <a:t>«Ressursteam = skolens møte med PPT, men har </a:t>
            </a:r>
            <a:r>
              <a:rPr lang="nb-NO" dirty="0" err="1"/>
              <a:t>ogå</a:t>
            </a:r>
            <a:r>
              <a:rPr lang="nb-NO" dirty="0"/>
              <a:t> BTI-møter, hvor vi øver mye på barn og foreldres medvirkning. Her er både helsesykepleier, rådgivere og </a:t>
            </a:r>
            <a:r>
              <a:rPr lang="nb-NO" dirty="0" err="1"/>
              <a:t>spes.ped.koordinator</a:t>
            </a:r>
            <a:r>
              <a:rPr lang="nb-NO" dirty="0"/>
              <a:t> , og vi avtaler hvem gjennomfører møter med foreldre.» </a:t>
            </a:r>
          </a:p>
          <a:p>
            <a:r>
              <a:rPr lang="nb-NO" dirty="0"/>
              <a:t>«I ressursteam så er det lærere som kommer med bekymring, men ressursteam er mer faglig orientert og BTI er mer sammensatt.»</a:t>
            </a:r>
          </a:p>
          <a:p>
            <a:r>
              <a:rPr lang="nb-NO" dirty="0"/>
              <a:t>«Har BTI-2 og det andre møte med ressursteam samtidig. Helsesykepleier er deltakende der samtykkeskjema foreligger i første delen av møtet. Det har fungert veldig bra. Da prioriteres de sakene hvor samtykket foreligger, og har oversikt over det. Så fortsetter møtet inn i det andre som har mer faglig fokus»</a:t>
            </a:r>
          </a:p>
          <a:p>
            <a:r>
              <a:rPr lang="nb-NO" sz="3600" dirty="0">
                <a:effectLst/>
                <a:latin typeface="Calibri" panose="020F0502020204030204" pitchFamily="34" charset="0"/>
              </a:rPr>
              <a:t>«Ressursteam med rektor, </a:t>
            </a:r>
            <a:r>
              <a:rPr lang="nb-NO" sz="3600" dirty="0" err="1">
                <a:effectLst/>
                <a:latin typeface="Calibri" panose="020F0502020204030204" pitchFamily="34" charset="0"/>
              </a:rPr>
              <a:t>spes.ped.koord</a:t>
            </a:r>
            <a:r>
              <a:rPr lang="nb-NO" sz="3600" dirty="0">
                <a:effectLst/>
                <a:latin typeface="Calibri" panose="020F0502020204030204" pitchFamily="34" charset="0"/>
              </a:rPr>
              <a:t>, - helsesykepleier ved behov. Vi har BTI-møter hvert halvår hvor mann går gjennom alle elevene, </a:t>
            </a:r>
            <a:r>
              <a:rPr lang="nb-NO" sz="3600" dirty="0">
                <a:latin typeface="Calibri" panose="020F0502020204030204" pitchFamily="34" charset="0"/>
              </a:rPr>
              <a:t>f</a:t>
            </a:r>
            <a:r>
              <a:rPr lang="nb-NO" sz="3600" dirty="0">
                <a:effectLst/>
                <a:latin typeface="Calibri" panose="020F0502020204030204" pitchFamily="34" charset="0"/>
              </a:rPr>
              <a:t>ast agenda»</a:t>
            </a:r>
          </a:p>
          <a:p>
            <a:r>
              <a:rPr lang="nb-NO" sz="3600" dirty="0">
                <a:effectLst/>
                <a:latin typeface="Calibri" panose="020F0502020204030204" pitchFamily="34" charset="0"/>
              </a:rPr>
              <a:t>«Har ressursteam med rektor, </a:t>
            </a:r>
            <a:r>
              <a:rPr lang="nb-NO" sz="3600" dirty="0" err="1">
                <a:effectLst/>
                <a:latin typeface="Calibri" panose="020F0502020204030204" pitchFamily="34" charset="0"/>
              </a:rPr>
              <a:t>spes.ped.koordinator</a:t>
            </a:r>
            <a:r>
              <a:rPr lang="nb-NO" sz="3600" dirty="0">
                <a:effectLst/>
                <a:latin typeface="Calibri" panose="020F0502020204030204" pitchFamily="34" charset="0"/>
              </a:rPr>
              <a:t>, PPT, helsesykepleier inviteres med ved utvidet ressursteam/BTI»</a:t>
            </a:r>
          </a:p>
          <a:p>
            <a:r>
              <a:rPr lang="nb-NO" sz="3400" dirty="0"/>
              <a:t>«Hvorfor kan ikke bare ressursteam hete BTI-team? Ofte er det andre ting enn fag som gjør at det går utover det faglige. Burde kanskje vært mer tverrfaglig orientert. Ressursteam og BTI-team er jo det samme. Man har undring»</a:t>
            </a:r>
          </a:p>
          <a:p>
            <a:r>
              <a:rPr lang="nb-NO" dirty="0"/>
              <a:t>«90% av saker om faglige vansker har også sosiale utfordringer»</a:t>
            </a:r>
          </a:p>
          <a:p>
            <a:endParaRPr lang="nb-NO" dirty="0"/>
          </a:p>
          <a:p>
            <a:r>
              <a:rPr lang="nb-NO" dirty="0">
                <a:solidFill>
                  <a:srgbClr val="FFFF00"/>
                </a:solidFill>
              </a:rPr>
              <a:t>Til </a:t>
            </a:r>
            <a:r>
              <a:rPr lang="nb-NO" dirty="0" err="1">
                <a:solidFill>
                  <a:srgbClr val="FFFF00"/>
                </a:solidFill>
              </a:rPr>
              <a:t>styrinsgruppe</a:t>
            </a:r>
            <a:r>
              <a:rPr lang="nb-NO" dirty="0">
                <a:solidFill>
                  <a:srgbClr val="FFFF00"/>
                </a:solidFill>
              </a:rPr>
              <a:t> BTI: Er det hensiktsmessig å definere dette som to ulike møter? </a:t>
            </a:r>
          </a:p>
        </p:txBody>
      </p:sp>
    </p:spTree>
    <p:extLst>
      <p:ext uri="{BB962C8B-B14F-4D97-AF65-F5344CB8AC3E}">
        <p14:creationId xmlns:p14="http://schemas.microsoft.com/office/powerpoint/2010/main" val="3952649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9828265-FD9E-44AC-97F5-64624759D807}"/>
              </a:ext>
            </a:extLst>
          </p:cNvPr>
          <p:cNvSpPr>
            <a:spLocks noGrp="1"/>
          </p:cNvSpPr>
          <p:nvPr>
            <p:ph type="title"/>
          </p:nvPr>
        </p:nvSpPr>
        <p:spPr/>
        <p:txBody>
          <a:bodyPr/>
          <a:lstStyle/>
          <a:p>
            <a:r>
              <a:rPr lang="nb-NO" dirty="0"/>
              <a:t>Ulik møtehyppighet på nivå 2</a:t>
            </a:r>
          </a:p>
        </p:txBody>
      </p:sp>
      <p:sp>
        <p:nvSpPr>
          <p:cNvPr id="3" name="Plassholder for innhold 2">
            <a:extLst>
              <a:ext uri="{FF2B5EF4-FFF2-40B4-BE49-F238E27FC236}">
                <a16:creationId xmlns:a16="http://schemas.microsoft.com/office/drawing/2014/main" id="{4BC22220-5EE3-4B5A-8458-A863D89C7C08}"/>
              </a:ext>
            </a:extLst>
          </p:cNvPr>
          <p:cNvSpPr>
            <a:spLocks noGrp="1"/>
          </p:cNvSpPr>
          <p:nvPr>
            <p:ph idx="1"/>
          </p:nvPr>
        </p:nvSpPr>
        <p:spPr/>
        <p:txBody>
          <a:bodyPr>
            <a:normAutofit fontScale="70000" lnSpcReduction="20000"/>
          </a:bodyPr>
          <a:lstStyle/>
          <a:p>
            <a:r>
              <a:rPr lang="nb-NO" dirty="0"/>
              <a:t>«Har ikke systemet med faste BTI-møter. Det er “vi” som bestemmer når folk skal inn, og da kobler vi på dem vi tenker at vi trenger»</a:t>
            </a:r>
          </a:p>
          <a:p>
            <a:r>
              <a:rPr lang="nb-NO" dirty="0"/>
              <a:t>«</a:t>
            </a:r>
            <a:r>
              <a:rPr lang="nb-NO" dirty="0" err="1"/>
              <a:t>Helsesykpleier</a:t>
            </a:r>
            <a:r>
              <a:rPr lang="nb-NO" dirty="0"/>
              <a:t>, familietjenesten, sosiallærer og skolens ledelse.»</a:t>
            </a:r>
          </a:p>
          <a:p>
            <a:r>
              <a:rPr lang="nb-NO" dirty="0"/>
              <a:t>«Rektor, </a:t>
            </a:r>
            <a:r>
              <a:rPr lang="nb-NO" dirty="0" err="1"/>
              <a:t>sos.ped</a:t>
            </a:r>
            <a:r>
              <a:rPr lang="nb-NO" dirty="0"/>
              <a:t>., helsesykepleier, PPT, møtes hver 14. dag. 2 timer er for kort tid.»</a:t>
            </a:r>
          </a:p>
          <a:p>
            <a:r>
              <a:rPr lang="nb-NO" dirty="0"/>
              <a:t>«Ressursteam  hver 3. uke + BTI-team» </a:t>
            </a:r>
          </a:p>
          <a:p>
            <a:r>
              <a:rPr lang="nb-NO" sz="3400" dirty="0">
                <a:effectLst/>
                <a:latin typeface="Calibri" panose="020F0502020204030204" pitchFamily="34" charset="0"/>
              </a:rPr>
              <a:t>«Ressursteam hver annen uke (med PPT), hvert annet møte er BTI-ressursteam (med helsesykepleier og familietjenesten»</a:t>
            </a:r>
            <a:endParaRPr lang="nb-NO" sz="3400" dirty="0"/>
          </a:p>
          <a:p>
            <a:r>
              <a:rPr lang="nb-NO" dirty="0"/>
              <a:t>«Ukentlig har vi BTI/9a-møte. Da er det familietjenesten, helsesykepleier, ledelse og rådgiver. Har også ressursteam - der er </a:t>
            </a:r>
            <a:r>
              <a:rPr lang="nb-NO" dirty="0" err="1"/>
              <a:t>spes.ped</a:t>
            </a:r>
            <a:r>
              <a:rPr lang="nb-NO" dirty="0"/>
              <a:t>., PPT og ledelse som er. Det har åpnet seg så man kan være flere - og det har vi savnet. Spesielt at kontaktlærer kan være med inn.»</a:t>
            </a:r>
          </a:p>
          <a:p>
            <a:r>
              <a:rPr lang="nb-NO" dirty="0">
                <a:solidFill>
                  <a:srgbClr val="FFFF00"/>
                </a:solidFill>
              </a:rPr>
              <a:t>Til styringsgruppe BTI: </a:t>
            </a:r>
            <a:br>
              <a:rPr lang="nb-NO" dirty="0">
                <a:solidFill>
                  <a:srgbClr val="FFFF00"/>
                </a:solidFill>
              </a:rPr>
            </a:br>
            <a:r>
              <a:rPr lang="nb-NO" dirty="0">
                <a:solidFill>
                  <a:srgbClr val="FFFF00"/>
                </a:solidFill>
              </a:rPr>
              <a:t>Regelmessige møter med faste deltakere praktiseres av de fleste skolene</a:t>
            </a:r>
          </a:p>
        </p:txBody>
      </p:sp>
    </p:spTree>
    <p:extLst>
      <p:ext uri="{BB962C8B-B14F-4D97-AF65-F5344CB8AC3E}">
        <p14:creationId xmlns:p14="http://schemas.microsoft.com/office/powerpoint/2010/main" val="3679184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F521223-D932-463E-858A-7728D3247BA6}"/>
              </a:ext>
            </a:extLst>
          </p:cNvPr>
          <p:cNvSpPr>
            <a:spLocks noGrp="1"/>
          </p:cNvSpPr>
          <p:nvPr>
            <p:ph type="title"/>
          </p:nvPr>
        </p:nvSpPr>
        <p:spPr/>
        <p:txBody>
          <a:bodyPr/>
          <a:lstStyle/>
          <a:p>
            <a:r>
              <a:rPr lang="nb-NO" dirty="0"/>
              <a:t>Hva skal møter på nivå 2 hete? </a:t>
            </a:r>
          </a:p>
        </p:txBody>
      </p:sp>
      <p:sp>
        <p:nvSpPr>
          <p:cNvPr id="3" name="Plassholder for innhold 2">
            <a:extLst>
              <a:ext uri="{FF2B5EF4-FFF2-40B4-BE49-F238E27FC236}">
                <a16:creationId xmlns:a16="http://schemas.microsoft.com/office/drawing/2014/main" id="{8C7D262C-CDC8-4863-B57D-8899FF46E641}"/>
              </a:ext>
            </a:extLst>
          </p:cNvPr>
          <p:cNvSpPr>
            <a:spLocks noGrp="1"/>
          </p:cNvSpPr>
          <p:nvPr>
            <p:ph idx="1"/>
          </p:nvPr>
        </p:nvSpPr>
        <p:spPr/>
        <p:txBody>
          <a:bodyPr>
            <a:normAutofit fontScale="70000" lnSpcReduction="20000"/>
          </a:bodyPr>
          <a:lstStyle/>
          <a:p>
            <a:r>
              <a:rPr lang="nb-NO" dirty="0"/>
              <a:t>«BTI-møtene heter ulike ting på ulike skoler. Elever bytter skoler av og til, og det gjør at det kan skape forvirring for elever og foreldre. Hvis man døper om til noe som har med BTI å gjøre, så øker det implementeringen - at det har BTI i navnet. Setter føringer for hvilke prosesser som burde vært satt i gang.»</a:t>
            </a:r>
          </a:p>
          <a:p>
            <a:r>
              <a:rPr lang="nb-NO" dirty="0"/>
              <a:t>«Vi har også ressursteam sammen med PPT, og en del møter vi kaller samarbeidsmøter. De møtene hvor saker går over tid og det er tett samarbeid med foreldre, da kan en annen tjeneste være koblet på. De møtene ruller og går, og så kaller vi dem samarbeidsmøter - oppfølgingsmøter og evalueringsmøter.»</a:t>
            </a:r>
          </a:p>
          <a:p>
            <a:r>
              <a:rPr lang="nb-NO" dirty="0"/>
              <a:t>Helsesykepleiere: «Når man er på flere skoler, så er det lettere når ting er litt likt»</a:t>
            </a:r>
          </a:p>
          <a:p>
            <a:r>
              <a:rPr lang="nb-NO" dirty="0"/>
              <a:t>«Ordene vi bruker vekker ulike assosiasjoner. Unngå bruk av forkortelser i møte med foreldre»</a:t>
            </a:r>
          </a:p>
          <a:p>
            <a:r>
              <a:rPr lang="nb-NO" dirty="0"/>
              <a:t>«</a:t>
            </a:r>
            <a:r>
              <a:rPr lang="nb-NO" sz="2900" dirty="0"/>
              <a:t>Vi s</a:t>
            </a:r>
            <a:r>
              <a:rPr lang="nb-NO" sz="2900" dirty="0">
                <a:effectLst/>
              </a:rPr>
              <a:t>avner oppvekstteam»</a:t>
            </a:r>
          </a:p>
          <a:p>
            <a:r>
              <a:rPr lang="nb-NO" sz="2900" dirty="0">
                <a:solidFill>
                  <a:srgbClr val="FFFF00"/>
                </a:solidFill>
              </a:rPr>
              <a:t>Til styringsgruppe BTI: </a:t>
            </a:r>
            <a:br>
              <a:rPr lang="nb-NO" sz="2900" dirty="0">
                <a:solidFill>
                  <a:srgbClr val="FFFF00"/>
                </a:solidFill>
              </a:rPr>
            </a:br>
            <a:r>
              <a:rPr lang="nb-NO" sz="2900" dirty="0">
                <a:solidFill>
                  <a:srgbClr val="FFFF00"/>
                </a:solidFill>
              </a:rPr>
              <a:t>En samordning av navn, faste deltakere og innhold bør vurderes</a:t>
            </a:r>
            <a:endParaRPr lang="nb-NO" sz="2900" dirty="0">
              <a:solidFill>
                <a:srgbClr val="FFFF00"/>
              </a:solidFill>
              <a:effectLst/>
            </a:endParaRPr>
          </a:p>
          <a:p>
            <a:endParaRPr lang="nb-NO" sz="2900" dirty="0"/>
          </a:p>
        </p:txBody>
      </p:sp>
    </p:spTree>
    <p:extLst>
      <p:ext uri="{BB962C8B-B14F-4D97-AF65-F5344CB8AC3E}">
        <p14:creationId xmlns:p14="http://schemas.microsoft.com/office/powerpoint/2010/main" val="226363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99C9AC0-4B71-437F-B2B2-C79C1A290C58}"/>
              </a:ext>
            </a:extLst>
          </p:cNvPr>
          <p:cNvSpPr>
            <a:spLocks noGrp="1"/>
          </p:cNvSpPr>
          <p:nvPr>
            <p:ph type="title"/>
          </p:nvPr>
        </p:nvSpPr>
        <p:spPr/>
        <p:txBody>
          <a:bodyPr/>
          <a:lstStyle/>
          <a:p>
            <a:r>
              <a:rPr lang="nb-NO" dirty="0"/>
              <a:t>Hva skjer på møtene</a:t>
            </a:r>
          </a:p>
        </p:txBody>
      </p:sp>
      <p:sp>
        <p:nvSpPr>
          <p:cNvPr id="3" name="Plassholder for innhold 2">
            <a:extLst>
              <a:ext uri="{FF2B5EF4-FFF2-40B4-BE49-F238E27FC236}">
                <a16:creationId xmlns:a16="http://schemas.microsoft.com/office/drawing/2014/main" id="{7D63B800-D617-47C7-AAA5-CE4C539A07E5}"/>
              </a:ext>
            </a:extLst>
          </p:cNvPr>
          <p:cNvSpPr>
            <a:spLocks noGrp="1"/>
          </p:cNvSpPr>
          <p:nvPr>
            <p:ph idx="1"/>
          </p:nvPr>
        </p:nvSpPr>
        <p:spPr/>
        <p:txBody>
          <a:bodyPr>
            <a:normAutofit fontScale="92500" lnSpcReduction="10000"/>
          </a:bodyPr>
          <a:lstStyle/>
          <a:p>
            <a:r>
              <a:rPr lang="nb-NO" sz="3200" dirty="0"/>
              <a:t>«Forutsetter at å møte i skolens BTI-team alltid skal prioriteres. Forventer at alle tar eierskap, alle må se seg som en del av tiltaket. Viktig med forventningsavklaring»</a:t>
            </a:r>
          </a:p>
          <a:p>
            <a:r>
              <a:rPr lang="nb-NO" dirty="0"/>
              <a:t>«Det vi har vært for flinke til er å snakke på nytt om allerede kjente ting»</a:t>
            </a:r>
          </a:p>
          <a:p>
            <a:r>
              <a:rPr lang="nb-NO" sz="3200" dirty="0">
                <a:effectLst/>
                <a:latin typeface="+mj-lt"/>
              </a:rPr>
              <a:t>«Snakker fortsatt mye om å henvise, selv om vi anbefales å invitere inn til samarbeid» </a:t>
            </a:r>
          </a:p>
          <a:p>
            <a:r>
              <a:rPr lang="nb-NO" dirty="0">
                <a:solidFill>
                  <a:srgbClr val="FFFF00"/>
                </a:solidFill>
                <a:latin typeface="+mj-lt"/>
              </a:rPr>
              <a:t>Til styringsgruppe BTI: </a:t>
            </a:r>
            <a:br>
              <a:rPr lang="nb-NO" dirty="0">
                <a:solidFill>
                  <a:srgbClr val="FFFF00"/>
                </a:solidFill>
                <a:latin typeface="+mj-lt"/>
              </a:rPr>
            </a:br>
            <a:r>
              <a:rPr lang="nb-NO" dirty="0">
                <a:solidFill>
                  <a:srgbClr val="FFFF00"/>
                </a:solidFill>
                <a:latin typeface="+mj-lt"/>
              </a:rPr>
              <a:t>Tydelige forventninger til alle tjenester som bidrar inn i tverrfaglige møter om å være en del av løsningen anbefales</a:t>
            </a:r>
            <a:endParaRPr lang="nb-NO" sz="3200" dirty="0">
              <a:solidFill>
                <a:srgbClr val="FFFF00"/>
              </a:solidFill>
              <a:effectLst/>
              <a:latin typeface="+mj-lt"/>
            </a:endParaRPr>
          </a:p>
          <a:p>
            <a:endParaRPr lang="nb-NO" dirty="0"/>
          </a:p>
          <a:p>
            <a:endParaRPr lang="nb-NO" sz="3200" dirty="0"/>
          </a:p>
          <a:p>
            <a:endParaRPr lang="nb-NO" dirty="0"/>
          </a:p>
        </p:txBody>
      </p:sp>
    </p:spTree>
    <p:extLst>
      <p:ext uri="{BB962C8B-B14F-4D97-AF65-F5344CB8AC3E}">
        <p14:creationId xmlns:p14="http://schemas.microsoft.com/office/powerpoint/2010/main" val="656533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E049E2-EBE5-4E24-885D-B08B6F15B080}"/>
              </a:ext>
            </a:extLst>
          </p:cNvPr>
          <p:cNvSpPr>
            <a:spLocks noGrp="1"/>
          </p:cNvSpPr>
          <p:nvPr>
            <p:ph type="title"/>
          </p:nvPr>
        </p:nvSpPr>
        <p:spPr/>
        <p:txBody>
          <a:bodyPr/>
          <a:lstStyle/>
          <a:p>
            <a:r>
              <a:rPr lang="nb-NO" dirty="0"/>
              <a:t>Hvilke tjenester samarbeider skolene med på nivå 2? </a:t>
            </a:r>
          </a:p>
        </p:txBody>
      </p:sp>
      <p:sp>
        <p:nvSpPr>
          <p:cNvPr id="3" name="Plassholder for innhold 2">
            <a:extLst>
              <a:ext uri="{FF2B5EF4-FFF2-40B4-BE49-F238E27FC236}">
                <a16:creationId xmlns:a16="http://schemas.microsoft.com/office/drawing/2014/main" id="{BDB077E5-FD65-4FC0-BCC4-629EDD7687B4}"/>
              </a:ext>
            </a:extLst>
          </p:cNvPr>
          <p:cNvSpPr>
            <a:spLocks noGrp="1"/>
          </p:cNvSpPr>
          <p:nvPr>
            <p:ph idx="1"/>
          </p:nvPr>
        </p:nvSpPr>
        <p:spPr/>
        <p:txBody>
          <a:bodyPr>
            <a:normAutofit fontScale="55000" lnSpcReduction="20000"/>
          </a:bodyPr>
          <a:lstStyle/>
          <a:p>
            <a:r>
              <a:rPr lang="nb-NO" dirty="0"/>
              <a:t>«Det er ofte man bruker de samme tjenestene - PPT, ABUP, BVT, men finnes også mange andre tjenester som man må koble på og bli kjent med. Viktig at lærerne kjenner til hva som finnes.» </a:t>
            </a:r>
          </a:p>
          <a:p>
            <a:r>
              <a:rPr lang="nb-NO" dirty="0"/>
              <a:t>«Vanskelig å finne fram i tjenestene når det finnes så mange valgmuligheter - det enkle er ofte det beste.»</a:t>
            </a:r>
          </a:p>
          <a:p>
            <a:r>
              <a:rPr lang="nb-NO" dirty="0"/>
              <a:t>«I møte med foreldre oppleves det som at PPT skal komme inn og ordne alt. Den konflikten som er mellom PPT og ABUP, og ABUP avviser fordi PPT ikke har vært inne. Så går det fram og tilbake. Det er gjenkjennbart overalt.» </a:t>
            </a:r>
          </a:p>
          <a:p>
            <a:r>
              <a:rPr lang="nb-NO" sz="3400" dirty="0">
                <a:effectLst/>
                <a:latin typeface="Calibri" panose="020F0502020204030204" pitchFamily="34" charset="0"/>
              </a:rPr>
              <a:t>«Vanskelig å samarbeide med fastlege og ABUP, psykisk helsetjenester»</a:t>
            </a:r>
            <a:endParaRPr lang="nb-NO" sz="3400" dirty="0"/>
          </a:p>
          <a:p>
            <a:r>
              <a:rPr lang="nb-NO" dirty="0"/>
              <a:t>«Det er friksjon, men vi har erfaring med at ting bør avklares. Fastleger kan inviteres til møter også - de kommer ofte ikke, men kan ta telefon.»</a:t>
            </a:r>
          </a:p>
          <a:p>
            <a:r>
              <a:rPr lang="nb-NO" dirty="0"/>
              <a:t>Helsesykepleier om samtykke: «Å ha en dialog med ABUP, så må det foreligge to samtykker, både mot kommunen, men også i spesialisthelsetjenesten. Det gjør at det stanger, veldig ofte knyttet opp mot det samtykket hos ABUP. De vil ha det skriftlig, og de har ikke møter ukentlig, så da kan det ta tid å få på plass.» </a:t>
            </a:r>
          </a:p>
          <a:p>
            <a:r>
              <a:rPr lang="nb-NO" dirty="0">
                <a:solidFill>
                  <a:srgbClr val="FFFF00"/>
                </a:solidFill>
              </a:rPr>
              <a:t>Til </a:t>
            </a:r>
            <a:r>
              <a:rPr lang="nb-NO" dirty="0" err="1">
                <a:solidFill>
                  <a:srgbClr val="FFFF00"/>
                </a:solidFill>
              </a:rPr>
              <a:t>styrinsgruppe</a:t>
            </a:r>
            <a:r>
              <a:rPr lang="nb-NO" dirty="0">
                <a:solidFill>
                  <a:srgbClr val="FFFF00"/>
                </a:solidFill>
              </a:rPr>
              <a:t> BTI: Bør være et innspill til samarbeidsavtalen mellom kommunen og  ABUP: </a:t>
            </a:r>
            <a:br>
              <a:rPr lang="nb-NO" dirty="0">
                <a:solidFill>
                  <a:srgbClr val="FFFF00"/>
                </a:solidFill>
              </a:rPr>
            </a:br>
            <a:r>
              <a:rPr lang="nb-NO" dirty="0">
                <a:solidFill>
                  <a:srgbClr val="FFFF00"/>
                </a:solidFill>
              </a:rPr>
              <a:t>Foreldrene skal slippe å gi det samme samtykket gang på gang.</a:t>
            </a:r>
          </a:p>
        </p:txBody>
      </p:sp>
    </p:spTree>
    <p:extLst>
      <p:ext uri="{BB962C8B-B14F-4D97-AF65-F5344CB8AC3E}">
        <p14:creationId xmlns:p14="http://schemas.microsoft.com/office/powerpoint/2010/main" val="3057825048"/>
      </p:ext>
    </p:extLst>
  </p:cSld>
  <p:clrMapOvr>
    <a:masterClrMapping/>
  </p:clrMapOvr>
</p:sld>
</file>

<file path=ppt/theme/theme1.xml><?xml version="1.0" encoding="utf-8"?>
<a:theme xmlns:a="http://schemas.openxmlformats.org/drawingml/2006/main" name="Office-tema">
  <a:themeElements>
    <a:clrScheme name="Egendefinert 349">
      <a:dk1>
        <a:srgbClr val="F8F8F8"/>
      </a:dk1>
      <a:lt1>
        <a:srgbClr val="00192F"/>
      </a:lt1>
      <a:dk2>
        <a:srgbClr val="F8F8F8"/>
      </a:dk2>
      <a:lt2>
        <a:srgbClr val="00192F"/>
      </a:lt2>
      <a:accent1>
        <a:srgbClr val="F2F2F2"/>
      </a:accent1>
      <a:accent2>
        <a:srgbClr val="C7C7C7"/>
      </a:accent2>
      <a:accent3>
        <a:srgbClr val="949494"/>
      </a:accent3>
      <a:accent4>
        <a:srgbClr val="93E0FF"/>
      </a:accent4>
      <a:accent5>
        <a:srgbClr val="00A1DE"/>
      </a:accent5>
      <a:accent6>
        <a:srgbClr val="00549F"/>
      </a:accent6>
      <a:hlink>
        <a:srgbClr val="BABABA"/>
      </a:hlink>
      <a:folHlink>
        <a:srgbClr val="BABAB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sjon10" id="{2DFBCDC0-0F82-4D06-8EA4-D9E2D46954D5}" vid="{7F65C3E5-776E-450A-AA1B-D7586D10C76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1BEB1BBABD403E43BCB296F26A172080" ma:contentTypeVersion="5" ma:contentTypeDescription="Opprett et nytt dokument." ma:contentTypeScope="" ma:versionID="4925dee7d78e68a3650ac59a00b6dcd8">
  <xsd:schema xmlns:xsd="http://www.w3.org/2001/XMLSchema" xmlns:xs="http://www.w3.org/2001/XMLSchema" xmlns:p="http://schemas.microsoft.com/office/2006/metadata/properties" xmlns:ns2="94e1aaff-03e8-4d40-9497-ae7a19d69397" targetNamespace="http://schemas.microsoft.com/office/2006/metadata/properties" ma:root="true" ma:fieldsID="c93dcc980e2afdec550f76e081d8a0e9" ns2:_="">
    <xsd:import namespace="94e1aaff-03e8-4d40-9497-ae7a19d6939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e1aaff-03e8-4d40-9497-ae7a19d693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27C1C0-3F91-4692-A989-ECAC982517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e1aaff-03e8-4d40-9497-ae7a19d693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476243-23C0-4DA6-AD8A-F00E5033FCCD}">
  <ds:schemaRefs>
    <ds:schemaRef ds:uri="36848c20-27b2-4642-86ba-143884e5c444"/>
    <ds:schemaRef ds:uri="http://purl.org/dc/terms/"/>
    <ds:schemaRef ds:uri="http://schemas.openxmlformats.org/package/2006/metadata/core-properties"/>
    <ds:schemaRef ds:uri="http://schemas.microsoft.com/office/2006/documentManagement/types"/>
    <ds:schemaRef ds:uri="7c5f6f67-d306-43ad-ba60-1858cdc9d540"/>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AB6E8255-32A5-40EA-893A-EB3E5B53F2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 Boardroom</Template>
  <TotalTime>0</TotalTime>
  <Words>2371</Words>
  <Application>Microsoft Office PowerPoint</Application>
  <PresentationFormat>Widescreen</PresentationFormat>
  <Paragraphs>131</Paragraphs>
  <Slides>12</Slides>
  <Notes>1</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12</vt:i4>
      </vt:variant>
    </vt:vector>
  </HeadingPairs>
  <TitlesOfParts>
    <vt:vector size="16" baseType="lpstr">
      <vt:lpstr>Arial</vt:lpstr>
      <vt:lpstr>Calibri</vt:lpstr>
      <vt:lpstr>Courier New</vt:lpstr>
      <vt:lpstr>Office-tema</vt:lpstr>
      <vt:lpstr>BTI-refleksjoner</vt:lpstr>
      <vt:lpstr>Nivå 0-1</vt:lpstr>
      <vt:lpstr>Rykene og Asdal barnetrinn – nivå 0, 1 og 2</vt:lpstr>
      <vt:lpstr>Refleksjoner om å gjøre tverrfaglig innsats trygt for foreldre </vt:lpstr>
      <vt:lpstr>Nivå 2 – Diskusjon om hva som er  ressursteam og hva som er BTI-møte. Noe uklart hva som er hva. </vt:lpstr>
      <vt:lpstr>Ulik møtehyppighet på nivå 2</vt:lpstr>
      <vt:lpstr>Hva skal møter på nivå 2 hete? </vt:lpstr>
      <vt:lpstr>Hva skjer på møtene</vt:lpstr>
      <vt:lpstr>Hvilke tjenester samarbeider skolene med på nivå 2? </vt:lpstr>
      <vt:lpstr>Arendal voksenopplæring - AVO</vt:lpstr>
      <vt:lpstr>Er foresatte med i møtene på nivå 2? </vt:lpstr>
      <vt:lpstr>Her må vi jobbe videre for å bli bedre sammen</vt:lpstr>
    </vt:vector>
  </TitlesOfParts>
  <Company>IKT-Agder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Bengtson, Ruth</dc:creator>
  <cp:lastModifiedBy>Nærestad, Elisabeth</cp:lastModifiedBy>
  <cp:revision>148</cp:revision>
  <dcterms:created xsi:type="dcterms:W3CDTF">2019-09-30T10:11:10Z</dcterms:created>
  <dcterms:modified xsi:type="dcterms:W3CDTF">2021-12-13T21:51:56Z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0x0101001BEB1BBABD403E43BCB296F26A172080</vt:lpwstr>
  </property>
</Properties>
</file>