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666639-2AD7-493E-9587-4A6037B406DC}">
  <a:tblStyle styleId="{F5666639-2AD7-493E-9587-4A6037B406D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slide" Target="slides/slide4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 y="0"/>
            <a:ext cx="2945659" cy="498056"/>
          </a:xfrm>
          <a:prstGeom prst="rect">
            <a:avLst/>
          </a:prstGeom>
          <a:noFill/>
          <a:ln>
            <a:noFill/>
          </a:ln>
        </p:spPr>
        <p:txBody>
          <a:bodyPr anchorCtr="0" anchor="t"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6" y="0"/>
            <a:ext cx="2945659" cy="498056"/>
          </a:xfrm>
          <a:prstGeom prst="rect">
            <a:avLst/>
          </a:prstGeom>
          <a:noFill/>
          <a:ln>
            <a:noFill/>
          </a:ln>
        </p:spPr>
        <p:txBody>
          <a:bodyPr anchorCtr="0" anchor="t" bIns="45700" lIns="91400" spcFirstLastPara="1" rIns="91400"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 y="9428584"/>
            <a:ext cx="2945659" cy="498055"/>
          </a:xfrm>
          <a:prstGeom prst="rect">
            <a:avLst/>
          </a:prstGeom>
          <a:noFill/>
          <a:ln>
            <a:noFill/>
          </a:ln>
        </p:spPr>
        <p:txBody>
          <a:bodyPr anchorCtr="0" anchor="b" bIns="45700" lIns="91400" spcFirstLastPara="1" rIns="91400"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marR="0" rtl="0" algn="r">
              <a:spcBef>
                <a:spcPts val="0"/>
              </a:spcBef>
              <a:spcAft>
                <a:spcPts val="0"/>
              </a:spcAft>
              <a:buNone/>
            </a:pPr>
            <a:fld id="{00000000-1234-1234-1234-123412341234}" type="slidenum">
              <a:rPr b="0" i="0" lang="no-N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rendal.kommune.no/bti/kompetanse-og-opplaring/#hvorfor-bti" TargetMode="External"/><Relationship Id="rId3" Type="http://schemas.openxmlformats.org/officeDocument/2006/relationships/hyperlink" Target="https://www.arendal.kommune.no/bti/kompetanse-og-opplaring/#tilbud-og-tjenester-til-barn-og-unge" TargetMode="External"/><Relationship Id="rId4" Type="http://schemas.openxmlformats.org/officeDocument/2006/relationships/hyperlink" Target="https://www.arendal.kommune.no/bti/kompetanse-og-opplaring/#handlingsveileder-bti" TargetMode="External"/><Relationship Id="rId5" Type="http://schemas.openxmlformats.org/officeDocument/2006/relationships/hyperlink" Target="https://www.arendal.kommune.no/bti/kompetanse-og-opplaring/#a-snakke-med-barn-og-unge" TargetMode="External"/><Relationship Id="rId6" Type="http://schemas.openxmlformats.org/officeDocument/2006/relationships/hyperlink" Target="https://www.arendal.kommune.no/bti/kompetanse-og-opplaring/#taushetsplikt-og-samtykke" TargetMode="External"/><Relationship Id="rId7" Type="http://schemas.openxmlformats.org/officeDocument/2006/relationships/hyperlink" Target="https://www.arendal.kommune.no/bti/kompetanse-og-opplaring/#vold-og-seksuelle-overgrep" TargetMode="External"/><Relationship Id="rId8" Type="http://schemas.openxmlformats.org/officeDocument/2006/relationships/hyperlink" Target="https://www.arendal.kommune.no/bti/kompetanse-og-opplaring/#vold-og-seksuelle-overgrep"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10" name="Google Shape;110;p1: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197489c88_0_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197489c88_0_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Hva snakker vi om når vi snakker om nivå 0 og 1?</a:t>
            </a:r>
            <a:endParaRPr/>
          </a:p>
        </p:txBody>
      </p:sp>
      <p:sp>
        <p:nvSpPr>
          <p:cNvPr id="178" name="Google Shape;178;g10197489c88_0_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4: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84" name="Google Shape;184;p4: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a95be3ddd_1_7:notes"/>
          <p:cNvSpPr/>
          <p:nvPr>
            <p:ph idx="2" type="sldImg"/>
          </p:nvPr>
        </p:nvSpPr>
        <p:spPr>
          <a:xfrm>
            <a:off x="679768" y="1240828"/>
            <a:ext cx="5438100" cy="33501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fa95be3ddd_1_7:notes"/>
          <p:cNvSpPr txBox="1"/>
          <p:nvPr>
            <p:ph idx="1" type="body"/>
          </p:nvPr>
        </p:nvSpPr>
        <p:spPr>
          <a:xfrm>
            <a:off x="679768" y="4777188"/>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93" name="Google Shape;193;gfa95be3ddd_1_7:notes"/>
          <p:cNvSpPr txBox="1"/>
          <p:nvPr>
            <p:ph idx="12" type="sldNum"/>
          </p:nvPr>
        </p:nvSpPr>
        <p:spPr>
          <a:xfrm>
            <a:off x="3850443" y="9428571"/>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5: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no-NO"/>
              <a:t>Samtykke skal foreligge.</a:t>
            </a:r>
            <a:endParaRPr/>
          </a:p>
        </p:txBody>
      </p:sp>
      <p:sp>
        <p:nvSpPr>
          <p:cNvPr id="202" name="Google Shape;202;p5: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a95be3ddd_1_41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fa95be3ddd_1_414: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11" name="Google Shape;211;gfa95be3ddd_1_414: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fa95be3ddd_1_42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fa95be3ddd_1_42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17" name="Google Shape;217;gfa95be3ddd_1_42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a95be3ddd_1_42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fa95be3ddd_1_429: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24" name="Google Shape;224;gfa95be3ddd_1_429: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197489c88_0_8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197489c88_0_8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Her handler det om trening. Mange har sikkert vært gjennom kursing på disse tingene før.</a:t>
            </a:r>
            <a:endParaRPr/>
          </a:p>
          <a:p>
            <a:pPr indent="0" lvl="0" marL="0" rtl="0" algn="l">
              <a:spcBef>
                <a:spcPts val="0"/>
              </a:spcBef>
              <a:spcAft>
                <a:spcPts val="0"/>
              </a:spcAft>
              <a:buNone/>
            </a:pPr>
            <a:r>
              <a:t/>
            </a:r>
            <a:endParaRPr/>
          </a:p>
          <a:p>
            <a:pPr indent="0" lvl="0" marL="0" rtl="0" algn="l">
              <a:spcBef>
                <a:spcPts val="0"/>
              </a:spcBef>
              <a:spcAft>
                <a:spcPts val="0"/>
              </a:spcAft>
              <a:buNone/>
            </a:pPr>
            <a:r>
              <a:rPr lang="no-NO"/>
              <a:t>Lage opplegg for barnesamtale.</a:t>
            </a:r>
            <a:endParaRPr/>
          </a:p>
        </p:txBody>
      </p:sp>
      <p:sp>
        <p:nvSpPr>
          <p:cNvPr id="231" name="Google Shape;231;g10197489c88_0_8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a95be3ddd_1_43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fa95be3ddd_1_437: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40" name="Google Shape;240;gfa95be3ddd_1_437: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a95be3ddd_1_38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fa95be3ddd_1_388:notes"/>
          <p:cNvSpPr txBox="1"/>
          <p:nvPr>
            <p:ph idx="1" type="body"/>
          </p:nvPr>
        </p:nvSpPr>
        <p:spPr>
          <a:xfrm>
            <a:off x="679768" y="4777194"/>
            <a:ext cx="5438100" cy="39087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46" name="Google Shape;246;gfa95be3ddd_1_388:notes"/>
          <p:cNvSpPr txBox="1"/>
          <p:nvPr>
            <p:ph idx="12" type="sldNum"/>
          </p:nvPr>
        </p:nvSpPr>
        <p:spPr>
          <a:xfrm>
            <a:off x="3850446" y="9428584"/>
            <a:ext cx="2945700" cy="498000"/>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197489c88_0_1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197489c88_0_1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16" name="Google Shape;116;g10197489c88_0_1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6: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no-NO"/>
              <a:t>Allerede her skal det pekes ut en stafettholder</a:t>
            </a:r>
            <a:endParaRPr/>
          </a:p>
        </p:txBody>
      </p:sp>
      <p:sp>
        <p:nvSpPr>
          <p:cNvPr id="255" name="Google Shape;255;p6: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7: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63" name="Google Shape;263;p17: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0197489c88_0_4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0197489c88_0_40: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70" name="Google Shape;270;g10197489c88_0_40: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0197489c88_0_2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0197489c88_0_29: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76" name="Google Shape;276;g10197489c88_0_29: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fa95be3ddd_0_1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fa95be3ddd_0_17:notes"/>
          <p:cNvSpPr txBox="1"/>
          <p:nvPr>
            <p:ph idx="1" type="body"/>
          </p:nvPr>
        </p:nvSpPr>
        <p:spPr>
          <a:xfrm>
            <a:off x="679768" y="4777194"/>
            <a:ext cx="5438100" cy="39087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282" name="Google Shape;282;gfa95be3ddd_0_17:notes"/>
          <p:cNvSpPr txBox="1"/>
          <p:nvPr>
            <p:ph idx="12" type="sldNum"/>
          </p:nvPr>
        </p:nvSpPr>
        <p:spPr>
          <a:xfrm>
            <a:off x="3850446" y="9428584"/>
            <a:ext cx="2945700" cy="498000"/>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8: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lang="no-NO"/>
              <a:t>Tydeliggjøre hva alle bør gjøre, og hvor det kan være variasjon.</a:t>
            </a:r>
            <a:endParaRPr/>
          </a:p>
        </p:txBody>
      </p:sp>
      <p:sp>
        <p:nvSpPr>
          <p:cNvPr id="291" name="Google Shape;291;p8: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fa95be3ddd_1_45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fa95be3ddd_1_45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01" name="Google Shape;301;gfa95be3ddd_1_45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197489c88_0_3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0197489c88_0_34: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Møtemal benyttes.</a:t>
            </a:r>
            <a:endParaRPr/>
          </a:p>
        </p:txBody>
      </p:sp>
      <p:sp>
        <p:nvSpPr>
          <p:cNvPr id="307" name="Google Shape;307;g10197489c88_0_34: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fa95be3ddd_1_45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fa95be3ddd_1_458: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14" name="Google Shape;314;gfa95be3ddd_1_458: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a95be3ddd_1_46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fa95be3ddd_1_464: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20" name="Google Shape;320;gfa95be3ddd_1_464: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197489c88_0_9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197489c88_0_90: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23" name="Google Shape;123;g10197489c88_0_90: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fa95be3ddd_1_47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fa95be3ddd_1_470: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26" name="Google Shape;326;gfa95be3ddd_1_470: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fa95be3ddd_1_47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fa95be3ddd_1_47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32" name="Google Shape;332;gfa95be3ddd_1_47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fa95be3ddd_1_44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fa95be3ddd_1_444: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Møtemal benyttes.</a:t>
            </a:r>
            <a:endParaRPr/>
          </a:p>
        </p:txBody>
      </p:sp>
      <p:sp>
        <p:nvSpPr>
          <p:cNvPr id="338" name="Google Shape;338;gfa95be3ddd_1_444: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fa95be3ddd_0_3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fa95be3ddd_0_30: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En person må logge seg inn på Menti på hvert bord - sender inn fortløpende. Kan ikke hoppe tilbake når man har gått videre, men på de tre siste kan dere sende inn flere svar - hvert er begrenset til 250 tegn. De to første spørsmålene skal dere levere stikkord på (inntil 3 stk.).</a:t>
            </a:r>
            <a:endParaRPr/>
          </a:p>
        </p:txBody>
      </p:sp>
      <p:sp>
        <p:nvSpPr>
          <p:cNvPr id="345" name="Google Shape;345;gfa95be3ddd_0_30: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0197489c88_0_13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10197489c88_0_137: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53" name="Google Shape;353;g10197489c88_0_137: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0197489c88_0_57: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0197489c88_0_57: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59" name="Google Shape;359;g10197489c88_0_57: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fa95be3ddd_0_4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fa95be3ddd_0_45:notes"/>
          <p:cNvSpPr txBox="1"/>
          <p:nvPr>
            <p:ph idx="1" type="body"/>
          </p:nvPr>
        </p:nvSpPr>
        <p:spPr>
          <a:xfrm>
            <a:off x="679768" y="4777194"/>
            <a:ext cx="5438100" cy="39087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65" name="Google Shape;365;gfa95be3ddd_0_45:notes"/>
          <p:cNvSpPr txBox="1"/>
          <p:nvPr>
            <p:ph idx="12" type="sldNum"/>
          </p:nvPr>
        </p:nvSpPr>
        <p:spPr>
          <a:xfrm>
            <a:off x="3850446" y="9428584"/>
            <a:ext cx="2945700" cy="498000"/>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9: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74" name="Google Shape;374;p9: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fa95be3ddd_1_95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fa95be3ddd_1_953: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84" name="Google Shape;384;gfa95be3ddd_1_953: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fa95be3ddd_1_93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fa95be3ddd_1_932: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390" name="Google Shape;390;gfa95be3ddd_1_932: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197489c88_0_1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197489c88_0_18: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31" name="Google Shape;131;g10197489c88_0_18: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0: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457200" lvl="1" marL="914400" rtl="0" algn="l">
              <a:spcBef>
                <a:spcPts val="0"/>
              </a:spcBef>
              <a:spcAft>
                <a:spcPts val="0"/>
              </a:spcAft>
              <a:buClr>
                <a:schemeClr val="dk1"/>
              </a:buClr>
              <a:buSzPts val="2800"/>
              <a:buFont typeface="Arial"/>
              <a:buChar char="•"/>
            </a:pPr>
            <a:r>
              <a:rPr lang="no-NO" sz="2800"/>
              <a:t>Fire tverrfaglige BTI-team </a:t>
            </a:r>
            <a:endParaRPr/>
          </a:p>
          <a:p>
            <a:pPr indent="-457200" lvl="1" marL="914400" rtl="0" algn="l">
              <a:spcBef>
                <a:spcPts val="0"/>
              </a:spcBef>
              <a:spcAft>
                <a:spcPts val="0"/>
              </a:spcAft>
              <a:buClr>
                <a:schemeClr val="dk1"/>
              </a:buClr>
              <a:buSzPts val="2800"/>
              <a:buFont typeface="Arial"/>
              <a:buChar char="•"/>
            </a:pPr>
            <a:r>
              <a:rPr lang="no-NO" sz="2800"/>
              <a:t>Fire dedikerte teamledere i 40% stilling ( fra ulike tjenester)</a:t>
            </a:r>
            <a:endParaRPr/>
          </a:p>
          <a:p>
            <a:pPr indent="-457200" lvl="1" marL="914400" rtl="0" algn="l">
              <a:spcBef>
                <a:spcPts val="0"/>
              </a:spcBef>
              <a:spcAft>
                <a:spcPts val="0"/>
              </a:spcAft>
              <a:buClr>
                <a:schemeClr val="dk1"/>
              </a:buClr>
              <a:buSzPts val="2800"/>
              <a:buFont typeface="Arial"/>
              <a:buChar char="•"/>
            </a:pPr>
            <a:r>
              <a:rPr lang="no-NO" sz="2800"/>
              <a:t>Faste ressurspersoner fra ulike tjenester</a:t>
            </a:r>
            <a:endParaRPr/>
          </a:p>
          <a:p>
            <a:pPr indent="-279400" lvl="1" marL="914400" rtl="0" algn="l">
              <a:spcBef>
                <a:spcPts val="0"/>
              </a:spcBef>
              <a:spcAft>
                <a:spcPts val="0"/>
              </a:spcAft>
              <a:buClr>
                <a:schemeClr val="dk1"/>
              </a:buClr>
              <a:buSzPts val="2800"/>
              <a:buFont typeface="Arial"/>
              <a:buNone/>
            </a:pPr>
            <a:r>
              <a:t/>
            </a:r>
            <a:endParaRPr sz="2800"/>
          </a:p>
          <a:p>
            <a:pPr indent="-457200" lvl="1" marL="914400" rtl="0" algn="l">
              <a:spcBef>
                <a:spcPts val="0"/>
              </a:spcBef>
              <a:spcAft>
                <a:spcPts val="0"/>
              </a:spcAft>
              <a:buClr>
                <a:schemeClr val="dk1"/>
              </a:buClr>
              <a:buSzPts val="2800"/>
              <a:buFont typeface="Noto Sans Symbols"/>
              <a:buChar char="⮚"/>
            </a:pPr>
            <a:r>
              <a:rPr lang="no-NO" sz="2800"/>
              <a:t>Ikke prosjekt, men del av tjenestelinja fra første dag – avviklet oppvektteam på skolene</a:t>
            </a:r>
            <a:endParaRPr/>
          </a:p>
          <a:p>
            <a:pPr indent="-457200" lvl="1" marL="914400" rtl="0" algn="l">
              <a:spcBef>
                <a:spcPts val="0"/>
              </a:spcBef>
              <a:spcAft>
                <a:spcPts val="0"/>
              </a:spcAft>
              <a:buClr>
                <a:schemeClr val="dk1"/>
              </a:buClr>
              <a:buSzPts val="2800"/>
              <a:buFont typeface="Noto Sans Symbols"/>
              <a:buChar char="⮚"/>
            </a:pPr>
            <a:r>
              <a:rPr lang="no-NO" sz="2800"/>
              <a:t>Har ikke kunnet velge hvilke saker vi skal jobbe med</a:t>
            </a:r>
            <a:endParaRPr/>
          </a:p>
          <a:p>
            <a:pPr indent="0" lvl="0" marL="0" rtl="0" algn="l">
              <a:spcBef>
                <a:spcPts val="0"/>
              </a:spcBef>
              <a:spcAft>
                <a:spcPts val="0"/>
              </a:spcAft>
              <a:buNone/>
            </a:pPr>
            <a:r>
              <a:t/>
            </a:r>
            <a:endParaRPr/>
          </a:p>
        </p:txBody>
      </p:sp>
      <p:sp>
        <p:nvSpPr>
          <p:cNvPr id="396" name="Google Shape;396;p10: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fa95be3ddd_1_939: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fa95be3ddd_1_939: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04" name="Google Shape;404;gfa95be3ddd_1_939: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fa95be3ddd_1_94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fa95be3ddd_1_94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10" name="Google Shape;410;gfa95be3ddd_1_94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fa95be3ddd_0_7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fa95be3ddd_0_7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16" name="Google Shape;416;gfa95be3ddd_0_7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fa95be3ddd_0_7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fa95be3ddd_0_71: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422" name="Google Shape;422;gfa95be3ddd_0_71: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notes"/>
          <p:cNvSpPr txBox="1"/>
          <p:nvPr>
            <p:ph idx="1" type="body"/>
          </p:nvPr>
        </p:nvSpPr>
        <p:spPr>
          <a:xfrm>
            <a:off x="679768" y="4777194"/>
            <a:ext cx="5438140" cy="3908614"/>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rPr b="1" lang="no-NO"/>
              <a:t>Hva er BTI? Hva er det ikke?</a:t>
            </a:r>
            <a:endParaRPr/>
          </a:p>
          <a:p>
            <a:pPr indent="-298450" lvl="0" marL="457200" rtl="0" algn="l">
              <a:spcBef>
                <a:spcPts val="0"/>
              </a:spcBef>
              <a:spcAft>
                <a:spcPts val="0"/>
              </a:spcAft>
              <a:buClr>
                <a:schemeClr val="dk1"/>
              </a:buClr>
              <a:buSzPts val="1100"/>
              <a:buChar char="-"/>
            </a:pPr>
            <a:r>
              <a:rPr lang="no-NO" sz="1100">
                <a:latin typeface="Arial"/>
                <a:ea typeface="Arial"/>
                <a:cs typeface="Arial"/>
                <a:sym typeface="Arial"/>
              </a:rPr>
              <a:t>Modellen</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no-NO" sz="1100">
                <a:latin typeface="Arial"/>
                <a:ea typeface="Arial"/>
                <a:cs typeface="Arial"/>
                <a:sym typeface="Arial"/>
              </a:rPr>
              <a:t>De ulike trinnene, 0-3</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no-NO" sz="1100">
                <a:latin typeface="Arial"/>
                <a:ea typeface="Arial"/>
                <a:cs typeface="Arial"/>
                <a:sym typeface="Arial"/>
              </a:rPr>
              <a:t>Vise via Arendal kommunes hjemmeside, hvor handlingsveilederen er, vis hvor filmen ligger</a:t>
            </a:r>
            <a:endParaRPr/>
          </a:p>
        </p:txBody>
      </p:sp>
      <p:sp>
        <p:nvSpPr>
          <p:cNvPr id="137" name="Google Shape;137;p2:notes"/>
          <p:cNvSpPr txBox="1"/>
          <p:nvPr>
            <p:ph idx="12" type="sldNum"/>
          </p:nvPr>
        </p:nvSpPr>
        <p:spPr>
          <a:xfrm>
            <a:off x="3850446" y="9428584"/>
            <a:ext cx="2945659" cy="498055"/>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197489c88_0_46: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0197489c88_0_46: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rPr lang="no-NO"/>
              <a:t>Klikk for å vise hvor filmen ligger. Her finner man også en liste over alt man ønsker at medarbeidere i Arendal kommune skal ha kunnskap om.</a:t>
            </a:r>
            <a:endParaRPr/>
          </a:p>
          <a:p>
            <a:pPr indent="-314325" lvl="0" marL="457200" rtl="0" algn="l">
              <a:lnSpc>
                <a:spcPct val="115000"/>
              </a:lnSpc>
              <a:spcBef>
                <a:spcPts val="140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2">
                  <a:extLst>
                    <a:ext uri="{A12FA001-AC4F-418D-AE19-62706E023703}">
                      <ahyp:hlinkClr val="tx"/>
                    </a:ext>
                  </a:extLst>
                </a:hlinkClick>
              </a:rPr>
              <a:t>Hvorfor er Arendal kommune opptatt av bedre tverrfaglig innsats (BTI) - og hva er BTI-modellen?</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3">
                  <a:extLst>
                    <a:ext uri="{A12FA001-AC4F-418D-AE19-62706E023703}">
                      <ahyp:hlinkClr val="tx"/>
                    </a:ext>
                  </a:extLst>
                </a:hlinkClick>
              </a:rPr>
              <a:t>Tilbud og tjenester for barn, unge, foresatte og gravide i Arendal</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4">
                  <a:extLst>
                    <a:ext uri="{A12FA001-AC4F-418D-AE19-62706E023703}">
                      <ahyp:hlinkClr val="tx"/>
                    </a:ext>
                  </a:extLst>
                </a:hlinkClick>
              </a:rPr>
              <a:t>Handlingsveileder BTI og tilhørende verktøy </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5">
                  <a:extLst>
                    <a:ext uri="{A12FA001-AC4F-418D-AE19-62706E023703}">
                      <ahyp:hlinkClr val="tx"/>
                    </a:ext>
                  </a:extLst>
                </a:hlinkClick>
              </a:rPr>
              <a:t>Å snakke med barn, ungdom, foresatte og gravide om det som er vanskelig</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a:solidFill>
                  <a:srgbClr val="0099D8"/>
                </a:solidFill>
                <a:highlight>
                  <a:srgbClr val="FFFFFF"/>
                </a:highlight>
                <a:uFill>
                  <a:noFill/>
                </a:uFill>
                <a:latin typeface="Arial"/>
                <a:ea typeface="Arial"/>
                <a:cs typeface="Arial"/>
                <a:sym typeface="Arial"/>
                <a:hlinkClick r:id="rId6">
                  <a:extLst>
                    <a:ext uri="{A12FA001-AC4F-418D-AE19-62706E023703}">
                      <ahyp:hlinkClr val="tx"/>
                    </a:ext>
                  </a:extLst>
                </a:hlinkClick>
              </a:rPr>
              <a:t>Taushetsplikt og samtykke</a:t>
            </a:r>
            <a:endParaRPr sz="1350">
              <a:solidFill>
                <a:srgbClr val="0099D8"/>
              </a:solidFill>
              <a:highlight>
                <a:srgbClr val="FFFFFF"/>
              </a:highlight>
              <a:latin typeface="Arial"/>
              <a:ea typeface="Arial"/>
              <a:cs typeface="Arial"/>
              <a:sym typeface="Arial"/>
            </a:endParaRPr>
          </a:p>
          <a:p>
            <a:pPr indent="-314325" lvl="0" marL="457200" rtl="0" algn="l">
              <a:lnSpc>
                <a:spcPct val="115000"/>
              </a:lnSpc>
              <a:spcBef>
                <a:spcPts val="0"/>
              </a:spcBef>
              <a:spcAft>
                <a:spcPts val="0"/>
              </a:spcAft>
              <a:buClr>
                <a:srgbClr val="0E3B6C"/>
              </a:buClr>
              <a:buSzPts val="1350"/>
              <a:buAutoNum type="arabicPeriod"/>
            </a:pPr>
            <a:r>
              <a:rPr lang="no-NO" sz="1350" u="sng">
                <a:solidFill>
                  <a:schemeClr val="hlink"/>
                </a:solidFill>
                <a:highlight>
                  <a:srgbClr val="FFFFFF"/>
                </a:highlight>
                <a:latin typeface="Arial"/>
                <a:ea typeface="Arial"/>
                <a:cs typeface="Arial"/>
                <a:sym typeface="Arial"/>
                <a:hlinkClick r:id="rId7"/>
              </a:rPr>
              <a:t>Hvordan forebygge, avdekke og avverge vold og seksuelle overgrep mot barn og ung</a:t>
            </a:r>
            <a:r>
              <a:rPr lang="no-NO" sz="1350" u="sng">
                <a:solidFill>
                  <a:schemeClr val="hlink"/>
                </a:solidFill>
                <a:highlight>
                  <a:srgbClr val="FFFFFF"/>
                </a:highlight>
                <a:latin typeface="Arial"/>
                <a:ea typeface="Arial"/>
                <a:cs typeface="Arial"/>
                <a:sym typeface="Arial"/>
                <a:hlinkClick r:id="rId8"/>
              </a:rPr>
              <a:t>e</a:t>
            </a:r>
            <a:endParaRPr/>
          </a:p>
        </p:txBody>
      </p:sp>
      <p:sp>
        <p:nvSpPr>
          <p:cNvPr id="145" name="Google Shape;145;g10197489c88_0_46: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197489c88_0_23: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197489c88_0_23: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55" name="Google Shape;155;g10197489c88_0_23: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a95be3ddd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fa95be3ddd_0_0:notes"/>
          <p:cNvSpPr txBox="1"/>
          <p:nvPr>
            <p:ph idx="1" type="body"/>
          </p:nvPr>
        </p:nvSpPr>
        <p:spPr>
          <a:xfrm>
            <a:off x="679768" y="4777194"/>
            <a:ext cx="5438100" cy="39087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63" name="Google Shape;163;gfa95be3ddd_0_0:notes"/>
          <p:cNvSpPr txBox="1"/>
          <p:nvPr>
            <p:ph idx="12" type="sldNum"/>
          </p:nvPr>
        </p:nvSpPr>
        <p:spPr>
          <a:xfrm>
            <a:off x="3850446" y="9428584"/>
            <a:ext cx="2945700" cy="498000"/>
          </a:xfrm>
          <a:prstGeom prst="rect">
            <a:avLst/>
          </a:prstGeom>
          <a:noFill/>
          <a:ln>
            <a:noFill/>
          </a:ln>
        </p:spPr>
        <p:txBody>
          <a:bodyPr anchorCtr="0" anchor="b" bIns="45700" lIns="91400" spcFirstLastPara="1" rIns="91400" wrap="square" tIns="45700">
            <a:noAutofit/>
          </a:body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a95be3ddd_0_8: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fa95be3ddd_0_8:notes"/>
          <p:cNvSpPr txBox="1"/>
          <p:nvPr>
            <p:ph idx="1" type="body"/>
          </p:nvPr>
        </p:nvSpPr>
        <p:spPr>
          <a:xfrm>
            <a:off x="679768" y="4777194"/>
            <a:ext cx="5438100" cy="39087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171" name="Google Shape;171;gfa95be3ddd_0_8:notes"/>
          <p:cNvSpPr txBox="1"/>
          <p:nvPr>
            <p:ph idx="12" type="sldNum"/>
          </p:nvPr>
        </p:nvSpPr>
        <p:spPr>
          <a:xfrm>
            <a:off x="3850446" y="9428584"/>
            <a:ext cx="2945700" cy="498000"/>
          </a:xfrm>
          <a:prstGeom prst="rect">
            <a:avLst/>
          </a:prstGeom>
        </p:spPr>
        <p:txBody>
          <a:bodyPr anchorCtr="0" anchor="b" bIns="45700" lIns="91400" spcFirstLastPara="1" rIns="91400"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lysbilde" type="title">
  <p:cSld name="TITLE">
    <p:spTree>
      <p:nvGrpSpPr>
        <p:cNvPr id="18" name="Shape 18"/>
        <p:cNvGrpSpPr/>
        <p:nvPr/>
      </p:nvGrpSpPr>
      <p:grpSpPr>
        <a:xfrm>
          <a:off x="0" y="0"/>
          <a:ext cx="0" cy="0"/>
          <a:chOff x="0" y="0"/>
          <a:chExt cx="0" cy="0"/>
        </a:xfrm>
      </p:grpSpPr>
      <p:sp>
        <p:nvSpPr>
          <p:cNvPr id="19" name="Google Shape;19;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
        <p:nvSpPr>
          <p:cNvPr id="24" name="Google Shape;24;p2"/>
          <p:cNvSpPr/>
          <p:nvPr/>
        </p:nvSpPr>
        <p:spPr>
          <a:xfrm>
            <a:off x="96796" y="5453448"/>
            <a:ext cx="741405" cy="132629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pic>
        <p:nvPicPr>
          <p:cNvPr id="25" name="Google Shape;25;p2"/>
          <p:cNvPicPr preferRelativeResize="0"/>
          <p:nvPr/>
        </p:nvPicPr>
        <p:blipFill rotWithShape="1">
          <a:blip r:embed="rId2">
            <a:alphaModFix/>
          </a:blip>
          <a:srcRect b="0" l="0" r="0" t="0"/>
          <a:stretch/>
        </p:blipFill>
        <p:spPr>
          <a:xfrm>
            <a:off x="4901578" y="5669798"/>
            <a:ext cx="2388847" cy="6794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ekst" type="vertTx">
  <p:cSld name="VERTICAL_TEXT">
    <p:spTree>
      <p:nvGrpSpPr>
        <p:cNvPr id="77" name="Shape 77"/>
        <p:cNvGrpSpPr/>
        <p:nvPr/>
      </p:nvGrpSpPr>
      <p:grpSpPr>
        <a:xfrm>
          <a:off x="0" y="0"/>
          <a:ext cx="0" cy="0"/>
          <a:chOff x="0" y="0"/>
          <a:chExt cx="0" cy="0"/>
        </a:xfrm>
      </p:grpSpPr>
      <p:sp>
        <p:nvSpPr>
          <p:cNvPr id="78" name="Google Shape;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drett tittel og tekst" type="vertTitleAndTx">
  <p:cSld name="VERTICAL_TITLE_AND_VERTICAL_TEXT">
    <p:spTree>
      <p:nvGrpSpPr>
        <p:cNvPr id="83" name="Shape 83"/>
        <p:cNvGrpSpPr/>
        <p:nvPr/>
      </p:nvGrpSpPr>
      <p:grpSpPr>
        <a:xfrm>
          <a:off x="0" y="0"/>
          <a:ext cx="0" cy="0"/>
          <a:chOff x="0" y="0"/>
          <a:chExt cx="0" cy="0"/>
        </a:xfrm>
      </p:grpSpPr>
      <p:sp>
        <p:nvSpPr>
          <p:cNvPr id="84" name="Google Shape;84;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89" name="Shape 89"/>
        <p:cNvGrpSpPr/>
        <p:nvPr/>
      </p:nvGrpSpPr>
      <p:grpSpPr>
        <a:xfrm>
          <a:off x="0" y="0"/>
          <a:ext cx="0" cy="0"/>
          <a:chOff x="0" y="0"/>
          <a:chExt cx="0" cy="0"/>
        </a:xfrm>
      </p:grpSpPr>
      <p:sp>
        <p:nvSpPr>
          <p:cNvPr id="90" name="Google Shape;90;p13"/>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no-NO"/>
              <a:t>‹#›</a:t>
            </a:fld>
            <a:endParaRPr sz="12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Team Images - Subtitle">
  <p:cSld name="Four Team Images - Subtitle">
    <p:spTree>
      <p:nvGrpSpPr>
        <p:cNvPr id="93" name="Shape 93"/>
        <p:cNvGrpSpPr/>
        <p:nvPr/>
      </p:nvGrpSpPr>
      <p:grpSpPr>
        <a:xfrm>
          <a:off x="0" y="0"/>
          <a:ext cx="0" cy="0"/>
          <a:chOff x="0" y="0"/>
          <a:chExt cx="0" cy="0"/>
        </a:xfrm>
      </p:grpSpPr>
      <p:sp>
        <p:nvSpPr>
          <p:cNvPr id="94" name="Google Shape;94;p14"/>
          <p:cNvSpPr/>
          <p:nvPr>
            <p:ph idx="2" type="pic"/>
          </p:nvPr>
        </p:nvSpPr>
        <p:spPr>
          <a:xfrm>
            <a:off x="442912" y="2103438"/>
            <a:ext cx="1326000" cy="1326000"/>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5" name="Google Shape;95;p14"/>
          <p:cNvSpPr txBox="1"/>
          <p:nvPr>
            <p:ph idx="1" type="body"/>
          </p:nvPr>
        </p:nvSpPr>
        <p:spPr>
          <a:xfrm>
            <a:off x="442912" y="3657600"/>
            <a:ext cx="2560200" cy="2514600"/>
          </a:xfrm>
          <a:prstGeom prst="rect">
            <a:avLst/>
          </a:prstGeom>
          <a:noFill/>
          <a:ln>
            <a:noFill/>
          </a:ln>
        </p:spPr>
        <p:txBody>
          <a:bodyPr anchorCtr="0" anchor="t" bIns="0" lIns="0" spcFirstLastPara="1" rIns="0" wrap="square" tIns="0">
            <a:normAutofit/>
          </a:bodyPr>
          <a:lstStyle>
            <a:lvl1pPr indent="-330200" lvl="0" marL="457200" rtl="0" algn="l">
              <a:lnSpc>
                <a:spcPct val="100000"/>
              </a:lnSpc>
              <a:spcBef>
                <a:spcPts val="0"/>
              </a:spcBef>
              <a:spcAft>
                <a:spcPts val="0"/>
              </a:spcAft>
              <a:buClr>
                <a:schemeClr val="accent1"/>
              </a:buClr>
              <a:buSzPts val="1600"/>
              <a:buChar char="•"/>
              <a:defRPr b="1" sz="1600"/>
            </a:lvl1pPr>
            <a:lvl2pPr indent="-330200" lvl="1" marL="914400" rtl="0" algn="l">
              <a:lnSpc>
                <a:spcPct val="100000"/>
              </a:lnSpc>
              <a:spcBef>
                <a:spcPts val="300"/>
              </a:spcBef>
              <a:spcAft>
                <a:spcPts val="0"/>
              </a:spcAft>
              <a:buClr>
                <a:schemeClr val="dk1"/>
              </a:buClr>
              <a:buSzPts val="1600"/>
              <a:buChar char="•"/>
              <a:defRPr sz="1600"/>
            </a:lvl2pPr>
            <a:lvl3pPr indent="-330200" lvl="2" marL="1371600" rtl="0" algn="l">
              <a:lnSpc>
                <a:spcPct val="100000"/>
              </a:lnSpc>
              <a:spcBef>
                <a:spcPts val="300"/>
              </a:spcBef>
              <a:spcAft>
                <a:spcPts val="0"/>
              </a:spcAft>
              <a:buClr>
                <a:schemeClr val="dk1"/>
              </a:buClr>
              <a:buSzPts val="1600"/>
              <a:buChar char="•"/>
              <a:defRPr sz="16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300"/>
              </a:spcAft>
              <a:buClr>
                <a:schemeClr val="dk1"/>
              </a:buClr>
              <a:buSzPts val="1600"/>
              <a:buChar char="•"/>
              <a:defRPr sz="1600"/>
            </a:lvl9pPr>
          </a:lstStyle>
          <a:p/>
        </p:txBody>
      </p:sp>
      <p:sp>
        <p:nvSpPr>
          <p:cNvPr id="96" name="Google Shape;96;p14"/>
          <p:cNvSpPr/>
          <p:nvPr>
            <p:ph idx="3" type="pic"/>
          </p:nvPr>
        </p:nvSpPr>
        <p:spPr>
          <a:xfrm>
            <a:off x="3358197" y="2103438"/>
            <a:ext cx="1326000" cy="1326000"/>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7" name="Google Shape;97;p14"/>
          <p:cNvSpPr txBox="1"/>
          <p:nvPr>
            <p:ph idx="4" type="body"/>
          </p:nvPr>
        </p:nvSpPr>
        <p:spPr>
          <a:xfrm>
            <a:off x="3358197" y="3657600"/>
            <a:ext cx="2560200" cy="2514600"/>
          </a:xfrm>
          <a:prstGeom prst="rect">
            <a:avLst/>
          </a:prstGeom>
          <a:noFill/>
          <a:ln>
            <a:noFill/>
          </a:ln>
        </p:spPr>
        <p:txBody>
          <a:bodyPr anchorCtr="0" anchor="t" bIns="0" lIns="0" spcFirstLastPara="1" rIns="0" wrap="square" tIns="0">
            <a:normAutofit/>
          </a:bodyPr>
          <a:lstStyle>
            <a:lvl1pPr indent="-330200" lvl="0" marL="457200" rtl="0" algn="l">
              <a:lnSpc>
                <a:spcPct val="100000"/>
              </a:lnSpc>
              <a:spcBef>
                <a:spcPts val="0"/>
              </a:spcBef>
              <a:spcAft>
                <a:spcPts val="0"/>
              </a:spcAft>
              <a:buClr>
                <a:schemeClr val="accent1"/>
              </a:buClr>
              <a:buSzPts val="1600"/>
              <a:buChar char="•"/>
              <a:defRPr b="1" sz="1600"/>
            </a:lvl1pPr>
            <a:lvl2pPr indent="-330200" lvl="1" marL="914400" rtl="0" algn="l">
              <a:lnSpc>
                <a:spcPct val="100000"/>
              </a:lnSpc>
              <a:spcBef>
                <a:spcPts val="300"/>
              </a:spcBef>
              <a:spcAft>
                <a:spcPts val="0"/>
              </a:spcAft>
              <a:buClr>
                <a:schemeClr val="dk1"/>
              </a:buClr>
              <a:buSzPts val="1600"/>
              <a:buChar char="•"/>
              <a:defRPr sz="1600"/>
            </a:lvl2pPr>
            <a:lvl3pPr indent="-330200" lvl="2" marL="1371600" rtl="0" algn="l">
              <a:lnSpc>
                <a:spcPct val="100000"/>
              </a:lnSpc>
              <a:spcBef>
                <a:spcPts val="300"/>
              </a:spcBef>
              <a:spcAft>
                <a:spcPts val="0"/>
              </a:spcAft>
              <a:buClr>
                <a:schemeClr val="dk1"/>
              </a:buClr>
              <a:buSzPts val="1600"/>
              <a:buChar char="•"/>
              <a:defRPr sz="16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300"/>
              </a:spcAft>
              <a:buClr>
                <a:schemeClr val="dk1"/>
              </a:buClr>
              <a:buSzPts val="1600"/>
              <a:buChar char="•"/>
              <a:defRPr sz="1600"/>
            </a:lvl9pPr>
          </a:lstStyle>
          <a:p/>
        </p:txBody>
      </p:sp>
      <p:sp>
        <p:nvSpPr>
          <p:cNvPr id="98" name="Google Shape;98;p14"/>
          <p:cNvSpPr/>
          <p:nvPr>
            <p:ph idx="5" type="pic"/>
          </p:nvPr>
        </p:nvSpPr>
        <p:spPr>
          <a:xfrm>
            <a:off x="6273482" y="2103438"/>
            <a:ext cx="1326000" cy="1326000"/>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9" name="Google Shape;99;p14"/>
          <p:cNvSpPr txBox="1"/>
          <p:nvPr>
            <p:ph idx="6" type="body"/>
          </p:nvPr>
        </p:nvSpPr>
        <p:spPr>
          <a:xfrm>
            <a:off x="6273482" y="3657600"/>
            <a:ext cx="2560200" cy="2514600"/>
          </a:xfrm>
          <a:prstGeom prst="rect">
            <a:avLst/>
          </a:prstGeom>
          <a:noFill/>
          <a:ln>
            <a:noFill/>
          </a:ln>
        </p:spPr>
        <p:txBody>
          <a:bodyPr anchorCtr="0" anchor="t" bIns="0" lIns="0" spcFirstLastPara="1" rIns="0" wrap="square" tIns="0">
            <a:normAutofit/>
          </a:bodyPr>
          <a:lstStyle>
            <a:lvl1pPr indent="-330200" lvl="0" marL="457200" rtl="0" algn="l">
              <a:lnSpc>
                <a:spcPct val="100000"/>
              </a:lnSpc>
              <a:spcBef>
                <a:spcPts val="0"/>
              </a:spcBef>
              <a:spcAft>
                <a:spcPts val="0"/>
              </a:spcAft>
              <a:buClr>
                <a:schemeClr val="accent1"/>
              </a:buClr>
              <a:buSzPts val="1600"/>
              <a:buChar char="•"/>
              <a:defRPr b="1" sz="1600"/>
            </a:lvl1pPr>
            <a:lvl2pPr indent="-330200" lvl="1" marL="914400" rtl="0" algn="l">
              <a:lnSpc>
                <a:spcPct val="100000"/>
              </a:lnSpc>
              <a:spcBef>
                <a:spcPts val="300"/>
              </a:spcBef>
              <a:spcAft>
                <a:spcPts val="0"/>
              </a:spcAft>
              <a:buClr>
                <a:schemeClr val="dk1"/>
              </a:buClr>
              <a:buSzPts val="1600"/>
              <a:buChar char="•"/>
              <a:defRPr sz="1600"/>
            </a:lvl2pPr>
            <a:lvl3pPr indent="-330200" lvl="2" marL="1371600" rtl="0" algn="l">
              <a:lnSpc>
                <a:spcPct val="100000"/>
              </a:lnSpc>
              <a:spcBef>
                <a:spcPts val="300"/>
              </a:spcBef>
              <a:spcAft>
                <a:spcPts val="0"/>
              </a:spcAft>
              <a:buClr>
                <a:schemeClr val="dk1"/>
              </a:buClr>
              <a:buSzPts val="1600"/>
              <a:buChar char="•"/>
              <a:defRPr sz="16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300"/>
              </a:spcAft>
              <a:buClr>
                <a:schemeClr val="dk1"/>
              </a:buClr>
              <a:buSzPts val="1600"/>
              <a:buChar char="•"/>
              <a:defRPr sz="1600"/>
            </a:lvl9pPr>
          </a:lstStyle>
          <a:p/>
        </p:txBody>
      </p:sp>
      <p:sp>
        <p:nvSpPr>
          <p:cNvPr id="100" name="Google Shape;100;p14"/>
          <p:cNvSpPr/>
          <p:nvPr>
            <p:ph idx="7" type="pic"/>
          </p:nvPr>
        </p:nvSpPr>
        <p:spPr>
          <a:xfrm>
            <a:off x="9188767" y="2103438"/>
            <a:ext cx="1326000" cy="1326000"/>
          </a:xfrm>
          <a:prstGeom prst="rect">
            <a:avLst/>
          </a:prstGeom>
          <a:solidFill>
            <a:srgbClr val="DEDEDE"/>
          </a:solidFill>
          <a:ln>
            <a:noFill/>
          </a:ln>
        </p:spPr>
        <p:txBody>
          <a:bodyPr anchorCtr="0" anchor="ctr" bIns="0" lIns="0" spcFirstLastPara="1" rIns="0" wrap="square" tIns="0">
            <a:noAutofit/>
          </a:bodyPr>
          <a:lstStyle>
            <a:lvl1pPr lvl="0" marR="0" rtl="0" algn="ct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12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lvl="8" marR="0" rtl="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01" name="Google Shape;101;p14"/>
          <p:cNvSpPr txBox="1"/>
          <p:nvPr>
            <p:ph idx="8" type="body"/>
          </p:nvPr>
        </p:nvSpPr>
        <p:spPr>
          <a:xfrm>
            <a:off x="9188767" y="3657600"/>
            <a:ext cx="2560200" cy="2514600"/>
          </a:xfrm>
          <a:prstGeom prst="rect">
            <a:avLst/>
          </a:prstGeom>
          <a:noFill/>
          <a:ln>
            <a:noFill/>
          </a:ln>
        </p:spPr>
        <p:txBody>
          <a:bodyPr anchorCtr="0" anchor="t" bIns="0" lIns="0" spcFirstLastPara="1" rIns="0" wrap="square" tIns="0">
            <a:normAutofit/>
          </a:bodyPr>
          <a:lstStyle>
            <a:lvl1pPr indent="-330200" lvl="0" marL="457200" rtl="0" algn="l">
              <a:lnSpc>
                <a:spcPct val="100000"/>
              </a:lnSpc>
              <a:spcBef>
                <a:spcPts val="0"/>
              </a:spcBef>
              <a:spcAft>
                <a:spcPts val="0"/>
              </a:spcAft>
              <a:buClr>
                <a:schemeClr val="accent1"/>
              </a:buClr>
              <a:buSzPts val="1600"/>
              <a:buChar char="•"/>
              <a:defRPr b="1" sz="1600"/>
            </a:lvl1pPr>
            <a:lvl2pPr indent="-330200" lvl="1" marL="914400" rtl="0" algn="l">
              <a:lnSpc>
                <a:spcPct val="100000"/>
              </a:lnSpc>
              <a:spcBef>
                <a:spcPts val="300"/>
              </a:spcBef>
              <a:spcAft>
                <a:spcPts val="0"/>
              </a:spcAft>
              <a:buClr>
                <a:schemeClr val="dk1"/>
              </a:buClr>
              <a:buSzPts val="1600"/>
              <a:buChar char="•"/>
              <a:defRPr sz="1600"/>
            </a:lvl2pPr>
            <a:lvl3pPr indent="-330200" lvl="2" marL="1371600" rtl="0" algn="l">
              <a:lnSpc>
                <a:spcPct val="100000"/>
              </a:lnSpc>
              <a:spcBef>
                <a:spcPts val="300"/>
              </a:spcBef>
              <a:spcAft>
                <a:spcPts val="0"/>
              </a:spcAft>
              <a:buClr>
                <a:schemeClr val="dk1"/>
              </a:buClr>
              <a:buSzPts val="1600"/>
              <a:buChar char="•"/>
              <a:defRPr sz="1600"/>
            </a:lvl3pPr>
            <a:lvl4pPr indent="-330200" lvl="3" marL="1828800" rtl="0" algn="l">
              <a:lnSpc>
                <a:spcPct val="100000"/>
              </a:lnSpc>
              <a:spcBef>
                <a:spcPts val="300"/>
              </a:spcBef>
              <a:spcAft>
                <a:spcPts val="0"/>
              </a:spcAft>
              <a:buClr>
                <a:schemeClr val="dk1"/>
              </a:buClr>
              <a:buSzPts val="1600"/>
              <a:buChar char="•"/>
              <a:defRPr sz="1600"/>
            </a:lvl4pPr>
            <a:lvl5pPr indent="-330200" lvl="4" marL="2286000" rtl="0" algn="l">
              <a:lnSpc>
                <a:spcPct val="100000"/>
              </a:lnSpc>
              <a:spcBef>
                <a:spcPts val="300"/>
              </a:spcBef>
              <a:spcAft>
                <a:spcPts val="0"/>
              </a:spcAft>
              <a:buClr>
                <a:schemeClr val="dk1"/>
              </a:buClr>
              <a:buSzPts val="1600"/>
              <a:buChar char="•"/>
              <a:defRPr sz="1600"/>
            </a:lvl5pPr>
            <a:lvl6pPr indent="-330200" lvl="5" marL="2743200" rtl="0" algn="l">
              <a:lnSpc>
                <a:spcPct val="100000"/>
              </a:lnSpc>
              <a:spcBef>
                <a:spcPts val="300"/>
              </a:spcBef>
              <a:spcAft>
                <a:spcPts val="0"/>
              </a:spcAft>
              <a:buClr>
                <a:schemeClr val="dk1"/>
              </a:buClr>
              <a:buSzPts val="1600"/>
              <a:buChar char="•"/>
              <a:defRPr sz="1600"/>
            </a:lvl6pPr>
            <a:lvl7pPr indent="-330200" lvl="6" marL="3200400" rtl="0" algn="l">
              <a:lnSpc>
                <a:spcPct val="100000"/>
              </a:lnSpc>
              <a:spcBef>
                <a:spcPts val="300"/>
              </a:spcBef>
              <a:spcAft>
                <a:spcPts val="0"/>
              </a:spcAft>
              <a:buClr>
                <a:schemeClr val="dk1"/>
              </a:buClr>
              <a:buSzPts val="1600"/>
              <a:buChar char="•"/>
              <a:defRPr sz="1600"/>
            </a:lvl7pPr>
            <a:lvl8pPr indent="-330200" lvl="7" marL="3657600" rtl="0" algn="l">
              <a:lnSpc>
                <a:spcPct val="100000"/>
              </a:lnSpc>
              <a:spcBef>
                <a:spcPts val="300"/>
              </a:spcBef>
              <a:spcAft>
                <a:spcPts val="0"/>
              </a:spcAft>
              <a:buClr>
                <a:schemeClr val="dk1"/>
              </a:buClr>
              <a:buSzPts val="1600"/>
              <a:buChar char="•"/>
              <a:defRPr sz="1600"/>
            </a:lvl8pPr>
            <a:lvl9pPr indent="-330200" lvl="8" marL="4114800" rtl="0" algn="l">
              <a:lnSpc>
                <a:spcPct val="100000"/>
              </a:lnSpc>
              <a:spcBef>
                <a:spcPts val="300"/>
              </a:spcBef>
              <a:spcAft>
                <a:spcPts val="300"/>
              </a:spcAft>
              <a:buClr>
                <a:schemeClr val="dk1"/>
              </a:buClr>
              <a:buSzPts val="1600"/>
              <a:buChar char="•"/>
              <a:defRPr sz="1600"/>
            </a:lvl9pPr>
          </a:lstStyle>
          <a:p/>
        </p:txBody>
      </p:sp>
      <p:sp>
        <p:nvSpPr>
          <p:cNvPr id="102" name="Google Shape;102;p14"/>
          <p:cNvSpPr txBox="1"/>
          <p:nvPr>
            <p:ph type="title"/>
          </p:nvPr>
        </p:nvSpPr>
        <p:spPr>
          <a:xfrm>
            <a:off x="442913" y="430514"/>
            <a:ext cx="11306100" cy="502800"/>
          </a:xfrm>
          <a:prstGeom prst="rect">
            <a:avLst/>
          </a:prstGeom>
          <a:noFill/>
          <a:ln>
            <a:noFill/>
          </a:ln>
        </p:spPr>
        <p:txBody>
          <a:bodyPr anchorCtr="0" anchor="t" bIns="0" lIns="0" spcFirstLastPara="1" rIns="0" wrap="square" tIns="0">
            <a:normAutofit/>
          </a:bodyPr>
          <a:lstStyle>
            <a:lvl1pPr lvl="0" rtl="0" algn="l">
              <a:lnSpc>
                <a:spcPct val="85000"/>
              </a:lnSpc>
              <a:spcBef>
                <a:spcPts val="0"/>
              </a:spcBef>
              <a:spcAft>
                <a:spcPts val="0"/>
              </a:spcAft>
              <a:buClr>
                <a:schemeClr val="dk1"/>
              </a:buClr>
              <a:buSzPts val="3200"/>
              <a:buFont typeface="Georgia"/>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 name="Google Shape;103;p14"/>
          <p:cNvSpPr txBox="1"/>
          <p:nvPr>
            <p:ph idx="12" type="sldNum"/>
          </p:nvPr>
        </p:nvSpPr>
        <p:spPr>
          <a:xfrm>
            <a:off x="9984296" y="6492240"/>
            <a:ext cx="1764900" cy="137100"/>
          </a:xfrm>
          <a:prstGeom prst="rect">
            <a:avLst/>
          </a:prstGeom>
          <a:noFill/>
          <a:ln>
            <a:noFill/>
          </a:ln>
        </p:spPr>
        <p:txBody>
          <a:bodyPr anchorCtr="0" anchor="b"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
        <p:nvSpPr>
          <p:cNvPr id="104" name="Google Shape;104;p14"/>
          <p:cNvSpPr txBox="1"/>
          <p:nvPr>
            <p:ph idx="9" type="subTitle"/>
          </p:nvPr>
        </p:nvSpPr>
        <p:spPr>
          <a:xfrm>
            <a:off x="442912" y="933433"/>
            <a:ext cx="11306100" cy="885900"/>
          </a:xfrm>
          <a:prstGeom prst="rect">
            <a:avLst/>
          </a:prstGeom>
          <a:noFill/>
          <a:ln>
            <a:noFill/>
          </a:ln>
        </p:spPr>
        <p:txBody>
          <a:bodyPr anchorCtr="0" anchor="t" bIns="0" lIns="0" spcFirstLastPara="1" rIns="0" wrap="square" tIns="0">
            <a:normAutofit/>
          </a:bodyPr>
          <a:lstStyle>
            <a:lvl1pPr lvl="0" rtl="0" algn="l">
              <a:lnSpc>
                <a:spcPct val="85000"/>
              </a:lnSpc>
              <a:spcBef>
                <a:spcPts val="0"/>
              </a:spcBef>
              <a:spcAft>
                <a:spcPts val="0"/>
              </a:spcAft>
              <a:buClr>
                <a:schemeClr val="dk1"/>
              </a:buClr>
              <a:buSzPts val="2400"/>
              <a:buNone/>
              <a:defRPr b="0" sz="2400">
                <a:solidFill>
                  <a:schemeClr val="dk1"/>
                </a:solidFill>
              </a:defRPr>
            </a:lvl1pPr>
            <a:lvl2pPr lvl="1" rtl="0" algn="l">
              <a:lnSpc>
                <a:spcPct val="85000"/>
              </a:lnSpc>
              <a:spcBef>
                <a:spcPts val="0"/>
              </a:spcBef>
              <a:spcAft>
                <a:spcPts val="0"/>
              </a:spcAft>
              <a:buClr>
                <a:schemeClr val="dk1"/>
              </a:buClr>
              <a:buSzPts val="2400"/>
              <a:buNone/>
              <a:defRPr sz="2400"/>
            </a:lvl2pPr>
            <a:lvl3pPr lvl="2" rtl="0" algn="l">
              <a:lnSpc>
                <a:spcPct val="85000"/>
              </a:lnSpc>
              <a:spcBef>
                <a:spcPts val="0"/>
              </a:spcBef>
              <a:spcAft>
                <a:spcPts val="0"/>
              </a:spcAft>
              <a:buClr>
                <a:schemeClr val="dk1"/>
              </a:buClr>
              <a:buSzPts val="2400"/>
              <a:buNone/>
              <a:defRPr sz="2400"/>
            </a:lvl3pPr>
            <a:lvl4pPr lvl="3" rtl="0" algn="l">
              <a:lnSpc>
                <a:spcPct val="85000"/>
              </a:lnSpc>
              <a:spcBef>
                <a:spcPts val="0"/>
              </a:spcBef>
              <a:spcAft>
                <a:spcPts val="0"/>
              </a:spcAft>
              <a:buClr>
                <a:schemeClr val="dk1"/>
              </a:buClr>
              <a:buSzPts val="2400"/>
              <a:buNone/>
              <a:defRPr sz="2400"/>
            </a:lvl4pPr>
            <a:lvl5pPr lvl="4" rtl="0" algn="l">
              <a:lnSpc>
                <a:spcPct val="85000"/>
              </a:lnSpc>
              <a:spcBef>
                <a:spcPts val="0"/>
              </a:spcBef>
              <a:spcAft>
                <a:spcPts val="0"/>
              </a:spcAft>
              <a:buClr>
                <a:schemeClr val="dk1"/>
              </a:buClr>
              <a:buSzPts val="2400"/>
              <a:buNone/>
              <a:defRPr sz="2400"/>
            </a:lvl5pPr>
            <a:lvl6pPr lvl="5" rtl="0" algn="l">
              <a:lnSpc>
                <a:spcPct val="85000"/>
              </a:lnSpc>
              <a:spcBef>
                <a:spcPts val="0"/>
              </a:spcBef>
              <a:spcAft>
                <a:spcPts val="0"/>
              </a:spcAft>
              <a:buClr>
                <a:schemeClr val="dk1"/>
              </a:buClr>
              <a:buSzPts val="2400"/>
              <a:buNone/>
              <a:defRPr sz="2400"/>
            </a:lvl6pPr>
            <a:lvl7pPr lvl="6" rtl="0" algn="l">
              <a:lnSpc>
                <a:spcPct val="85000"/>
              </a:lnSpc>
              <a:spcBef>
                <a:spcPts val="0"/>
              </a:spcBef>
              <a:spcAft>
                <a:spcPts val="0"/>
              </a:spcAft>
              <a:buClr>
                <a:schemeClr val="dk1"/>
              </a:buClr>
              <a:buSzPts val="2400"/>
              <a:buNone/>
              <a:defRPr sz="2400"/>
            </a:lvl7pPr>
            <a:lvl8pPr lvl="7" rtl="0" algn="l">
              <a:lnSpc>
                <a:spcPct val="85000"/>
              </a:lnSpc>
              <a:spcBef>
                <a:spcPts val="0"/>
              </a:spcBef>
              <a:spcAft>
                <a:spcPts val="0"/>
              </a:spcAft>
              <a:buClr>
                <a:schemeClr val="dk1"/>
              </a:buClr>
              <a:buSzPts val="2400"/>
              <a:buNone/>
              <a:defRPr sz="2400"/>
            </a:lvl8pPr>
            <a:lvl9pPr lvl="8" rtl="0" algn="l">
              <a:lnSpc>
                <a:spcPct val="85000"/>
              </a:lnSpc>
              <a:spcBef>
                <a:spcPts val="0"/>
              </a:spcBef>
              <a:spcAft>
                <a:spcPts val="0"/>
              </a:spcAft>
              <a:buClr>
                <a:schemeClr val="dk1"/>
              </a:buClr>
              <a:buSzPts val="2400"/>
              <a:buNone/>
              <a:defRPr sz="2400"/>
            </a:lvl9pPr>
          </a:lstStyle>
          <a:p/>
        </p:txBody>
      </p:sp>
      <p:sp>
        <p:nvSpPr>
          <p:cNvPr id="105" name="Google Shape;105;p14"/>
          <p:cNvSpPr txBox="1"/>
          <p:nvPr>
            <p:ph idx="10" type="dt"/>
          </p:nvPr>
        </p:nvSpPr>
        <p:spPr>
          <a:xfrm>
            <a:off x="9984296" y="6355080"/>
            <a:ext cx="1764900" cy="137100"/>
          </a:xfrm>
          <a:prstGeom prst="rect">
            <a:avLst/>
          </a:prstGeom>
          <a:noFill/>
          <a:ln>
            <a:noFill/>
          </a:ln>
        </p:spPr>
        <p:txBody>
          <a:bodyPr anchorCtr="0" anchor="b" bIns="0" lIns="0" spcFirstLastPara="1" rIns="0" wrap="square" tIns="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14"/>
          <p:cNvSpPr txBox="1"/>
          <p:nvPr>
            <p:ph idx="11" type="ftr"/>
          </p:nvPr>
        </p:nvSpPr>
        <p:spPr>
          <a:xfrm>
            <a:off x="442912" y="6355080"/>
            <a:ext cx="5473800" cy="137100"/>
          </a:xfrm>
          <a:prstGeom prst="rect">
            <a:avLst/>
          </a:prstGeom>
          <a:noFill/>
          <a:ln>
            <a:noFill/>
          </a:ln>
        </p:spPr>
        <p:txBody>
          <a:bodyPr anchorCtr="0" anchor="b" bIns="0" lIns="0" spcFirstLastPara="1" rIns="0" wrap="square" tIns="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el og innhold" type="obj">
  <p:cSld name="OBJECT">
    <p:spTree>
      <p:nvGrpSpPr>
        <p:cNvPr id="26" name="Shape 26"/>
        <p:cNvGrpSpPr/>
        <p:nvPr/>
      </p:nvGrpSpPr>
      <p:grpSpPr>
        <a:xfrm>
          <a:off x="0" y="0"/>
          <a:ext cx="0" cy="0"/>
          <a:chOff x="0" y="0"/>
          <a:chExt cx="0" cy="0"/>
        </a:xfrm>
      </p:grpSpPr>
      <p:sp>
        <p:nvSpPr>
          <p:cNvPr id="27" name="Google Shape;2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32" name="Shape 32"/>
        <p:cNvGrpSpPr/>
        <p:nvPr/>
      </p:nvGrpSpPr>
      <p:grpSpPr>
        <a:xfrm>
          <a:off x="0" y="0"/>
          <a:ext cx="0" cy="0"/>
          <a:chOff x="0" y="0"/>
          <a:chExt cx="0" cy="0"/>
        </a:xfrm>
      </p:grpSpPr>
      <p:sp>
        <p:nvSpPr>
          <p:cNvPr id="33" name="Google Shape;33;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t" type="blank">
  <p:cSld name="BLANK">
    <p:spTree>
      <p:nvGrpSpPr>
        <p:cNvPr id="41" name="Shape 41"/>
        <p:cNvGrpSpPr/>
        <p:nvPr/>
      </p:nvGrpSpPr>
      <p:grpSpPr>
        <a:xfrm>
          <a:off x="0" y="0"/>
          <a:ext cx="0" cy="0"/>
          <a:chOff x="0" y="0"/>
          <a:chExt cx="0" cy="0"/>
        </a:xfrm>
      </p:grpSpPr>
      <p:sp>
        <p:nvSpPr>
          <p:cNvPr id="42" name="Google Shape;4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e tittel" type="titleOnly">
  <p:cSld name="TITLE_ONLY">
    <p:spTree>
      <p:nvGrpSpPr>
        <p:cNvPr id="45" name="Shape 45"/>
        <p:cNvGrpSpPr/>
        <p:nvPr/>
      </p:nvGrpSpPr>
      <p:grpSpPr>
        <a:xfrm>
          <a:off x="0" y="0"/>
          <a:ext cx="0" cy="0"/>
          <a:chOff x="0" y="0"/>
          <a:chExt cx="0" cy="0"/>
        </a:xfrm>
      </p:grpSpPr>
      <p:sp>
        <p:nvSpPr>
          <p:cNvPr id="46" name="Google Shape;4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loverskrift" type="secHead">
  <p:cSld name="SECTION_HEADER">
    <p:spTree>
      <p:nvGrpSpPr>
        <p:cNvPr id="50" name="Shape 50"/>
        <p:cNvGrpSpPr/>
        <p:nvPr/>
      </p:nvGrpSpPr>
      <p:grpSpPr>
        <a:xfrm>
          <a:off x="0" y="0"/>
          <a:ext cx="0" cy="0"/>
          <a:chOff x="0" y="0"/>
          <a:chExt cx="0" cy="0"/>
        </a:xfrm>
      </p:grpSpPr>
      <p:sp>
        <p:nvSpPr>
          <p:cNvPr id="51" name="Google Shape;51;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nholdsdeler" type="twoObj">
  <p:cSld name="TWO_OBJECTS">
    <p:spTree>
      <p:nvGrpSpPr>
        <p:cNvPr id="56" name="Shape 56"/>
        <p:cNvGrpSpPr/>
        <p:nvPr/>
      </p:nvGrpSpPr>
      <p:grpSpPr>
        <a:xfrm>
          <a:off x="0" y="0"/>
          <a:ext cx="0" cy="0"/>
          <a:chOff x="0" y="0"/>
          <a:chExt cx="0" cy="0"/>
        </a:xfrm>
      </p:grpSpPr>
      <p:sp>
        <p:nvSpPr>
          <p:cNvPr id="57" name="Google Shape;5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hold med tekst"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e med tekst"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p:nvPr>
            <p:ph idx="2" type="pic"/>
          </p:nvPr>
        </p:nvSpPr>
        <p:spPr>
          <a:xfrm>
            <a:off x="5183188" y="987425"/>
            <a:ext cx="6172200" cy="4873625"/>
          </a:xfrm>
          <a:prstGeom prst="rect">
            <a:avLst/>
          </a:prstGeom>
          <a:noFill/>
          <a:ln>
            <a:noFill/>
          </a:ln>
        </p:spPr>
      </p:sp>
      <p:sp>
        <p:nvSpPr>
          <p:cNvPr id="73" name="Google Shape;73;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no-NO"/>
              <a:t>‹#›</a:t>
            </a:fld>
            <a:endParaRPr/>
          </a:p>
        </p:txBody>
      </p:sp>
      <p:grpSp>
        <p:nvGrpSpPr>
          <p:cNvPr id="15" name="Google Shape;15;p1"/>
          <p:cNvGrpSpPr/>
          <p:nvPr/>
        </p:nvGrpSpPr>
        <p:grpSpPr>
          <a:xfrm>
            <a:off x="206253" y="5768009"/>
            <a:ext cx="534692" cy="901033"/>
            <a:chOff x="291316" y="5587246"/>
            <a:chExt cx="534692" cy="901033"/>
          </a:xfrm>
        </p:grpSpPr>
        <p:cxnSp>
          <p:nvCxnSpPr>
            <p:cNvPr id="16" name="Google Shape;16;p1"/>
            <p:cNvCxnSpPr/>
            <p:nvPr/>
          </p:nvCxnSpPr>
          <p:spPr>
            <a:xfrm>
              <a:off x="826008" y="5588279"/>
              <a:ext cx="0" cy="900000"/>
            </a:xfrm>
            <a:prstGeom prst="straightConnector1">
              <a:avLst/>
            </a:prstGeom>
            <a:noFill/>
            <a:ln cap="flat" cmpd="sng" w="9525">
              <a:solidFill>
                <a:schemeClr val="dk1"/>
              </a:solidFill>
              <a:prstDash val="solid"/>
              <a:miter lim="800000"/>
              <a:headEnd len="sm" w="sm" type="none"/>
              <a:tailEnd len="sm" w="sm" type="none"/>
            </a:ln>
          </p:spPr>
        </p:cxnSp>
        <p:pic>
          <p:nvPicPr>
            <p:cNvPr id="17" name="Google Shape;17;p1"/>
            <p:cNvPicPr preferRelativeResize="0"/>
            <p:nvPr/>
          </p:nvPicPr>
          <p:blipFill rotWithShape="1">
            <a:blip r:embed="rId1">
              <a:alphaModFix/>
            </a:blip>
            <a:srcRect b="0" l="0" r="0" t="0"/>
            <a:stretch/>
          </p:blipFill>
          <p:spPr>
            <a:xfrm>
              <a:off x="291316" y="5587246"/>
              <a:ext cx="455320" cy="89873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20" Type="http://schemas.openxmlformats.org/officeDocument/2006/relationships/hyperlink" Target="https://www.helsedirektoratet.no/retningslinjer/tidlig-oppdagelse-av-utsatte-barn-og-unge/fra-kunnskap-til-handling-hos-ansatte-som-arbeider-med-barn-og-unge#ansatte-som-arbeider-med-barn-og-unge-bor-handle-pa-bakgrunn-av-bekymring-for-barn-og-unge" TargetMode="External"/><Relationship Id="rId11" Type="http://schemas.openxmlformats.org/officeDocument/2006/relationships/hyperlink" Target="https://www.helsedirektoratet.no/retningslinjer/tidlig-oppdagelse-av-utsatte-barn-og-unge/kommunens-ansvar-for-tidlig-oppdagelse-av-utsatte-barn-og-unge#kommunens-ledelse-bor-sikre-at-det-er-etablerte-avtaler-om-samarbeid-mellom-virksomheter-involvert-i-oppfolging-av-barn-og-unge-det-er-knyttet-bekymring-til" TargetMode="External"/><Relationship Id="rId22" Type="http://schemas.openxmlformats.org/officeDocument/2006/relationships/hyperlink" Target="https://www.helsedirektoratet.no/retningslinjer/tidlig-oppdagelse-av-utsatte-barn-og-unge/fra-kunnskap-til-handling-hos-ansatte-som-arbeider-med-barn-og-unge#ansatte-som-arbeider-med-barn-og-unge-bor-ha-god-kunnskap-om-opplysningsplikten-til-barnevernstjenesten-og-avvergelsesplikten-og-vite-hvordan-de-skal-handle-for-a-overholde-disse" TargetMode="External"/><Relationship Id="rId10" Type="http://schemas.openxmlformats.org/officeDocument/2006/relationships/hyperlink" Target="https://www.helsedirektoratet.no/retningslinjer/tidlig-oppdagelse-av-utsatte-barn-og-unge/kommunens-ansvar-for-tidlig-oppdagelse-av-utsatte-barn-og-unge#kommunens-ledelse-bor-sikre-at-det-er-etablerte-avtaler-om-samarbeid-mellom-virksomheter-involvert-i-oppfolging-av-barn-og-unge-det-er-knyttet-bekymring-til" TargetMode="External"/><Relationship Id="rId21" Type="http://schemas.openxmlformats.org/officeDocument/2006/relationships/hyperlink" Target="https://www.helsedirektoratet.no/retningslinjer/tidlig-oppdagelse-av-utsatte-barn-og-unge/fra-kunnskap-til-handling-hos-ansatte-som-arbeider-med-barn-og-unge#ansatte-som-arbeider-med-barn-og-unge-bor-ha-god-kunnskap-om-opplysningsplikten-til-barnevernstjenesten-og-avvergelsesplikten-og-vite-hvordan-de-skal-handle-for-a-overholde-disse" TargetMode="External"/><Relationship Id="rId13" Type="http://schemas.openxmlformats.org/officeDocument/2006/relationships/hyperlink" Target="https://www.helsedirektoratet.no/retningslinjer/tidlig-oppdagelse-av-utsatte-barn-og-unge/fra-kunnskap-til-handling-hos-ansatte-som-arbeider-med-barn-og-unge" TargetMode="External"/><Relationship Id="rId12" Type="http://schemas.openxmlformats.org/officeDocument/2006/relationships/hyperlink" Target="https://www.helsedirektoratet.no/retningslinjer/tidlig-oppdagelse-av-utsatte-barn-og-unge/fra-kunnskap-til-handling-hos-ansatte-som-arbeider-med-barn-og-unge" TargetMode="External"/><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helsedirektoratet.no/retningslinjer/tidlig-oppdagelse-av-utsatte-barn-og-unge/kommunens-ansvar-for-tidlig-oppdagelse-av-utsatte-barn-og-unge" TargetMode="External"/><Relationship Id="rId4" Type="http://schemas.openxmlformats.org/officeDocument/2006/relationships/hyperlink" Target="https://www.helsedirektoratet.no/retningslinjer/tidlig-oppdagelse-av-utsatte-barn-og-unge/kommunens-ansvar-for-tidlig-oppdagelse-av-utsatte-barn-og-unge" TargetMode="External"/><Relationship Id="rId9" Type="http://schemas.openxmlformats.org/officeDocument/2006/relationships/hyperlink" Target="https://www.helsedirektoratet.no/retningslinjer/tidlig-oppdagelse-av-utsatte-barn-og-unge/kommunens-ansvar-for-tidlig-oppdagelse-av-utsatte-barn-og-unge#kommunens-ledelse-bor-sorge-for-at-relevante-virksomheter-har-rutiner-for-hvordan-ansatte-kan-handle-pa-bakgrunn-av-en-bekymring-for-barn-og-unge" TargetMode="External"/><Relationship Id="rId15" Type="http://schemas.openxmlformats.org/officeDocument/2006/relationships/hyperlink" Target="https://www.helsedirektoratet.no/retningslinjer/tidlig-oppdagelse-av-utsatte-barn-og-unge/fra-kunnskap-til-handling-hos-ansatte-som-arbeider-med-barn-og-unge#ansatte-som-arbeider-med-barn-og-unge-bor-ha-kompetanse-i-a-snakke-med-barn-og-unge-de-har-bekymringer-for" TargetMode="External"/><Relationship Id="rId14" Type="http://schemas.openxmlformats.org/officeDocument/2006/relationships/hyperlink" Target="https://www.helsedirektoratet.no/retningslinjer/tidlig-oppdagelse-av-utsatte-barn-og-unge/fra-kunnskap-til-handling-hos-ansatte-som-arbeider-med-barn-og-unge" TargetMode="External"/><Relationship Id="rId17" Type="http://schemas.openxmlformats.org/officeDocument/2006/relationships/hyperlink" Target="https://www.helsedirektoratet.no/retningslinjer/tidlig-oppdagelse-av-utsatte-barn-og-unge/fra-kunnskap-til-handling-hos-ansatte-som-arbeider-med-barn-og-unge#ansatte-som-arbeider-med-barn-og-unge-bor-vaere-oppmerksomme-pa-tegn-og-signaler-som-gir-grunn-til-bekymring-for-barn-eller-unge-og-dokumentere-disse" TargetMode="External"/><Relationship Id="rId16" Type="http://schemas.openxmlformats.org/officeDocument/2006/relationships/hyperlink" Target="https://www.helsedirektoratet.no/retningslinjer/tidlig-oppdagelse-av-utsatte-barn-og-unge/fra-kunnskap-til-handling-hos-ansatte-som-arbeider-med-barn-og-unge#ansatte-som-arbeider-med-barn-og-unge-bor-ha-kompetanse-i-a-snakke-med-barn-og-unge-de-har-bekymringer-for" TargetMode="External"/><Relationship Id="rId5" Type="http://schemas.openxmlformats.org/officeDocument/2006/relationships/hyperlink" Target="https://www.helsedirektoratet.no/retningslinjer/tidlig-oppdagelse-av-utsatte-barn-og-unge/kommunens-ansvar-for-tidlig-oppdagelse-av-utsatte-barn-og-unge" TargetMode="External"/><Relationship Id="rId19" Type="http://schemas.openxmlformats.org/officeDocument/2006/relationships/hyperlink" Target="https://www.helsedirektoratet.no/retningslinjer/tidlig-oppdagelse-av-utsatte-barn-og-unge/fra-kunnskap-til-handling-hos-ansatte-som-arbeider-med-barn-og-unge#ansatte-som-arbeider-med-barn-og-unge-bor-handle-pa-bakgrunn-av-bekymring-for-barn-og-unge" TargetMode="External"/><Relationship Id="rId6" Type="http://schemas.openxmlformats.org/officeDocument/2006/relationships/hyperlink" Target="https://www.helsedirektoratet.no/retningslinjer/tidlig-oppdagelse-av-utsatte-barn-og-unge/kommunens-ansvar-for-tidlig-oppdagelse-av-utsatte-barn-og-unge#kommunens-ledelse-bor-sikre-at-ansatte-som-arbeider-med-barn-og-unge-har-kunnskap-om-beskyttelses-og-risikofaktorer-og-tegn-og-signaler-som-kan-gi-grunnlag-for-a-oppdage-utsatte-barn-og-unge" TargetMode="External"/><Relationship Id="rId18" Type="http://schemas.openxmlformats.org/officeDocument/2006/relationships/hyperlink" Target="https://www.helsedirektoratet.no/retningslinjer/tidlig-oppdagelse-av-utsatte-barn-og-unge/fra-kunnskap-til-handling-hos-ansatte-som-arbeider-med-barn-og-unge#ansatte-som-arbeider-med-barn-og-unge-bor-vaere-oppmerksomme-pa-tegn-og-signaler-som-gir-grunn-til-bekymring-for-barn-eller-unge-og-dokumentere-disse" TargetMode="External"/><Relationship Id="rId7" Type="http://schemas.openxmlformats.org/officeDocument/2006/relationships/hyperlink" Target="https://www.helsedirektoratet.no/retningslinjer/tidlig-oppdagelse-av-utsatte-barn-og-unge/kommunens-ansvar-for-tidlig-oppdagelse-av-utsatte-barn-og-unge#kommunens-ledelse-bor-sikre-at-ansatte-som-arbeider-med-barn-og-unge-har-kunnskap-om-beskyttelses-og-risikofaktorer-og-tegn-og-signaler-som-kan-gi-grunnlag-for-a-oppdage-utsatte-barn-og-unge" TargetMode="External"/><Relationship Id="rId8" Type="http://schemas.openxmlformats.org/officeDocument/2006/relationships/hyperlink" Target="https://www.helsedirektoratet.no/retningslinjer/tidlig-oppdagelse-av-utsatte-barn-og-unge/kommunens-ansvar-for-tidlig-oppdagelse-av-utsatte-barn-og-unge#kommunens-ledelse-bor-sorge-for-at-relevante-virksomheter-har-rutiner-for-hvordan-ansatte-kan-handle-pa-bakgrunn-av-en-bekymring-for-barn-og-ung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dialogmodellen.no" TargetMode="External"/><Relationship Id="rId4" Type="http://schemas.openxmlformats.org/officeDocument/2006/relationships/hyperlink" Target="http://www.snakkemedbarn.no" TargetMode="External"/><Relationship Id="rId5" Type="http://schemas.openxmlformats.org/officeDocument/2006/relationships/image" Target="../media/image10.png"/><Relationship Id="rId6"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 Id="rId4" Type="http://schemas.openxmlformats.org/officeDocument/2006/relationships/image" Target="../media/image9.png"/><Relationship Id="rId5"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arendal.kommune.no/bti" TargetMode="External"/><Relationship Id="rId4" Type="http://schemas.openxmlformats.org/officeDocument/2006/relationships/image" Target="../media/image13.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XinOa0H9xEo"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5"/>
          <p:cNvPicPr preferRelativeResize="0"/>
          <p:nvPr/>
        </p:nvPicPr>
        <p:blipFill rotWithShape="1">
          <a:blip r:embed="rId3">
            <a:alphaModFix/>
          </a:blip>
          <a:srcRect b="3317" l="0" r="143" t="0"/>
          <a:stretch/>
        </p:blipFill>
        <p:spPr>
          <a:xfrm>
            <a:off x="861146" y="287688"/>
            <a:ext cx="10044038" cy="29453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Nivå 0 og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186" name="Google Shape;186;p25"/>
          <p:cNvSpPr/>
          <p:nvPr/>
        </p:nvSpPr>
        <p:spPr>
          <a:xfrm>
            <a:off x="2127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7" name="Google Shape;187;p25"/>
          <p:cNvPicPr preferRelativeResize="0"/>
          <p:nvPr/>
        </p:nvPicPr>
        <p:blipFill rotWithShape="1">
          <a:blip r:embed="rId3">
            <a:alphaModFix/>
          </a:blip>
          <a:srcRect b="0" l="0" r="0" t="9879"/>
          <a:stretch/>
        </p:blipFill>
        <p:spPr>
          <a:xfrm>
            <a:off x="1926299" y="1496842"/>
            <a:ext cx="8089898" cy="5008904"/>
          </a:xfrm>
          <a:prstGeom prst="rect">
            <a:avLst/>
          </a:prstGeom>
          <a:noFill/>
          <a:ln>
            <a:noFill/>
          </a:ln>
        </p:spPr>
      </p:pic>
      <p:sp>
        <p:nvSpPr>
          <p:cNvPr id="188" name="Google Shape;18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1"/>
              </a:buClr>
              <a:buSzPts val="1100"/>
              <a:buFont typeface="Arial"/>
              <a:buNone/>
            </a:pPr>
            <a:r>
              <a:rPr lang="no-NO" sz="2800"/>
              <a:t>Nivå 0 handler om at de ansatte skal ha kunnskap til å bli bekymret når det er grunn til å bli det, og vite hva de skal gjøre med bekymringen</a:t>
            </a:r>
            <a:endParaRPr sz="2800"/>
          </a:p>
          <a:p>
            <a:pPr indent="0" lvl="0" marL="0" rtl="0" algn="l">
              <a:lnSpc>
                <a:spcPct val="90000"/>
              </a:lnSpc>
              <a:spcBef>
                <a:spcPts val="0"/>
              </a:spcBef>
              <a:spcAft>
                <a:spcPts val="0"/>
              </a:spcAft>
              <a:buClr>
                <a:schemeClr val="dk1"/>
              </a:buClr>
              <a:buSzPts val="3600"/>
              <a:buFont typeface="Calibri"/>
              <a:buNone/>
            </a:pPr>
            <a:r>
              <a:t/>
            </a:r>
            <a:endParaRPr/>
          </a:p>
        </p:txBody>
      </p:sp>
      <p:sp>
        <p:nvSpPr>
          <p:cNvPr id="189" name="Google Shape;189;p25"/>
          <p:cNvSpPr/>
          <p:nvPr/>
        </p:nvSpPr>
        <p:spPr>
          <a:xfrm>
            <a:off x="1926300" y="1433025"/>
            <a:ext cx="1990500" cy="507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sz="2800"/>
              <a:t>N</a:t>
            </a:r>
            <a:r>
              <a:rPr lang="no-NO" sz="2800"/>
              <a:t>asjonal faglig retningslinje for tidlig oppdagelse av utsatte barn og unge</a:t>
            </a:r>
            <a:endParaRPr sz="2800"/>
          </a:p>
        </p:txBody>
      </p:sp>
      <p:sp>
        <p:nvSpPr>
          <p:cNvPr id="196" name="Google Shape;196;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no-NO"/>
              <a:t>‹#›</a:t>
            </a:fld>
            <a:endParaRPr/>
          </a:p>
        </p:txBody>
      </p:sp>
      <p:sp>
        <p:nvSpPr>
          <p:cNvPr id="197" name="Google Shape;197;p26"/>
          <p:cNvSpPr txBox="1"/>
          <p:nvPr/>
        </p:nvSpPr>
        <p:spPr>
          <a:xfrm>
            <a:off x="946325" y="1638500"/>
            <a:ext cx="8614500" cy="2538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no-NO" sz="1800">
                <a:solidFill>
                  <a:srgbClr val="212121"/>
                </a:solidFill>
                <a:highlight>
                  <a:srgbClr val="FCFFFC"/>
                </a:highlight>
                <a:uFill>
                  <a:noFill/>
                </a:uFill>
                <a:hlinkClick r:id="rId3">
                  <a:extLst>
                    <a:ext uri="{A12FA001-AC4F-418D-AE19-62706E023703}">
                      <ahyp:hlinkClr val="tx"/>
                    </a:ext>
                  </a:extLst>
                </a:hlinkClick>
              </a:rPr>
              <a:t>1. Kommunens ansvar for tidlig oppdagelse av utsatte barn og unge</a:t>
            </a:r>
            <a:endParaRPr b="1" sz="1800">
              <a:solidFill>
                <a:srgbClr val="212121"/>
              </a:solidFill>
              <a:highlight>
                <a:srgbClr val="FCFFFC"/>
              </a:highlight>
              <a:uFill>
                <a:noFill/>
              </a:uFill>
              <a:hlinkClick r:id="rId4">
                <a:extLst>
                  <a:ext uri="{A12FA001-AC4F-418D-AE19-62706E023703}">
                    <ahyp:hlinkClr val="tx"/>
                  </a:ext>
                </a:extLst>
              </a:hlinkClick>
            </a:endParaRPr>
          </a:p>
          <a:p>
            <a:pPr indent="0" lvl="0" marL="0" rtl="0" algn="l">
              <a:lnSpc>
                <a:spcPct val="115000"/>
              </a:lnSpc>
              <a:spcBef>
                <a:spcPts val="0"/>
              </a:spcBef>
              <a:spcAft>
                <a:spcPts val="0"/>
              </a:spcAft>
              <a:buNone/>
            </a:pPr>
            <a:r>
              <a:t/>
            </a:r>
            <a:endParaRPr b="1" sz="1800">
              <a:solidFill>
                <a:srgbClr val="212121"/>
              </a:solidFill>
              <a:highlight>
                <a:srgbClr val="FCFFFC"/>
              </a:highlight>
              <a:uFill>
                <a:noFill/>
              </a:uFill>
              <a:hlinkClick r:id="rId5">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6">
                  <a:extLst>
                    <a:ext uri="{A12FA001-AC4F-418D-AE19-62706E023703}">
                      <ahyp:hlinkClr val="tx"/>
                    </a:ext>
                  </a:extLst>
                </a:hlinkClick>
              </a:rPr>
              <a:t>Kommunens ledelse bør sikre at ansatte som arbeider med barn og unge har kunnskap om beskyttelses- og risikofaktorer og tegn og signaler som kan gi grunnlag for å oppdage utsatte barn og unge</a:t>
            </a:r>
            <a:endParaRPr>
              <a:solidFill>
                <a:srgbClr val="212121"/>
              </a:solidFill>
              <a:uFill>
                <a:noFill/>
              </a:uFill>
              <a:hlinkClick r:id="rId7">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8">
                  <a:extLst>
                    <a:ext uri="{A12FA001-AC4F-418D-AE19-62706E023703}">
                      <ahyp:hlinkClr val="tx"/>
                    </a:ext>
                  </a:extLst>
                </a:hlinkClick>
              </a:rPr>
              <a:t>Kommunens ledelse bør sørge for at relevante virksomheter har rutiner for hvordan ansatte kan handle på bakgrunn av en bekymring for barn og unge</a:t>
            </a:r>
            <a:endParaRPr>
              <a:solidFill>
                <a:srgbClr val="212121"/>
              </a:solidFill>
              <a:uFill>
                <a:noFill/>
              </a:uFill>
              <a:hlinkClick r:id="rId9">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10">
                  <a:extLst>
                    <a:ext uri="{A12FA001-AC4F-418D-AE19-62706E023703}">
                      <ahyp:hlinkClr val="tx"/>
                    </a:ext>
                  </a:extLst>
                </a:hlinkClick>
              </a:rPr>
              <a:t>Kommunens ledelse bør sikre at det er etablerte avtaler om samarbeid mellom virksomheter involvert i oppfølging av barn og unge det er knyttet bekymring til</a:t>
            </a:r>
            <a:endParaRPr>
              <a:solidFill>
                <a:srgbClr val="212121"/>
              </a:solidFill>
              <a:uFill>
                <a:noFill/>
              </a:uFill>
              <a:hlinkClick r:id="rId11">
                <a:extLst>
                  <a:ext uri="{A12FA001-AC4F-418D-AE19-62706E023703}">
                    <ahyp:hlinkClr val="tx"/>
                  </a:ext>
                </a:extLst>
              </a:hlinkClick>
            </a:endParaRPr>
          </a:p>
        </p:txBody>
      </p:sp>
      <p:sp>
        <p:nvSpPr>
          <p:cNvPr id="198" name="Google Shape;198;p26"/>
          <p:cNvSpPr txBox="1"/>
          <p:nvPr/>
        </p:nvSpPr>
        <p:spPr>
          <a:xfrm>
            <a:off x="976325" y="4159375"/>
            <a:ext cx="8486700" cy="2538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b="1" lang="no-NO" sz="1800">
                <a:solidFill>
                  <a:schemeClr val="dk1"/>
                </a:solidFill>
                <a:highlight>
                  <a:srgbClr val="F6FBFF"/>
                </a:highlight>
                <a:uFill>
                  <a:noFill/>
                </a:uFill>
                <a:hlinkClick r:id="rId12">
                  <a:extLst>
                    <a:ext uri="{A12FA001-AC4F-418D-AE19-62706E023703}">
                      <ahyp:hlinkClr val="tx"/>
                    </a:ext>
                  </a:extLst>
                </a:hlinkClick>
              </a:rPr>
              <a:t>2. Fra kunnskap til handling hos ansatte som arbeider med barn og unge</a:t>
            </a:r>
            <a:endParaRPr b="1" sz="1800">
              <a:solidFill>
                <a:schemeClr val="dk1"/>
              </a:solidFill>
              <a:highlight>
                <a:srgbClr val="F6FBFF"/>
              </a:highlight>
              <a:uFill>
                <a:noFill/>
              </a:uFill>
              <a:hlinkClick r:id="rId13">
                <a:extLst>
                  <a:ext uri="{A12FA001-AC4F-418D-AE19-62706E023703}">
                    <ahyp:hlinkClr val="tx"/>
                  </a:ext>
                </a:extLst>
              </a:hlinkClick>
            </a:endParaRPr>
          </a:p>
          <a:p>
            <a:pPr indent="0" lvl="0" marL="0" rtl="0" algn="l">
              <a:lnSpc>
                <a:spcPct val="115000"/>
              </a:lnSpc>
              <a:spcBef>
                <a:spcPts val="0"/>
              </a:spcBef>
              <a:spcAft>
                <a:spcPts val="0"/>
              </a:spcAft>
              <a:buNone/>
            </a:pPr>
            <a:r>
              <a:t/>
            </a:r>
            <a:endParaRPr b="1" sz="1800">
              <a:solidFill>
                <a:srgbClr val="0667C6"/>
              </a:solidFill>
              <a:highlight>
                <a:srgbClr val="F6FBFF"/>
              </a:highlight>
              <a:uFill>
                <a:noFill/>
              </a:uFill>
              <a:hlinkClick r:id="rId14">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15">
                  <a:extLst>
                    <a:ext uri="{A12FA001-AC4F-418D-AE19-62706E023703}">
                      <ahyp:hlinkClr val="tx"/>
                    </a:ext>
                  </a:extLst>
                </a:hlinkClick>
              </a:rPr>
              <a:t>Ansatte som arbeider med barn og unge bør ha kompetanse i å snakke med barn og unge de har bekymringer for</a:t>
            </a:r>
            <a:endParaRPr>
              <a:solidFill>
                <a:srgbClr val="212121"/>
              </a:solidFill>
              <a:uFill>
                <a:noFill/>
              </a:uFill>
              <a:hlinkClick r:id="rId16">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17">
                  <a:extLst>
                    <a:ext uri="{A12FA001-AC4F-418D-AE19-62706E023703}">
                      <ahyp:hlinkClr val="tx"/>
                    </a:ext>
                  </a:extLst>
                </a:hlinkClick>
              </a:rPr>
              <a:t>Ansatte som arbeider med barn og unge bør være oppmerksomme på tegn og signaler som gir grunn til bekymring for barn eller unge og dokumentere disse</a:t>
            </a:r>
            <a:endParaRPr>
              <a:solidFill>
                <a:srgbClr val="212121"/>
              </a:solidFill>
              <a:uFill>
                <a:noFill/>
              </a:uFill>
              <a:hlinkClick r:id="rId18">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19">
                  <a:extLst>
                    <a:ext uri="{A12FA001-AC4F-418D-AE19-62706E023703}">
                      <ahyp:hlinkClr val="tx"/>
                    </a:ext>
                  </a:extLst>
                </a:hlinkClick>
              </a:rPr>
              <a:t>Ansatte som arbeider med barn og unge bør handle på bakgrunn av bekymring for barn og unge</a:t>
            </a:r>
            <a:endParaRPr>
              <a:solidFill>
                <a:srgbClr val="212121"/>
              </a:solidFill>
              <a:uFill>
                <a:noFill/>
              </a:uFill>
              <a:hlinkClick r:id="rId20">
                <a:extLst>
                  <a:ext uri="{A12FA001-AC4F-418D-AE19-62706E023703}">
                    <ahyp:hlinkClr val="tx"/>
                  </a:ext>
                </a:extLst>
              </a:hlinkClick>
            </a:endParaRPr>
          </a:p>
          <a:p>
            <a:pPr indent="-317500" lvl="0" marL="457200" rtl="0" algn="l">
              <a:lnSpc>
                <a:spcPct val="115000"/>
              </a:lnSpc>
              <a:spcBef>
                <a:spcPts val="0"/>
              </a:spcBef>
              <a:spcAft>
                <a:spcPts val="0"/>
              </a:spcAft>
              <a:buSzPts val="1400"/>
              <a:buChar char="●"/>
            </a:pPr>
            <a:r>
              <a:rPr lang="no-NO">
                <a:solidFill>
                  <a:srgbClr val="212121"/>
                </a:solidFill>
                <a:uFill>
                  <a:noFill/>
                </a:uFill>
                <a:hlinkClick r:id="rId21">
                  <a:extLst>
                    <a:ext uri="{A12FA001-AC4F-418D-AE19-62706E023703}">
                      <ahyp:hlinkClr val="tx"/>
                    </a:ext>
                  </a:extLst>
                </a:hlinkClick>
              </a:rPr>
              <a:t>Ansatte som arbeider med barn og unge bør ha god kunnskap om opplysningsplikten til barnevernstjenesten og avvergelsesplikten, og vite hvordan de skal handle for å overholde disse</a:t>
            </a:r>
            <a:endParaRPr>
              <a:solidFill>
                <a:srgbClr val="212121"/>
              </a:solidFill>
              <a:uFill>
                <a:noFill/>
              </a:uFill>
              <a:hlinkClick r:id="rId22">
                <a:extLst>
                  <a:ext uri="{A12FA001-AC4F-418D-AE19-62706E023703}">
                    <ahyp:hlinkClr val="tx"/>
                  </a:ext>
                </a:extLst>
              </a:hlinkCli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27"/>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5" name="Google Shape;205;p27"/>
          <p:cNvPicPr preferRelativeResize="0"/>
          <p:nvPr>
            <p:ph idx="1" type="body"/>
          </p:nvPr>
        </p:nvPicPr>
        <p:blipFill rotWithShape="1">
          <a:blip r:embed="rId3">
            <a:alphaModFix/>
          </a:blip>
          <a:srcRect b="461" l="0" r="0" t="0"/>
          <a:stretch/>
        </p:blipFill>
        <p:spPr>
          <a:xfrm>
            <a:off x="182880" y="104122"/>
            <a:ext cx="11844997" cy="6661576"/>
          </a:xfrm>
          <a:prstGeom prst="rect">
            <a:avLst/>
          </a:prstGeom>
          <a:noFill/>
          <a:ln cap="flat" cmpd="sng" w="76200">
            <a:solidFill>
              <a:schemeClr val="accent1"/>
            </a:solidFill>
            <a:prstDash val="solid"/>
            <a:round/>
            <a:headEnd len="sm" w="sm" type="none"/>
            <a:tailEnd len="sm" w="sm" type="none"/>
          </a:ln>
        </p:spPr>
      </p:pic>
      <p:pic>
        <p:nvPicPr>
          <p:cNvPr id="206" name="Google Shape;206;p27"/>
          <p:cNvPicPr preferRelativeResize="0"/>
          <p:nvPr/>
        </p:nvPicPr>
        <p:blipFill rotWithShape="1">
          <a:blip r:embed="rId4">
            <a:alphaModFix/>
          </a:blip>
          <a:srcRect b="1552" l="0" r="51739" t="0"/>
          <a:stretch/>
        </p:blipFill>
        <p:spPr>
          <a:xfrm>
            <a:off x="9306908" y="2686050"/>
            <a:ext cx="2883568" cy="3829298"/>
          </a:xfrm>
          <a:prstGeom prst="rect">
            <a:avLst/>
          </a:prstGeom>
          <a:noFill/>
          <a:ln>
            <a:noFill/>
          </a:ln>
        </p:spPr>
      </p:pic>
      <p:pic>
        <p:nvPicPr>
          <p:cNvPr id="207" name="Google Shape;207;p27"/>
          <p:cNvPicPr preferRelativeResize="0"/>
          <p:nvPr/>
        </p:nvPicPr>
        <p:blipFill rotWithShape="1">
          <a:blip r:embed="rId5">
            <a:alphaModFix/>
          </a:blip>
          <a:srcRect b="41208" l="0" r="0" t="0"/>
          <a:stretch/>
        </p:blipFill>
        <p:spPr>
          <a:xfrm rot="410780">
            <a:off x="6514655" y="2409150"/>
            <a:ext cx="5529729" cy="4383096"/>
          </a:xfrm>
          <a:prstGeom prst="rect">
            <a:avLst/>
          </a:prstGeom>
          <a:noFill/>
          <a:ln>
            <a:noFill/>
          </a:ln>
          <a:effectLst>
            <a:outerShdw blurRad="149987" algn="ctr" dir="8460000" dist="250190">
              <a:srgbClr val="000000">
                <a:alpha val="2784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28"/>
          <p:cNvPicPr preferRelativeResize="0"/>
          <p:nvPr/>
        </p:nvPicPr>
        <p:blipFill>
          <a:blip r:embed="rId3">
            <a:alphaModFix/>
          </a:blip>
          <a:stretch>
            <a:fillRect/>
          </a:stretch>
        </p:blipFill>
        <p:spPr>
          <a:xfrm>
            <a:off x="984525" y="517625"/>
            <a:ext cx="7305675" cy="3219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9"/>
          <p:cNvPicPr preferRelativeResize="0"/>
          <p:nvPr/>
        </p:nvPicPr>
        <p:blipFill>
          <a:blip r:embed="rId3">
            <a:alphaModFix/>
          </a:blip>
          <a:stretch>
            <a:fillRect/>
          </a:stretch>
        </p:blipFill>
        <p:spPr>
          <a:xfrm>
            <a:off x="1025150" y="393863"/>
            <a:ext cx="7277100" cy="5057775"/>
          </a:xfrm>
          <a:prstGeom prst="rect">
            <a:avLst/>
          </a:prstGeom>
          <a:noFill/>
          <a:ln>
            <a:noFill/>
          </a:ln>
        </p:spPr>
      </p:pic>
      <p:pic>
        <p:nvPicPr>
          <p:cNvPr id="220" name="Google Shape;220;p29"/>
          <p:cNvPicPr preferRelativeResize="0"/>
          <p:nvPr/>
        </p:nvPicPr>
        <p:blipFill rotWithShape="1">
          <a:blip r:embed="rId4">
            <a:alphaModFix/>
          </a:blip>
          <a:srcRect b="41207" l="0" r="0" t="0"/>
          <a:stretch/>
        </p:blipFill>
        <p:spPr>
          <a:xfrm rot="410779">
            <a:off x="8090037" y="3346141"/>
            <a:ext cx="3947275" cy="3128768"/>
          </a:xfrm>
          <a:prstGeom prst="rect">
            <a:avLst/>
          </a:prstGeom>
          <a:noFill/>
          <a:ln>
            <a:noFill/>
          </a:ln>
          <a:effectLst>
            <a:outerShdw blurRad="149987" algn="ctr" dir="8460000" dist="250190">
              <a:srgbClr val="000000">
                <a:alpha val="2784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0"/>
          <p:cNvPicPr preferRelativeResize="0"/>
          <p:nvPr/>
        </p:nvPicPr>
        <p:blipFill>
          <a:blip r:embed="rId3">
            <a:alphaModFix/>
          </a:blip>
          <a:stretch>
            <a:fillRect/>
          </a:stretch>
        </p:blipFill>
        <p:spPr>
          <a:xfrm>
            <a:off x="990600" y="381000"/>
            <a:ext cx="7170192" cy="6553200"/>
          </a:xfrm>
          <a:prstGeom prst="rect">
            <a:avLst/>
          </a:prstGeom>
          <a:noFill/>
          <a:ln>
            <a:noFill/>
          </a:ln>
        </p:spPr>
      </p:pic>
      <p:pic>
        <p:nvPicPr>
          <p:cNvPr id="227" name="Google Shape;227;p30"/>
          <p:cNvPicPr preferRelativeResize="0"/>
          <p:nvPr/>
        </p:nvPicPr>
        <p:blipFill rotWithShape="1">
          <a:blip r:embed="rId4">
            <a:alphaModFix/>
          </a:blip>
          <a:srcRect b="0" l="0" r="0" t="0"/>
          <a:stretch/>
        </p:blipFill>
        <p:spPr>
          <a:xfrm rot="375842">
            <a:off x="7511551" y="2347030"/>
            <a:ext cx="4409609" cy="4130332"/>
          </a:xfrm>
          <a:prstGeom prst="rect">
            <a:avLst/>
          </a:prstGeom>
          <a:noFill/>
          <a:ln>
            <a:noFill/>
          </a:ln>
          <a:effectLst>
            <a:outerShdw blurRad="149987" algn="ctr" dir="8460000" dist="250190">
              <a:srgbClr val="000000">
                <a:alpha val="2784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Å bli god på dialog med barn og foreldre forutsetter trening</a:t>
            </a:r>
            <a:endParaRPr/>
          </a:p>
        </p:txBody>
      </p:sp>
      <p:sp>
        <p:nvSpPr>
          <p:cNvPr id="234" name="Google Shape;234;p3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o-NO" u="sng">
                <a:solidFill>
                  <a:schemeClr val="hlink"/>
                </a:solidFill>
                <a:hlinkClick r:id="rId3"/>
              </a:rPr>
              <a:t>www.dialogmodellen.no</a:t>
            </a:r>
            <a:r>
              <a:rPr lang="no-NO"/>
              <a:t> 				    </a:t>
            </a:r>
            <a:r>
              <a:rPr lang="no-NO" u="sng">
                <a:solidFill>
                  <a:schemeClr val="hlink"/>
                </a:solidFill>
                <a:hlinkClick r:id="rId4"/>
              </a:rPr>
              <a:t>www.snakkemedbarn.no</a:t>
            </a:r>
            <a:r>
              <a:rPr lang="no-NO"/>
              <a:t> </a:t>
            </a:r>
            <a:endParaRPr/>
          </a:p>
        </p:txBody>
      </p:sp>
      <p:pic>
        <p:nvPicPr>
          <p:cNvPr id="235" name="Google Shape;235;p31"/>
          <p:cNvPicPr preferRelativeResize="0"/>
          <p:nvPr/>
        </p:nvPicPr>
        <p:blipFill>
          <a:blip r:embed="rId5">
            <a:alphaModFix/>
          </a:blip>
          <a:stretch>
            <a:fillRect/>
          </a:stretch>
        </p:blipFill>
        <p:spPr>
          <a:xfrm>
            <a:off x="838200" y="2526548"/>
            <a:ext cx="5025251" cy="3911300"/>
          </a:xfrm>
          <a:prstGeom prst="rect">
            <a:avLst/>
          </a:prstGeom>
          <a:noFill/>
          <a:ln>
            <a:noFill/>
          </a:ln>
        </p:spPr>
      </p:pic>
      <p:pic>
        <p:nvPicPr>
          <p:cNvPr id="236" name="Google Shape;236;p31"/>
          <p:cNvPicPr preferRelativeResize="0"/>
          <p:nvPr/>
        </p:nvPicPr>
        <p:blipFill>
          <a:blip r:embed="rId6">
            <a:alphaModFix/>
          </a:blip>
          <a:stretch>
            <a:fillRect/>
          </a:stretch>
        </p:blipFill>
        <p:spPr>
          <a:xfrm>
            <a:off x="6157032" y="2526550"/>
            <a:ext cx="5365689" cy="39113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2"/>
          <p:cNvPicPr preferRelativeResize="0"/>
          <p:nvPr/>
        </p:nvPicPr>
        <p:blipFill>
          <a:blip r:embed="rId3">
            <a:alphaModFix/>
          </a:blip>
          <a:stretch>
            <a:fillRect/>
          </a:stretch>
        </p:blipFill>
        <p:spPr>
          <a:xfrm>
            <a:off x="990600" y="304800"/>
            <a:ext cx="7314094" cy="655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248" name="Google Shape;248;p33"/>
          <p:cNvSpPr/>
          <p:nvPr/>
        </p:nvSpPr>
        <p:spPr>
          <a:xfrm>
            <a:off x="21272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49" name="Google Shape;249;p33"/>
          <p:cNvPicPr preferRelativeResize="0"/>
          <p:nvPr/>
        </p:nvPicPr>
        <p:blipFill rotWithShape="1">
          <a:blip r:embed="rId3">
            <a:alphaModFix/>
          </a:blip>
          <a:srcRect b="0" l="0" r="0" t="9877"/>
          <a:stretch/>
        </p:blipFill>
        <p:spPr>
          <a:xfrm>
            <a:off x="1926299" y="1496842"/>
            <a:ext cx="8089897" cy="5008905"/>
          </a:xfrm>
          <a:prstGeom prst="rect">
            <a:avLst/>
          </a:prstGeom>
          <a:noFill/>
          <a:ln>
            <a:noFill/>
          </a:ln>
        </p:spPr>
      </p:pic>
      <p:sp>
        <p:nvSpPr>
          <p:cNvPr id="250" name="Google Shape;250;p33"/>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1"/>
              </a:buClr>
              <a:buSzPts val="1100"/>
              <a:buFont typeface="Arial"/>
              <a:buNone/>
            </a:pPr>
            <a:r>
              <a:rPr lang="no-NO" sz="2800"/>
              <a:t>Nivå 1 i BTI dreier seg om at helsestasjonen, barnehager og skoler skal gjøre tilpasninger og tilrettelegge sin oppfølging av enkeltbarn og familier, basert på sin bekymring og samtaler med barn og familier</a:t>
            </a:r>
            <a:endParaRPr sz="2800"/>
          </a:p>
        </p:txBody>
      </p:sp>
      <p:sp>
        <p:nvSpPr>
          <p:cNvPr id="251" name="Google Shape;251;p33"/>
          <p:cNvSpPr/>
          <p:nvPr/>
        </p:nvSpPr>
        <p:spPr>
          <a:xfrm>
            <a:off x="3983700" y="1433025"/>
            <a:ext cx="1990500" cy="507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Agenda</a:t>
            </a:r>
            <a:endParaRPr/>
          </a:p>
        </p:txBody>
      </p:sp>
      <p:graphicFrame>
        <p:nvGraphicFramePr>
          <p:cNvPr id="119" name="Google Shape;119;p16"/>
          <p:cNvGraphicFramePr/>
          <p:nvPr/>
        </p:nvGraphicFramePr>
        <p:xfrm>
          <a:off x="952500" y="2095500"/>
          <a:ext cx="3000000" cy="3000000"/>
        </p:xfrm>
        <a:graphic>
          <a:graphicData uri="http://schemas.openxmlformats.org/drawingml/2006/table">
            <a:tbl>
              <a:tblPr>
                <a:noFill/>
                <a:tableStyleId>{F5666639-2AD7-493E-9587-4A6037B406DC}</a:tableStyleId>
              </a:tblPr>
              <a:tblGrid>
                <a:gridCol w="1615575"/>
                <a:gridCol w="4994125"/>
              </a:tblGrid>
              <a:tr h="396200">
                <a:tc>
                  <a:txBody>
                    <a:bodyPr/>
                    <a:lstStyle/>
                    <a:p>
                      <a:pPr indent="0" lvl="0" marL="0" rtl="0" algn="l">
                        <a:spcBef>
                          <a:spcPts val="0"/>
                        </a:spcBef>
                        <a:spcAft>
                          <a:spcPts val="0"/>
                        </a:spcAft>
                        <a:buNone/>
                      </a:pPr>
                      <a:r>
                        <a:rPr b="1" lang="no-NO"/>
                        <a:t>Tidspunkt</a:t>
                      </a:r>
                      <a:endParaRPr b="1"/>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c>
                  <a:txBody>
                    <a:bodyPr/>
                    <a:lstStyle/>
                    <a:p>
                      <a:pPr indent="0" lvl="0" marL="0" rtl="0" algn="l">
                        <a:spcBef>
                          <a:spcPts val="0"/>
                        </a:spcBef>
                        <a:spcAft>
                          <a:spcPts val="0"/>
                        </a:spcAft>
                        <a:buNone/>
                      </a:pPr>
                      <a:r>
                        <a:rPr b="1" lang="no-NO"/>
                        <a:t>Tema</a:t>
                      </a:r>
                      <a:endParaRPr b="1"/>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r>
              <a:tr h="394225">
                <a:tc>
                  <a:txBody>
                    <a:bodyPr/>
                    <a:lstStyle/>
                    <a:p>
                      <a:pPr indent="0" lvl="0" marL="0" rtl="0" algn="r">
                        <a:spcBef>
                          <a:spcPts val="0"/>
                        </a:spcBef>
                        <a:spcAft>
                          <a:spcPts val="0"/>
                        </a:spcAft>
                        <a:buNone/>
                      </a:pPr>
                      <a:r>
                        <a:rPr lang="no-NO"/>
                        <a:t>08:30 - 08:55</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no-NO"/>
                        <a:t>Velkommen og introduksjon til BTI</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r h="396200">
                <a:tc>
                  <a:txBody>
                    <a:bodyPr/>
                    <a:lstStyle/>
                    <a:p>
                      <a:pPr indent="0" lvl="0" marL="0" rtl="0" algn="r">
                        <a:spcBef>
                          <a:spcPts val="0"/>
                        </a:spcBef>
                        <a:spcAft>
                          <a:spcPts val="0"/>
                        </a:spcAft>
                        <a:buNone/>
                      </a:pPr>
                      <a:r>
                        <a:rPr lang="no-NO"/>
                        <a:t>08:55 - 09:30</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c>
                  <a:txBody>
                    <a:bodyPr/>
                    <a:lstStyle/>
                    <a:p>
                      <a:pPr indent="0" lvl="0" marL="0" rtl="0" algn="l">
                        <a:spcBef>
                          <a:spcPts val="0"/>
                        </a:spcBef>
                        <a:spcAft>
                          <a:spcPts val="0"/>
                        </a:spcAft>
                        <a:buNone/>
                      </a:pPr>
                      <a:r>
                        <a:rPr lang="no-NO"/>
                        <a:t>Tidlig identifisering og tiltak i egen tjeneste (BTI nivå 0 og 1)</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r>
              <a:tr h="396200">
                <a:tc>
                  <a:txBody>
                    <a:bodyPr/>
                    <a:lstStyle/>
                    <a:p>
                      <a:pPr indent="0" lvl="0" marL="0" rtl="0" algn="r">
                        <a:spcBef>
                          <a:spcPts val="0"/>
                        </a:spcBef>
                        <a:spcAft>
                          <a:spcPts val="0"/>
                        </a:spcAft>
                        <a:buNone/>
                      </a:pPr>
                      <a:r>
                        <a:rPr lang="no-NO"/>
                        <a:t>09:30 - 09:45</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no-NO"/>
                        <a:t>Pause</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r h="396200">
                <a:tc>
                  <a:txBody>
                    <a:bodyPr/>
                    <a:lstStyle/>
                    <a:p>
                      <a:pPr indent="0" lvl="0" marL="0" rtl="0" algn="r">
                        <a:spcBef>
                          <a:spcPts val="0"/>
                        </a:spcBef>
                        <a:spcAft>
                          <a:spcPts val="0"/>
                        </a:spcAft>
                        <a:buNone/>
                      </a:pPr>
                      <a:r>
                        <a:rPr lang="no-NO"/>
                        <a:t>09:45 - 10:45</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c>
                  <a:txBody>
                    <a:bodyPr/>
                    <a:lstStyle/>
                    <a:p>
                      <a:pPr indent="0" lvl="0" marL="0" rtl="0" algn="l">
                        <a:spcBef>
                          <a:spcPts val="0"/>
                        </a:spcBef>
                        <a:spcAft>
                          <a:spcPts val="0"/>
                        </a:spcAft>
                        <a:buNone/>
                      </a:pPr>
                      <a:r>
                        <a:rPr lang="no-NO"/>
                        <a:t>Enkelt tverrfaglig samarbeid (BTI nivå 2)</a:t>
                      </a:r>
                      <a:endParaRPr/>
                    </a:p>
                    <a:p>
                      <a:pPr indent="-317500" lvl="0" marL="457200" rtl="0" algn="l">
                        <a:spcBef>
                          <a:spcPts val="0"/>
                        </a:spcBef>
                        <a:spcAft>
                          <a:spcPts val="0"/>
                        </a:spcAft>
                        <a:buSzPts val="1400"/>
                        <a:buChar char="-"/>
                      </a:pPr>
                      <a:r>
                        <a:rPr lang="no-NO"/>
                        <a:t>Gruppearbeid</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r>
              <a:tr h="396200">
                <a:tc>
                  <a:txBody>
                    <a:bodyPr/>
                    <a:lstStyle/>
                    <a:p>
                      <a:pPr indent="0" lvl="0" marL="0" rtl="0" algn="r">
                        <a:spcBef>
                          <a:spcPts val="0"/>
                        </a:spcBef>
                        <a:spcAft>
                          <a:spcPts val="0"/>
                        </a:spcAft>
                        <a:buNone/>
                      </a:pPr>
                      <a:r>
                        <a:rPr lang="no-NO"/>
                        <a:t>10:45 - 11:00</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no-NO"/>
                        <a:t>Pause</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r h="396200">
                <a:tc>
                  <a:txBody>
                    <a:bodyPr/>
                    <a:lstStyle/>
                    <a:p>
                      <a:pPr indent="0" lvl="0" marL="0" rtl="0" algn="r">
                        <a:spcBef>
                          <a:spcPts val="0"/>
                        </a:spcBef>
                        <a:spcAft>
                          <a:spcPts val="0"/>
                        </a:spcAft>
                        <a:buNone/>
                      </a:pPr>
                      <a:r>
                        <a:rPr lang="no-NO"/>
                        <a:t>11:00 - 11:40</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c>
                  <a:txBody>
                    <a:bodyPr/>
                    <a:lstStyle/>
                    <a:p>
                      <a:pPr indent="0" lvl="0" marL="0" rtl="0" algn="l">
                        <a:spcBef>
                          <a:spcPts val="0"/>
                        </a:spcBef>
                        <a:spcAft>
                          <a:spcPts val="0"/>
                        </a:spcAft>
                        <a:buNone/>
                      </a:pPr>
                      <a:r>
                        <a:rPr lang="no-NO"/>
                        <a:t>Komplekst tverrfaglig samarbeid (BTI nivå 3)</a:t>
                      </a:r>
                      <a:endParaRPr/>
                    </a:p>
                    <a:p>
                      <a:pPr indent="-317500" lvl="0" marL="457200" rtl="0" algn="l">
                        <a:spcBef>
                          <a:spcPts val="0"/>
                        </a:spcBef>
                        <a:spcAft>
                          <a:spcPts val="0"/>
                        </a:spcAft>
                        <a:buSzPts val="1400"/>
                        <a:buChar char="-"/>
                      </a:pPr>
                      <a:r>
                        <a:rPr lang="no-NO"/>
                        <a:t>Erfaringsutveksling med teamleder for BTI-team</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DDEAF6"/>
                    </a:solidFill>
                  </a:tcPr>
                </a:tc>
              </a:tr>
              <a:tr h="396200">
                <a:tc>
                  <a:txBody>
                    <a:bodyPr/>
                    <a:lstStyle/>
                    <a:p>
                      <a:pPr indent="0" lvl="0" marL="0" rtl="0" algn="r">
                        <a:spcBef>
                          <a:spcPts val="0"/>
                        </a:spcBef>
                        <a:spcAft>
                          <a:spcPts val="0"/>
                        </a:spcAft>
                        <a:buNone/>
                      </a:pPr>
                      <a:r>
                        <a:rPr lang="no-NO"/>
                        <a:t>11:40 - 12:00</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no-NO"/>
                        <a:t>Oppsummering og veien videre</a:t>
                      </a:r>
                      <a:endParaRPr/>
                    </a:p>
                  </a:txBody>
                  <a:tcPr marT="91425" marB="91425" marR="91425" marL="914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34"/>
          <p:cNvPicPr preferRelativeResize="0"/>
          <p:nvPr>
            <p:ph idx="1" type="body"/>
          </p:nvPr>
        </p:nvPicPr>
        <p:blipFill rotWithShape="1">
          <a:blip r:embed="rId3">
            <a:alphaModFix/>
          </a:blip>
          <a:srcRect b="0" l="0" r="0" t="0"/>
          <a:stretch/>
        </p:blipFill>
        <p:spPr>
          <a:xfrm>
            <a:off x="191122" y="604911"/>
            <a:ext cx="11754640" cy="6112412"/>
          </a:xfrm>
          <a:prstGeom prst="rect">
            <a:avLst/>
          </a:prstGeom>
          <a:noFill/>
          <a:ln cap="flat" cmpd="sng" w="76200">
            <a:solidFill>
              <a:schemeClr val="accent6"/>
            </a:solidFill>
            <a:prstDash val="solid"/>
            <a:round/>
            <a:headEnd len="sm" w="sm" type="none"/>
            <a:tailEnd len="sm" w="sm" type="none"/>
          </a:ln>
        </p:spPr>
      </p:pic>
      <p:pic>
        <p:nvPicPr>
          <p:cNvPr id="258" name="Google Shape;258;p34"/>
          <p:cNvPicPr preferRelativeResize="0"/>
          <p:nvPr/>
        </p:nvPicPr>
        <p:blipFill rotWithShape="1">
          <a:blip r:embed="rId4">
            <a:alphaModFix/>
          </a:blip>
          <a:srcRect b="1552" l="0" r="51739" t="0"/>
          <a:stretch/>
        </p:blipFill>
        <p:spPr>
          <a:xfrm>
            <a:off x="8868758" y="2628900"/>
            <a:ext cx="2883568" cy="3829298"/>
          </a:xfrm>
          <a:prstGeom prst="rect">
            <a:avLst/>
          </a:prstGeom>
          <a:noFill/>
          <a:ln>
            <a:noFill/>
          </a:ln>
        </p:spPr>
      </p:pic>
      <p:pic>
        <p:nvPicPr>
          <p:cNvPr id="259" name="Google Shape;259;p34"/>
          <p:cNvPicPr preferRelativeResize="0"/>
          <p:nvPr/>
        </p:nvPicPr>
        <p:blipFill rotWithShape="1">
          <a:blip r:embed="rId5">
            <a:alphaModFix/>
          </a:blip>
          <a:srcRect b="0" l="0" r="0" t="0"/>
          <a:stretch/>
        </p:blipFill>
        <p:spPr>
          <a:xfrm rot="375842">
            <a:off x="7130551" y="2499430"/>
            <a:ext cx="4409608" cy="4130332"/>
          </a:xfrm>
          <a:prstGeom prst="rect">
            <a:avLst/>
          </a:prstGeom>
          <a:noFill/>
          <a:ln>
            <a:noFill/>
          </a:ln>
          <a:effectLst>
            <a:outerShdw blurRad="149987" algn="ctr" dir="8460000" dist="250190">
              <a:srgbClr val="000000">
                <a:alpha val="27843"/>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35"/>
          <p:cNvPicPr preferRelativeResize="0"/>
          <p:nvPr/>
        </p:nvPicPr>
        <p:blipFill rotWithShape="1">
          <a:blip r:embed="rId3">
            <a:alphaModFix/>
          </a:blip>
          <a:srcRect b="0" l="6046" r="0" t="0"/>
          <a:stretch/>
        </p:blipFill>
        <p:spPr>
          <a:xfrm>
            <a:off x="915421" y="309480"/>
            <a:ext cx="10808296" cy="6267166"/>
          </a:xfrm>
          <a:prstGeom prst="rect">
            <a:avLst/>
          </a:prstGeom>
          <a:noFill/>
          <a:ln>
            <a:noFill/>
          </a:ln>
        </p:spPr>
      </p:pic>
      <p:sp>
        <p:nvSpPr>
          <p:cNvPr id="266" name="Google Shape;266;p35"/>
          <p:cNvSpPr/>
          <p:nvPr/>
        </p:nvSpPr>
        <p:spPr>
          <a:xfrm>
            <a:off x="11676700" y="292075"/>
            <a:ext cx="123300" cy="626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Pause</a:t>
            </a:r>
            <a:br>
              <a:rPr lang="no-NO"/>
            </a:br>
            <a:r>
              <a:rPr lang="no-NO" sz="2000"/>
              <a:t>15 min.</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7"/>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Nivå 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284" name="Google Shape;284;p38"/>
          <p:cNvSpPr/>
          <p:nvPr/>
        </p:nvSpPr>
        <p:spPr>
          <a:xfrm>
            <a:off x="21272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85" name="Google Shape;285;p38"/>
          <p:cNvPicPr preferRelativeResize="0"/>
          <p:nvPr/>
        </p:nvPicPr>
        <p:blipFill rotWithShape="1">
          <a:blip r:embed="rId3">
            <a:alphaModFix/>
          </a:blip>
          <a:srcRect b="0" l="0" r="0" t="9877"/>
          <a:stretch/>
        </p:blipFill>
        <p:spPr>
          <a:xfrm>
            <a:off x="1926299" y="1496842"/>
            <a:ext cx="8089897" cy="5008905"/>
          </a:xfrm>
          <a:prstGeom prst="rect">
            <a:avLst/>
          </a:prstGeom>
          <a:noFill/>
          <a:ln>
            <a:noFill/>
          </a:ln>
        </p:spPr>
      </p:pic>
      <p:sp>
        <p:nvSpPr>
          <p:cNvPr id="286" name="Google Shape;286;p38"/>
          <p:cNvSpPr txBox="1"/>
          <p:nvPr>
            <p:ph type="title"/>
          </p:nvPr>
        </p:nvSpPr>
        <p:spPr>
          <a:xfrm>
            <a:off x="838200" y="1365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85000"/>
              </a:lnSpc>
              <a:spcBef>
                <a:spcPts val="0"/>
              </a:spcBef>
              <a:spcAft>
                <a:spcPts val="0"/>
              </a:spcAft>
              <a:buClr>
                <a:schemeClr val="dk1"/>
              </a:buClr>
              <a:buSzPts val="1100"/>
              <a:buFont typeface="Arial"/>
              <a:buNone/>
            </a:pPr>
            <a:r>
              <a:rPr lang="no-NO" sz="2800"/>
              <a:t>På nivå 2 i BTI vil ansatte ved helsestasjonen, barnehager og skoler få behov for å involvere andre tjenester for å gi barn, unge og familier den støtten de har behov for</a:t>
            </a:r>
            <a:endParaRPr sz="2800"/>
          </a:p>
        </p:txBody>
      </p:sp>
      <p:sp>
        <p:nvSpPr>
          <p:cNvPr id="287" name="Google Shape;287;p38"/>
          <p:cNvSpPr/>
          <p:nvPr/>
        </p:nvSpPr>
        <p:spPr>
          <a:xfrm flipH="1">
            <a:off x="5984250" y="1433025"/>
            <a:ext cx="2016900" cy="507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94" name="Google Shape;294;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95" name="Google Shape;295;p39"/>
          <p:cNvPicPr preferRelativeResize="0"/>
          <p:nvPr/>
        </p:nvPicPr>
        <p:blipFill rotWithShape="1">
          <a:blip r:embed="rId3">
            <a:alphaModFix/>
          </a:blip>
          <a:srcRect b="0" l="0" r="0" t="0"/>
          <a:stretch/>
        </p:blipFill>
        <p:spPr>
          <a:xfrm>
            <a:off x="207207" y="365127"/>
            <a:ext cx="11777586" cy="6302373"/>
          </a:xfrm>
          <a:prstGeom prst="rect">
            <a:avLst/>
          </a:prstGeom>
          <a:noFill/>
          <a:ln cap="flat" cmpd="sng" w="76200">
            <a:solidFill>
              <a:schemeClr val="accent4"/>
            </a:solidFill>
            <a:prstDash val="solid"/>
            <a:round/>
            <a:headEnd len="sm" w="sm" type="none"/>
            <a:tailEnd len="sm" w="sm" type="none"/>
          </a:ln>
        </p:spPr>
      </p:pic>
      <p:pic>
        <p:nvPicPr>
          <p:cNvPr id="296" name="Google Shape;296;p39"/>
          <p:cNvPicPr preferRelativeResize="0"/>
          <p:nvPr/>
        </p:nvPicPr>
        <p:blipFill rotWithShape="1">
          <a:blip r:embed="rId4">
            <a:alphaModFix/>
          </a:blip>
          <a:srcRect b="1552" l="0" r="51739" t="0"/>
          <a:stretch/>
        </p:blipFill>
        <p:spPr>
          <a:xfrm>
            <a:off x="9101225" y="2482602"/>
            <a:ext cx="2883568" cy="3829298"/>
          </a:xfrm>
          <a:prstGeom prst="rect">
            <a:avLst/>
          </a:prstGeom>
          <a:noFill/>
          <a:ln>
            <a:noFill/>
          </a:ln>
        </p:spPr>
      </p:pic>
      <p:pic>
        <p:nvPicPr>
          <p:cNvPr id="297" name="Google Shape;297;p39"/>
          <p:cNvPicPr preferRelativeResize="0"/>
          <p:nvPr/>
        </p:nvPicPr>
        <p:blipFill rotWithShape="1">
          <a:blip r:embed="rId5">
            <a:alphaModFix/>
          </a:blip>
          <a:srcRect b="0" l="0" r="0" t="0"/>
          <a:stretch/>
        </p:blipFill>
        <p:spPr>
          <a:xfrm rot="288162">
            <a:off x="7267010" y="2362541"/>
            <a:ext cx="4995399" cy="7628843"/>
          </a:xfrm>
          <a:prstGeom prst="rect">
            <a:avLst/>
          </a:prstGeom>
          <a:noFill/>
          <a:ln>
            <a:noFill/>
          </a:ln>
          <a:effectLst>
            <a:outerShdw blurRad="149987" algn="ctr" dir="8460000" dist="250190">
              <a:srgbClr val="000000">
                <a:alpha val="27843"/>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40"/>
          <p:cNvPicPr preferRelativeResize="0"/>
          <p:nvPr/>
        </p:nvPicPr>
        <p:blipFill>
          <a:blip r:embed="rId3">
            <a:alphaModFix/>
          </a:blip>
          <a:stretch>
            <a:fillRect/>
          </a:stretch>
        </p:blipFill>
        <p:spPr>
          <a:xfrm>
            <a:off x="1066800" y="152400"/>
            <a:ext cx="7207586" cy="6553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Tjenesteoversikt </a:t>
            </a:r>
            <a:endParaRPr/>
          </a:p>
        </p:txBody>
      </p:sp>
      <p:pic>
        <p:nvPicPr>
          <p:cNvPr id="310" name="Google Shape;310;p41"/>
          <p:cNvPicPr preferRelativeResize="0"/>
          <p:nvPr/>
        </p:nvPicPr>
        <p:blipFill>
          <a:blip r:embed="rId3">
            <a:alphaModFix/>
          </a:blip>
          <a:stretch>
            <a:fillRect/>
          </a:stretch>
        </p:blipFill>
        <p:spPr>
          <a:xfrm>
            <a:off x="979402" y="1556680"/>
            <a:ext cx="7743075" cy="46954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2"/>
          <p:cNvPicPr preferRelativeResize="0"/>
          <p:nvPr/>
        </p:nvPicPr>
        <p:blipFill>
          <a:blip r:embed="rId3">
            <a:alphaModFix/>
          </a:blip>
          <a:stretch>
            <a:fillRect/>
          </a:stretch>
        </p:blipFill>
        <p:spPr>
          <a:xfrm>
            <a:off x="1066800" y="152400"/>
            <a:ext cx="7190707" cy="6553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3"/>
          <p:cNvPicPr preferRelativeResize="0"/>
          <p:nvPr/>
        </p:nvPicPr>
        <p:blipFill>
          <a:blip r:embed="rId3">
            <a:alphaModFix/>
          </a:blip>
          <a:stretch>
            <a:fillRect/>
          </a:stretch>
        </p:blipFill>
        <p:spPr>
          <a:xfrm>
            <a:off x="990600" y="152400"/>
            <a:ext cx="7343775" cy="3076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Hva tenker du på når du hører BTI?</a:t>
            </a:r>
            <a:endParaRPr/>
          </a:p>
        </p:txBody>
      </p:sp>
      <p:pic>
        <p:nvPicPr>
          <p:cNvPr id="126" name="Google Shape;126;p17"/>
          <p:cNvPicPr preferRelativeResize="0"/>
          <p:nvPr/>
        </p:nvPicPr>
        <p:blipFill>
          <a:blip r:embed="rId3">
            <a:alphaModFix/>
          </a:blip>
          <a:stretch>
            <a:fillRect/>
          </a:stretch>
        </p:blipFill>
        <p:spPr>
          <a:xfrm>
            <a:off x="436350" y="1944650"/>
            <a:ext cx="5273075" cy="3201225"/>
          </a:xfrm>
          <a:prstGeom prst="rect">
            <a:avLst/>
          </a:prstGeom>
          <a:noFill/>
          <a:ln>
            <a:noFill/>
          </a:ln>
        </p:spPr>
      </p:pic>
      <p:pic>
        <p:nvPicPr>
          <p:cNvPr id="127" name="Google Shape;127;p17"/>
          <p:cNvPicPr preferRelativeResize="0"/>
          <p:nvPr/>
        </p:nvPicPr>
        <p:blipFill>
          <a:blip r:embed="rId4">
            <a:alphaModFix/>
          </a:blip>
          <a:stretch>
            <a:fillRect/>
          </a:stretch>
        </p:blipFill>
        <p:spPr>
          <a:xfrm>
            <a:off x="6068725" y="1933600"/>
            <a:ext cx="5587460" cy="32012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44"/>
          <p:cNvPicPr preferRelativeResize="0"/>
          <p:nvPr/>
        </p:nvPicPr>
        <p:blipFill>
          <a:blip r:embed="rId3">
            <a:alphaModFix/>
          </a:blip>
          <a:stretch>
            <a:fillRect/>
          </a:stretch>
        </p:blipFill>
        <p:spPr>
          <a:xfrm>
            <a:off x="990600" y="152400"/>
            <a:ext cx="7305675" cy="4343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45"/>
          <p:cNvPicPr preferRelativeResize="0"/>
          <p:nvPr/>
        </p:nvPicPr>
        <p:blipFill>
          <a:blip r:embed="rId3">
            <a:alphaModFix/>
          </a:blip>
          <a:stretch>
            <a:fillRect/>
          </a:stretch>
        </p:blipFill>
        <p:spPr>
          <a:xfrm>
            <a:off x="990600" y="152400"/>
            <a:ext cx="7038962" cy="6553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M</a:t>
            </a:r>
            <a:r>
              <a:rPr lang="no-NO"/>
              <a:t>øtemal</a:t>
            </a:r>
            <a:endParaRPr/>
          </a:p>
        </p:txBody>
      </p:sp>
      <p:pic>
        <p:nvPicPr>
          <p:cNvPr id="341" name="Google Shape;341;p46"/>
          <p:cNvPicPr preferRelativeResize="0"/>
          <p:nvPr/>
        </p:nvPicPr>
        <p:blipFill>
          <a:blip r:embed="rId3">
            <a:alphaModFix/>
          </a:blip>
          <a:stretch>
            <a:fillRect/>
          </a:stretch>
        </p:blipFill>
        <p:spPr>
          <a:xfrm>
            <a:off x="6036925" y="139925"/>
            <a:ext cx="4947075" cy="6606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Gruppearbeid </a:t>
            </a:r>
            <a:r>
              <a:rPr lang="no-NO" sz="2000"/>
              <a:t>30 min.</a:t>
            </a:r>
            <a:endParaRPr sz="2000"/>
          </a:p>
        </p:txBody>
      </p:sp>
      <p:sp>
        <p:nvSpPr>
          <p:cNvPr id="348" name="Google Shape;348;p47"/>
          <p:cNvSpPr txBox="1"/>
          <p:nvPr>
            <p:ph idx="1" type="body"/>
          </p:nvPr>
        </p:nvSpPr>
        <p:spPr>
          <a:xfrm>
            <a:off x="838200" y="1825625"/>
            <a:ext cx="8018700" cy="43512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AutoNum type="arabicPeriod"/>
            </a:pPr>
            <a:r>
              <a:rPr lang="no-NO"/>
              <a:t>Hvordan foregår arbeidet på nivå 2 på deres skole</a:t>
            </a:r>
            <a:r>
              <a:rPr lang="no-NO"/>
              <a:t>?</a:t>
            </a:r>
            <a:endParaRPr/>
          </a:p>
          <a:p>
            <a:pPr indent="-406400" lvl="0" marL="457200" rtl="0" algn="l">
              <a:spcBef>
                <a:spcPts val="1000"/>
              </a:spcBef>
              <a:spcAft>
                <a:spcPts val="0"/>
              </a:spcAft>
              <a:buSzPts val="2800"/>
              <a:buAutoNum type="arabicPeriod"/>
            </a:pPr>
            <a:r>
              <a:rPr lang="no-NO"/>
              <a:t>Hvilke faggrupper er med i ressursteam og eventuelt annet tverrfaglig team? </a:t>
            </a:r>
            <a:endParaRPr/>
          </a:p>
          <a:p>
            <a:pPr indent="-406400" lvl="0" marL="457200" rtl="0" algn="l">
              <a:spcBef>
                <a:spcPts val="1000"/>
              </a:spcBef>
              <a:spcAft>
                <a:spcPts val="0"/>
              </a:spcAft>
              <a:buSzPts val="2800"/>
              <a:buAutoNum type="arabicPeriod"/>
            </a:pPr>
            <a:r>
              <a:rPr lang="no-NO"/>
              <a:t>Hva fungerer godt og mindre godt når vi sammen med familien finne ut hvilke tjenester som er de rette?</a:t>
            </a:r>
            <a:endParaRPr/>
          </a:p>
          <a:p>
            <a:pPr indent="-406400" lvl="0" marL="457200" rtl="0" algn="l">
              <a:spcBef>
                <a:spcPts val="1000"/>
              </a:spcBef>
              <a:spcAft>
                <a:spcPts val="0"/>
              </a:spcAft>
              <a:buSzPts val="2800"/>
              <a:buAutoNum type="arabicPeriod"/>
            </a:pPr>
            <a:r>
              <a:rPr lang="no-NO"/>
              <a:t>Hvordan kobler vi på andre tjenester på en god måte?</a:t>
            </a:r>
            <a:endParaRPr/>
          </a:p>
          <a:p>
            <a:pPr indent="-406400" lvl="0" marL="457200" rtl="0" algn="l">
              <a:spcBef>
                <a:spcPts val="1000"/>
              </a:spcBef>
              <a:spcAft>
                <a:spcPts val="1000"/>
              </a:spcAft>
              <a:buSzPts val="2800"/>
              <a:buAutoNum type="arabicPeriod"/>
            </a:pPr>
            <a:r>
              <a:rPr lang="no-NO"/>
              <a:t>Innspill til hva som kan jobbes med på systemnivå</a:t>
            </a:r>
            <a:endParaRPr/>
          </a:p>
        </p:txBody>
      </p:sp>
      <p:sp>
        <p:nvSpPr>
          <p:cNvPr id="349" name="Google Shape;349;p47"/>
          <p:cNvSpPr txBox="1"/>
          <p:nvPr/>
        </p:nvSpPr>
        <p:spPr>
          <a:xfrm>
            <a:off x="7728163" y="1254400"/>
            <a:ext cx="224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8"/>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Pause</a:t>
            </a:r>
            <a:br>
              <a:rPr lang="no-NO"/>
            </a:br>
            <a:r>
              <a:rPr lang="no-NO" sz="2000"/>
              <a:t>10 min.</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9"/>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Nivå 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367" name="Google Shape;367;p50"/>
          <p:cNvSpPr/>
          <p:nvPr/>
        </p:nvSpPr>
        <p:spPr>
          <a:xfrm>
            <a:off x="21272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8" name="Google Shape;368;p50"/>
          <p:cNvPicPr preferRelativeResize="0"/>
          <p:nvPr/>
        </p:nvPicPr>
        <p:blipFill rotWithShape="1">
          <a:blip r:embed="rId3">
            <a:alphaModFix/>
          </a:blip>
          <a:srcRect b="0" l="0" r="0" t="9877"/>
          <a:stretch/>
        </p:blipFill>
        <p:spPr>
          <a:xfrm>
            <a:off x="1926299" y="1496842"/>
            <a:ext cx="8089897" cy="5008905"/>
          </a:xfrm>
          <a:prstGeom prst="rect">
            <a:avLst/>
          </a:prstGeom>
          <a:noFill/>
          <a:ln>
            <a:noFill/>
          </a:ln>
        </p:spPr>
      </p:pic>
      <p:sp>
        <p:nvSpPr>
          <p:cNvPr id="369" name="Google Shape;369;p50"/>
          <p:cNvSpPr txBox="1"/>
          <p:nvPr>
            <p:ph type="title"/>
          </p:nvPr>
        </p:nvSpPr>
        <p:spPr>
          <a:xfrm>
            <a:off x="838200" y="60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no-NO" sz="2800"/>
              <a:t>På nivå 3 er det behov for tjenester fra flere instanser for at barnet/familien skal få den støtten de trenger</a:t>
            </a:r>
            <a:endParaRPr sz="2800"/>
          </a:p>
        </p:txBody>
      </p:sp>
      <p:sp>
        <p:nvSpPr>
          <p:cNvPr id="370" name="Google Shape;370;p50"/>
          <p:cNvSpPr/>
          <p:nvPr/>
        </p:nvSpPr>
        <p:spPr>
          <a:xfrm>
            <a:off x="8001150" y="1433025"/>
            <a:ext cx="2073000" cy="5072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51"/>
          <p:cNvPicPr preferRelativeResize="0"/>
          <p:nvPr/>
        </p:nvPicPr>
        <p:blipFill rotWithShape="1">
          <a:blip r:embed="rId3">
            <a:alphaModFix/>
          </a:blip>
          <a:srcRect b="0" l="0" r="0" t="0"/>
          <a:stretch/>
        </p:blipFill>
        <p:spPr>
          <a:xfrm>
            <a:off x="186046" y="202990"/>
            <a:ext cx="11855900" cy="6498369"/>
          </a:xfrm>
          <a:prstGeom prst="rect">
            <a:avLst/>
          </a:prstGeom>
          <a:noFill/>
          <a:ln cap="flat" cmpd="sng" w="76200">
            <a:solidFill>
              <a:srgbClr val="E95D99"/>
            </a:solidFill>
            <a:prstDash val="solid"/>
            <a:round/>
            <a:headEnd len="sm" w="sm" type="none"/>
            <a:tailEnd len="sm" w="sm" type="none"/>
          </a:ln>
        </p:spPr>
      </p:pic>
      <p:pic>
        <p:nvPicPr>
          <p:cNvPr descr="Et bilde som inneholder tegning&#10;&#10;Beskrivelse som er generert med svært høy visshet" id="377" name="Google Shape;377;p51"/>
          <p:cNvPicPr preferRelativeResize="0"/>
          <p:nvPr/>
        </p:nvPicPr>
        <p:blipFill rotWithShape="1">
          <a:blip r:embed="rId4">
            <a:alphaModFix/>
          </a:blip>
          <a:srcRect b="0" l="0" r="0" t="0"/>
          <a:stretch/>
        </p:blipFill>
        <p:spPr>
          <a:xfrm>
            <a:off x="9071167" y="4095322"/>
            <a:ext cx="1962150" cy="1571625"/>
          </a:xfrm>
          <a:prstGeom prst="rect">
            <a:avLst/>
          </a:prstGeom>
          <a:noFill/>
          <a:ln>
            <a:noFill/>
          </a:ln>
        </p:spPr>
      </p:pic>
      <p:pic>
        <p:nvPicPr>
          <p:cNvPr descr="Et bilde som inneholder tegning, skilt&#10;&#10;Beskrivelse som er generert med svært høy visshet" id="378" name="Google Shape;378;p51"/>
          <p:cNvPicPr preferRelativeResize="0"/>
          <p:nvPr/>
        </p:nvPicPr>
        <p:blipFill rotWithShape="1">
          <a:blip r:embed="rId5">
            <a:alphaModFix/>
          </a:blip>
          <a:srcRect b="0" l="0" r="0" t="0"/>
          <a:stretch/>
        </p:blipFill>
        <p:spPr>
          <a:xfrm rot="480000">
            <a:off x="10774582" y="4712674"/>
            <a:ext cx="1314450" cy="1571625"/>
          </a:xfrm>
          <a:prstGeom prst="rect">
            <a:avLst/>
          </a:prstGeom>
          <a:noFill/>
          <a:ln>
            <a:noFill/>
          </a:ln>
        </p:spPr>
      </p:pic>
      <p:sp>
        <p:nvSpPr>
          <p:cNvPr id="379" name="Google Shape;379;p51"/>
          <p:cNvSpPr txBox="1"/>
          <p:nvPr/>
        </p:nvSpPr>
        <p:spPr>
          <a:xfrm>
            <a:off x="3949006" y="5458001"/>
            <a:ext cx="10535727" cy="3231654"/>
          </a:xfrm>
          <a:prstGeom prst="rect">
            <a:avLst/>
          </a:prstGeom>
          <a:noFill/>
          <a:ln>
            <a:noFill/>
          </a:ln>
        </p:spPr>
        <p:txBody>
          <a:bodyPr anchorCtr="0" anchor="t" bIns="45700" lIns="91425" spcFirstLastPara="1" rIns="91425" wrap="square" tIns="45700">
            <a:spAutoFit/>
          </a:bodyPr>
          <a:lstStyle/>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Et bilde som inneholder tegning&#10;&#10;Beskrivelse som er generert med svært høy visshet" id="380" name="Google Shape;380;p51"/>
          <p:cNvPicPr preferRelativeResize="0"/>
          <p:nvPr>
            <p:ph idx="1" type="body"/>
          </p:nvPr>
        </p:nvPicPr>
        <p:blipFill rotWithShape="1">
          <a:blip r:embed="rId6">
            <a:alphaModFix/>
          </a:blip>
          <a:srcRect b="0" l="0" r="0" t="0"/>
          <a:stretch/>
        </p:blipFill>
        <p:spPr>
          <a:xfrm rot="785901">
            <a:off x="7596951" y="5105030"/>
            <a:ext cx="1563862" cy="154964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no-NO" sz="1800">
                <a:solidFill>
                  <a:srgbClr val="0E3B6C"/>
                </a:solidFill>
                <a:highlight>
                  <a:srgbClr val="FFFFFF"/>
                </a:highlight>
                <a:latin typeface="Arial"/>
                <a:ea typeface="Arial"/>
                <a:cs typeface="Arial"/>
                <a:sym typeface="Arial"/>
              </a:rPr>
              <a:t>BTI-team er et tilbud til barn, unge, foresatte og gravide som opplever at utfordringer hoper seg opp og som trenger hjelp på flere områder for å få en stabil og god livssituasjon.</a:t>
            </a:r>
            <a:endParaRPr b="1" sz="1800">
              <a:solidFill>
                <a:srgbClr val="0E3B6C"/>
              </a:solidFill>
              <a:highlight>
                <a:srgbClr val="FFFFFF"/>
              </a:highlight>
              <a:latin typeface="Arial"/>
              <a:ea typeface="Arial"/>
              <a:cs typeface="Arial"/>
              <a:sym typeface="Arial"/>
            </a:endParaRPr>
          </a:p>
          <a:p>
            <a:pPr indent="0" lvl="0" marL="0" rtl="0" algn="ctr">
              <a:lnSpc>
                <a:spcPct val="115000"/>
              </a:lnSpc>
              <a:spcBef>
                <a:spcPts val="700"/>
              </a:spcBef>
              <a:spcAft>
                <a:spcPts val="0"/>
              </a:spcAft>
              <a:buClr>
                <a:schemeClr val="dk1"/>
              </a:buClr>
              <a:buSzPts val="1100"/>
              <a:buFont typeface="Arial"/>
              <a:buNone/>
            </a:pPr>
            <a:r>
              <a:rPr b="1" lang="no-NO" sz="1800">
                <a:solidFill>
                  <a:srgbClr val="0E3B6C"/>
                </a:solidFill>
                <a:highlight>
                  <a:srgbClr val="FFFFFF"/>
                </a:highlight>
                <a:latin typeface="Arial"/>
                <a:ea typeface="Arial"/>
                <a:cs typeface="Arial"/>
                <a:sym typeface="Arial"/>
              </a:rPr>
              <a:t> </a:t>
            </a:r>
            <a:endParaRPr b="1" sz="1800">
              <a:solidFill>
                <a:srgbClr val="0E3B6C"/>
              </a:solidFill>
              <a:highlight>
                <a:srgbClr val="FFFFFF"/>
              </a:highlight>
              <a:latin typeface="Arial"/>
              <a:ea typeface="Arial"/>
              <a:cs typeface="Arial"/>
              <a:sym typeface="Arial"/>
            </a:endParaRPr>
          </a:p>
          <a:p>
            <a:pPr indent="0" lvl="0" marL="0" rtl="0" algn="ctr">
              <a:lnSpc>
                <a:spcPct val="115000"/>
              </a:lnSpc>
              <a:spcBef>
                <a:spcPts val="700"/>
              </a:spcBef>
              <a:spcAft>
                <a:spcPts val="0"/>
              </a:spcAft>
              <a:buClr>
                <a:schemeClr val="dk1"/>
              </a:buClr>
              <a:buSzPts val="1100"/>
              <a:buFont typeface="Arial"/>
              <a:buNone/>
            </a:pPr>
            <a:r>
              <a:rPr lang="no-NO" sz="1800">
                <a:solidFill>
                  <a:srgbClr val="0E3B6C"/>
                </a:solidFill>
                <a:highlight>
                  <a:srgbClr val="FFFFFF"/>
                </a:highlight>
                <a:latin typeface="Arial"/>
                <a:ea typeface="Arial"/>
                <a:cs typeface="Arial"/>
                <a:sym typeface="Arial"/>
              </a:rPr>
              <a:t>I BTI-team setter vi sammen et team av fagfolk med ulik kompetanse som skal se deg og din families totale behov. Sammen lager vi en plan med mål på kort og lang sikt, og jobber for at barn og unge får den støtten de trenger for å ha det bra hjemme, i barnehagen, på skolen og i fritiden. Du og familien din er delaktige i gjennomføringen av planen for å nå målene.</a:t>
            </a:r>
            <a:endParaRPr sz="1800">
              <a:solidFill>
                <a:srgbClr val="0E3B6C"/>
              </a:solidFill>
              <a:highlight>
                <a:srgbClr val="FFFFFF"/>
              </a:highlight>
              <a:latin typeface="Arial"/>
              <a:ea typeface="Arial"/>
              <a:cs typeface="Arial"/>
              <a:sym typeface="Arial"/>
            </a:endParaRPr>
          </a:p>
          <a:p>
            <a:pPr indent="0" lvl="0" marL="0" rtl="0" algn="ctr">
              <a:spcBef>
                <a:spcPts val="210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53"/>
          <p:cNvPicPr preferRelativeResize="0"/>
          <p:nvPr/>
        </p:nvPicPr>
        <p:blipFill>
          <a:blip r:embed="rId3">
            <a:alphaModFix/>
          </a:blip>
          <a:stretch>
            <a:fillRect/>
          </a:stretch>
        </p:blipFill>
        <p:spPr>
          <a:xfrm>
            <a:off x="1066800" y="533400"/>
            <a:ext cx="7334250" cy="561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Introduksjon til BTI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99" name="Google Shape;399;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400" name="Google Shape;400;p54"/>
          <p:cNvPicPr preferRelativeResize="0"/>
          <p:nvPr/>
        </p:nvPicPr>
        <p:blipFill rotWithShape="1">
          <a:blip r:embed="rId3">
            <a:alphaModFix/>
          </a:blip>
          <a:srcRect b="0" l="0" r="0" t="0"/>
          <a:stretch/>
        </p:blipFill>
        <p:spPr>
          <a:xfrm>
            <a:off x="1000125" y="161780"/>
            <a:ext cx="10191749" cy="6480906"/>
          </a:xfrm>
          <a:prstGeom prst="rect">
            <a:avLst/>
          </a:prstGeom>
          <a:noFill/>
          <a:ln cap="flat" cmpd="sng" w="76200">
            <a:solidFill>
              <a:srgbClr val="E95D99"/>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55"/>
          <p:cNvPicPr preferRelativeResize="0"/>
          <p:nvPr/>
        </p:nvPicPr>
        <p:blipFill>
          <a:blip r:embed="rId3">
            <a:alphaModFix/>
          </a:blip>
          <a:stretch>
            <a:fillRect/>
          </a:stretch>
        </p:blipFill>
        <p:spPr>
          <a:xfrm>
            <a:off x="990600" y="762000"/>
            <a:ext cx="7296150" cy="3314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56"/>
          <p:cNvPicPr preferRelativeResize="0"/>
          <p:nvPr/>
        </p:nvPicPr>
        <p:blipFill>
          <a:blip r:embed="rId3">
            <a:alphaModFix/>
          </a:blip>
          <a:stretch>
            <a:fillRect/>
          </a:stretch>
        </p:blipFill>
        <p:spPr>
          <a:xfrm>
            <a:off x="990600" y="152400"/>
            <a:ext cx="7400925" cy="6438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7"/>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Veien videre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8"/>
          <p:cNvSpPr txBox="1"/>
          <p:nvPr>
            <p:ph type="title"/>
          </p:nvPr>
        </p:nvSpPr>
        <p:spPr>
          <a:xfrm>
            <a:off x="3885450" y="2766150"/>
            <a:ext cx="4421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no-NO"/>
              <a:t>Takk for i dag!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6322978" y="578644"/>
            <a:ext cx="4726021" cy="154662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no-NO"/>
              <a:t>BTI-modellen</a:t>
            </a:r>
            <a:endParaRPr/>
          </a:p>
        </p:txBody>
      </p:sp>
      <p:sp>
        <p:nvSpPr>
          <p:cNvPr id="140" name="Google Shape;140;p19"/>
          <p:cNvSpPr txBox="1"/>
          <p:nvPr>
            <p:ph idx="1" type="body"/>
          </p:nvPr>
        </p:nvSpPr>
        <p:spPr>
          <a:xfrm>
            <a:off x="6721990" y="1875884"/>
            <a:ext cx="4992720" cy="4161481"/>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t/>
            </a:r>
            <a:endParaRPr sz="3000"/>
          </a:p>
          <a:p>
            <a:pPr indent="0" lvl="0" marL="0" rtl="0" algn="l">
              <a:lnSpc>
                <a:spcPct val="90000"/>
              </a:lnSpc>
              <a:spcBef>
                <a:spcPts val="1000"/>
              </a:spcBef>
              <a:spcAft>
                <a:spcPts val="0"/>
              </a:spcAft>
              <a:buClr>
                <a:schemeClr val="dk1"/>
              </a:buClr>
              <a:buSzPct val="100000"/>
              <a:buNone/>
            </a:pPr>
            <a:r>
              <a:rPr lang="no-NO" sz="2800"/>
              <a:t>Tidlig innsats </a:t>
            </a:r>
            <a:br>
              <a:rPr lang="no-NO" sz="2800"/>
            </a:br>
            <a:r>
              <a:rPr lang="no-NO" sz="2800"/>
              <a:t>– ikke vente og se</a:t>
            </a:r>
            <a:endParaRPr sz="2800"/>
          </a:p>
          <a:p>
            <a:pPr indent="0" lvl="0" marL="0" rtl="0" algn="l">
              <a:lnSpc>
                <a:spcPct val="90000"/>
              </a:lnSpc>
              <a:spcBef>
                <a:spcPts val="1000"/>
              </a:spcBef>
              <a:spcAft>
                <a:spcPts val="0"/>
              </a:spcAft>
              <a:buClr>
                <a:schemeClr val="dk1"/>
              </a:buClr>
              <a:buSzPct val="100000"/>
              <a:buNone/>
            </a:pPr>
            <a:r>
              <a:t/>
            </a:r>
            <a:endParaRPr sz="2800"/>
          </a:p>
          <a:p>
            <a:pPr indent="0" lvl="0" marL="0" rtl="0" algn="l">
              <a:lnSpc>
                <a:spcPct val="90000"/>
              </a:lnSpc>
              <a:spcBef>
                <a:spcPts val="1000"/>
              </a:spcBef>
              <a:spcAft>
                <a:spcPts val="0"/>
              </a:spcAft>
              <a:buClr>
                <a:schemeClr val="dk1"/>
              </a:buClr>
              <a:buSzPct val="100000"/>
              <a:buNone/>
            </a:pPr>
            <a:r>
              <a:rPr lang="no-NO" sz="2800"/>
              <a:t>Barn, unge og familier blir hørt og </a:t>
            </a:r>
            <a:r>
              <a:rPr lang="no-NO"/>
              <a:t>medvirker</a:t>
            </a:r>
            <a:endParaRPr sz="28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no-NO"/>
              <a:t>Samordning mellom tjenestene og barnet/familien uten at det blir brudd i oppfølgingen.</a:t>
            </a:r>
            <a:endParaRPr/>
          </a:p>
          <a:p>
            <a:pPr indent="0" lvl="0" marL="0" rtl="0" algn="l">
              <a:lnSpc>
                <a:spcPct val="90000"/>
              </a:lnSpc>
              <a:spcBef>
                <a:spcPts val="1000"/>
              </a:spcBef>
              <a:spcAft>
                <a:spcPts val="0"/>
              </a:spcAft>
              <a:buClr>
                <a:schemeClr val="dk1"/>
              </a:buClr>
              <a:buSzPct val="100000"/>
              <a:buNone/>
            </a:pPr>
            <a:r>
              <a:t/>
            </a:r>
            <a:endParaRPr b="1" sz="3000"/>
          </a:p>
          <a:p>
            <a:pPr indent="0" lvl="0" marL="0" rtl="0" algn="l">
              <a:lnSpc>
                <a:spcPct val="90000"/>
              </a:lnSpc>
              <a:spcBef>
                <a:spcPts val="1000"/>
              </a:spcBef>
              <a:spcAft>
                <a:spcPts val="0"/>
              </a:spcAft>
              <a:buClr>
                <a:schemeClr val="dk1"/>
              </a:buClr>
              <a:buSzPct val="100000"/>
              <a:buNone/>
            </a:pPr>
            <a:r>
              <a:t/>
            </a:r>
            <a:endParaRPr b="1" sz="3000"/>
          </a:p>
          <a:p>
            <a:pPr indent="0" lvl="0" marL="0" rtl="0" algn="l">
              <a:lnSpc>
                <a:spcPct val="90000"/>
              </a:lnSpc>
              <a:spcBef>
                <a:spcPts val="1000"/>
              </a:spcBef>
              <a:spcAft>
                <a:spcPts val="0"/>
              </a:spcAft>
              <a:buClr>
                <a:schemeClr val="dk1"/>
              </a:buClr>
              <a:buSzPct val="100000"/>
              <a:buNone/>
            </a:pPr>
            <a:r>
              <a:t/>
            </a:r>
            <a:endParaRPr b="1" sz="3000"/>
          </a:p>
          <a:p>
            <a:pPr indent="0" lvl="0" marL="0" rtl="0" algn="l">
              <a:lnSpc>
                <a:spcPct val="90000"/>
              </a:lnSpc>
              <a:spcBef>
                <a:spcPts val="1000"/>
              </a:spcBef>
              <a:spcAft>
                <a:spcPts val="0"/>
              </a:spcAft>
              <a:buClr>
                <a:schemeClr val="dk1"/>
              </a:buClr>
              <a:buSzPct val="100000"/>
              <a:buNone/>
            </a:pPr>
            <a:r>
              <a:t/>
            </a:r>
            <a:endParaRPr sz="3000"/>
          </a:p>
        </p:txBody>
      </p:sp>
      <p:pic>
        <p:nvPicPr>
          <p:cNvPr id="141" name="Google Shape;141;p19"/>
          <p:cNvPicPr preferRelativeResize="0"/>
          <p:nvPr/>
        </p:nvPicPr>
        <p:blipFill rotWithShape="1">
          <a:blip r:embed="rId3">
            <a:alphaModFix/>
          </a:blip>
          <a:srcRect b="1552" l="0" r="51739" t="0"/>
          <a:stretch/>
        </p:blipFill>
        <p:spPr>
          <a:xfrm>
            <a:off x="1952308" y="912668"/>
            <a:ext cx="4171164" cy="51246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no-NO"/>
              <a:t>Hvor finner man informasjon om BTI?</a:t>
            </a:r>
            <a:endParaRPr/>
          </a:p>
        </p:txBody>
      </p:sp>
      <p:sp>
        <p:nvSpPr>
          <p:cNvPr id="148" name="Google Shape;148;p2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no-NO" u="sng">
                <a:solidFill>
                  <a:schemeClr val="hlink"/>
                </a:solidFill>
                <a:hlinkClick r:id="rId3"/>
              </a:rPr>
              <a:t>www.arendal.kommune.no/bti</a:t>
            </a:r>
            <a:r>
              <a:rPr lang="no-NO"/>
              <a:t>    		</a:t>
            </a:r>
            <a:r>
              <a:rPr b="1" lang="no-NO"/>
              <a:t>Google:</a:t>
            </a:r>
            <a:r>
              <a:rPr lang="no-NO"/>
              <a:t> Arendal BTI</a:t>
            </a:r>
            <a:endParaRPr/>
          </a:p>
          <a:p>
            <a:pPr indent="0" lvl="0" marL="0" rtl="0" algn="l">
              <a:spcBef>
                <a:spcPts val="1000"/>
              </a:spcBef>
              <a:spcAft>
                <a:spcPts val="0"/>
              </a:spcAft>
              <a:buNone/>
            </a:pPr>
            <a:r>
              <a:t/>
            </a:r>
            <a:endParaRPr/>
          </a:p>
        </p:txBody>
      </p:sp>
      <p:pic>
        <p:nvPicPr>
          <p:cNvPr id="149" name="Google Shape;149;p20"/>
          <p:cNvPicPr preferRelativeResize="0"/>
          <p:nvPr/>
        </p:nvPicPr>
        <p:blipFill>
          <a:blip r:embed="rId4">
            <a:alphaModFix/>
          </a:blip>
          <a:stretch>
            <a:fillRect/>
          </a:stretch>
        </p:blipFill>
        <p:spPr>
          <a:xfrm>
            <a:off x="6440325" y="2544900"/>
            <a:ext cx="4854699" cy="3946600"/>
          </a:xfrm>
          <a:prstGeom prst="rect">
            <a:avLst/>
          </a:prstGeom>
          <a:noFill/>
          <a:ln>
            <a:noFill/>
          </a:ln>
        </p:spPr>
      </p:pic>
      <p:pic>
        <p:nvPicPr>
          <p:cNvPr id="150" name="Google Shape;150;p20"/>
          <p:cNvPicPr preferRelativeResize="0"/>
          <p:nvPr/>
        </p:nvPicPr>
        <p:blipFill>
          <a:blip r:embed="rId5">
            <a:alphaModFix/>
          </a:blip>
          <a:stretch>
            <a:fillRect/>
          </a:stretch>
        </p:blipFill>
        <p:spPr>
          <a:xfrm>
            <a:off x="838200" y="2544900"/>
            <a:ext cx="5213481" cy="3946600"/>
          </a:xfrm>
          <a:prstGeom prst="rect">
            <a:avLst/>
          </a:prstGeom>
          <a:noFill/>
          <a:ln>
            <a:noFill/>
          </a:ln>
        </p:spPr>
      </p:pic>
      <p:sp>
        <p:nvSpPr>
          <p:cNvPr id="151" name="Google Shape;151;p20"/>
          <p:cNvSpPr/>
          <p:nvPr/>
        </p:nvSpPr>
        <p:spPr>
          <a:xfrm>
            <a:off x="764450" y="3982871"/>
            <a:ext cx="1880400" cy="553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58" name="Google Shape;158;p21"/>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descr="En film til bruk i opplæring av ansatte som jobber med barn og unge: Hva er BTI.&#10;Produsert av BTI Agder (et prosjekt i folkehelseprogrammet i Agder)" id="159" name="Google Shape;159;p21" title="BTI Bedre Tverrfaglig Innsats Agder">
            <a:hlinkClick r:id="rId3"/>
          </p:cNvPr>
          <p:cNvPicPr preferRelativeResize="0"/>
          <p:nvPr/>
        </p:nvPicPr>
        <p:blipFill>
          <a:blip r:embed="rId4">
            <a:alphaModFix/>
          </a:blip>
          <a:stretch>
            <a:fillRect/>
          </a:stretch>
        </p:blipFill>
        <p:spPr>
          <a:xfrm>
            <a:off x="1523988" y="0"/>
            <a:ext cx="9144013"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descr="data:image/png;base64,%20iVBORw0KGgoAAAANSUhEUgAAAp8AAAHNCAYAAABYRhBpAAAAAXNSR0IArs4c6QAAAARnQU1BAACxjwv8YQUAAAAJcEhZcwAADsMAAA7DAcdvqGQAAP+lSURBVHhe7F0HYBzF1X57/dSL5Sb33sEGjOm9hxoMyZ8QSEKoMWDTQxJCCqHYGNsQSqhphBZ67910MLbp7t2y+vX2f9/srnSS7mTZPhkJz3d62t0pb9qbN29mZ3cN0dDQ0NDQ2EJceOGF+aFQSI0hFRUVwauuuiqpPDR2OJx66qm+/Px8F+RAli1bFr/33nvDlpeGRkZo41NDQ0NDo8OYNm2a1+Fw/8ThMA5NpcRjGEYCQ8l8l0tuv/766xusYBo7CM4//6KdHY7U6ZCBPrh0OJ2ONYmE3HvDDde+D9lImaE0NFrCYR01NDQ0NDQ2C7fbvb/L5boThsVhoOEwQPeFITozkUj8wgqisYPg0ksvLTYMmeNyuc8VSY1NpVLjYYSeKZK4Yfr06b2tYBoabaCNTw0NDQ2NjsJIJh0TYWSkkkm50eUyTjSMxPkwPMOplOMQK4zGDoJQKN4fxme/WCzyRSIhJ8LoPCkejz8O02IKvLkSqqGREdr41NDQ0NDoMBwOcaZSIslkasX111//pcPh+BY2qb69ugPC4/E4YHwCztDcubMW3njjjR/huk4k5RRxqzAaGpmgjU8NDQ2N7Ywrr7yyu+reVCqV+JgHh8OYd8EFF61PJo0Xce1NJhMfWWE0dhAYRnwpBGKt0+nYmbIA2uhwOH8Cr49TqWi1GUpDoy0wO9HQ0NDQ2F74zW9+06exMXzFHnvs3jh//vxVlnO3wciRI1f6fP4gTofCAI3DBAkYRvLhaDRy5fvvvx81Q2nsCHj77beju+++1+eYfAxxOCTPMBzhRCKxBDJx+Zw5s/VkRCMr9NPuGhoaGtsRM2ZcdDUG6csxSN92442zzrKcNTQ0NHYYZDQ+Z8yYMTGZlD2dTuPJWbNmLafb9OmXjE+lEntBaRYmk/F6w/C+cOON12CG04zzzz+/xOFwH4nZcGUSDDoCB6ZL4PtWYWHhfPs9ceeff+HuHo9330QiDnd/k3tHcckll/SLRJInIR9OkcxRmS6yuKioKO/ZdP4XX3zxcMQ9zOlMvjZ79uzP6HbRRRcNTSaN/VIpKU+lkvFYLD7/pptunL81r5GwXktxEE6z3nZj3uLx1Jtz5sx854wzrszz+wOnoCxF2crSGlbVvztnzqzX1Vk7mDp1qnPAgAH7IdVdYrHky3PnzvrQ8mqBK6+80lVfHzgplUr1Qv6fueGGG76wvDIC9VgYj7MNHGUoSwJOL6M8n5i+mTF9+vQyEefPkslEwOVyPAbZ22B5tQDzUlsbnGoYyd6Z8nLGGWe48/IKD4cMFpeWFj2K9m2k+4UXXrh7LCYT3W5HIcoaSKUcn8+bd/0rKlIGTJs2rZ/T6f4RuskKp1OeQn4CltdmgbLslEw6D4LMLJ87d+bDlnMT+Loap9N7uNPpHJFIRJ6+8cYbF1lebXDeeRfuhjzvH48nFsyZc8NzlnMbnHfeRROQzz1EUpCVtjBlPlkVjYYfv/nmmzdZzi0AWe+NujkA8tbPcmoB1Nm6Pffc7T8nnXQS27QJ5557WbnHE/sJUvG21+fg921BQcGTaJMWK2TQOT3Q9gegfw2ynFoA+a5PJh1vzJs3a7Hl1AbTp198ZDKZqqytzf/nvfdepd4ziDbfF313EtrQDb+NhhF/HXXdQm+lA+2Gsrt2hY57A/1/vuXcYVxwwSVjUYZ9XS6joKUOZNlTMbithg69Fhe9cf0DGJ8vK28LlN38/OJD0HfKfT7Ho/ariy644KJDDSMxxuHwuKEX17lcoRdmzvzbOhWpg2AbuVzxk5DuIls3XH75tIpw2HsY2rsP6gf5S30ZCjW8ePvtt8dUpCygrkd7HedyuSsSiVgqkTCebq9tOgLI+S7ozwdAr7azKOKAHCVfRV9833JQuOCCC/Zyu/P2TCYjr8PvPTi10M1oVz/Y/hgytOnGG2c+RjfqqGg0cRDKPhyXaCxjWSDgRNmvraN/a0ydeqWnsrLxx8hdT8upDUzdndiE9ufYmVF/tQbyVol+dRT4+urqHHffdVfm11WZZXAdhnDDEwnnw63HXxszZly6dyoV3wO658PW8oX+MAZieYRhOBfecMN1z8Mp6xj2wAMPON98832klxyGOn8a/eEby6sNUP/7gOcUlj8aTS71eOSZzenL6dN/g3JHTkJ/cLWnM2AffA774Om0cdqYMePio1CO3olE+J/z5s2L0BH9H+NYaiL7eiplbHA6E5SFpSqGRpdDxk4ORfcfr9fz40gkclsy6bra4Yj9FIL1Yxij41wuj8RiUQhE8n0o9QtvvPH6N6xoHED2htvTeRj5Wyre7KBwhUKBZ3r37nXypZde2jBt2pVFTmfg9qKiopPr6+teqK93/DBbZ8wC44ILZvwyLy//71CkuMzctyDwEg4Hvx40aMB4KFIlvMQFF1z4Z4/HcwXK/jIG8tMgxMfC+VTE2NXr9bHcKH9sCXjfhsFgHjpkyIzZMcCw/rvf7zvduswIKHRpbGz4Dzo9wrl3gkJ+x+3GmJ5dT7QADBoJBILPrF69/OgHH3ywhZHQGlTAMDZeQefepaGh4e/FxQXnoZO3eUEw2rY/FOQHPp+vZzgcmjN79qwLLK+MmD79wp/jcIfP53dwLAkGQ/elUrFz5syZU2uGaAsaDx6P+ykYuFDgsQtvuGHmDZZXC5h5Md4H716Z8nLeeefBQHa/gXochIH6NEgZJhGJM5EPKFLHMLQv21ASicQqtOsDIvHftm5H5IEK7nTI8u2oyyqHw3noDTdc+7HlvVlMn37RPX6//1SUe7nPF9rlmmtaGnsccNBSr+fn5w9pbGx83Odzn3bNNdfUWN4tgLr8b35+wckI93Y4LMffemvbQe3882egfzquQPnGut2ZN/qzrwWDwSjk6v9Q3jYGMfI0GaH+jDrZ1wtYzk1gO4ZgmSSTsXFz585dYTkrIP1jIBuPsV9tps+tQzZ2Sh+YMXCNxaD6Z/A/FG2TZzm3gKlz5FOkfTWMR7RZS0ybdnmFyxV5yun07BaNRi9wueQZOM9AHR/hcrkGoP0kEglDKSXfRR/+PXi8aMZsBiYERS6X9wHU9WGBQOMzs2fPPArOHet0AOTyZJTjNyjHBLYB5bgZBgzoBAbmWADGTj4G1JdXrVp5aOv+edZZF/b0+YzX0IeHwag7DfPbheh3Z4PnceDZi30bbRBH0LdgJE/fEpmEbjsak/rHods+jcWM03y+5CDo61+jXfb1+bwwapPsdxuRzwfdbudl7b2zE212EurqPuTJwXKCJ+vrSMt7q4CJ+T/8fu8p1mVGYDIIGW64C+34a7vPnn32ZaVeb+yuoqLi4xoaap9Ck01t3Z+nTZsxERNatL2wj53idKaiOL8A3Xx/iHoxw0BuGlH2ZzDOXQz5VIsu6fj1ry8f5XZH50PvFLds22aYMh5CX0sdCR6Uwc0CuuKnOPyTeikcjlyCicH1pk9LQK8NR/mfKSgoHAr5/G1hYf610NWUhRaAvngTMrxXIBCA4Zn4gV0XmLR76usb/pmXV3AS9MDb0agx9eabr1+jImUA+wPSW+D35w0MhYKzII9X2IZeOjBhKkZ6r/p8eTtbOqIRxu/xmfpYOmbMuOg0jKl3m1XZrs74tl+/vuNhOKty4NgT5sUzkP9JsVh8GsK8gPqegX51hNPp6m/3dfSdd9DXf4fyZ11g0PjukHH1DR2yIh6nTBs/czgSL6Fx/+J2u8ZRSKxBgO962w0KYOa5517c14yFq6QTRotRw4E9ndCpqZwUtfZjOlCASzBwqZUQw6jx41AE4aHyLjeM+BY/MgdlXUTe5MG0W6dJgpJFurK4urq6hfJnmswTOtEBqIeXkKMb3G7PrlT6LDvjQriHQND/kEjI1ijbUrs+MBC1yJNJceWHOl8BA5yrDwEYSQE7bZvS6zS9jMw7FBjKkVyJmetmZwCIyydXVZ5Q5gLUh8fyagGUH0aBodJA+ArLuR2kDkc9OcKwlhgHBs9OqZQr42qaDeitYoYlYNyffOGFVwxUF61g5kUcVl7arEKgDSEzBsLwmIIBm3gSSulcGKPD6M+ycvAAn36op+mQlyy3PlMlZn5SXhhuGY2ibAD/CrPc4nE6fQWWcxMwOaNc+6GomY8jgsHEJNMnE1KlpkwYXr/f3WZVEwPrnpCX61HGseybTDcboV7Wo5+2GXCmTbukHyaaV0HWD0FZvZllk/VtrEV+1UpyOpC3YspeB/rclzAGmwaws88+uxQG2++hT44Dj7xscVkulG8nNPscrgRb0Zvg8bB9DDfqG+GMP6JNn8XAeSYNT/Qf8IjS+HZgErcHpndXwngaYkVtAsKxjf3RaIT57ICMNwOG+06JhPE3JDGBE++25YiqvknD04xhJDNNDCGPbshOIcrhQpvOSqWcT6BuWI5eLAflAPXvQjvtBwP2Fq6GWVE3C7YRDWDwngA751Ho3Xtg8ByESYub+WX7IM0K8D8nHk+ewShmzJbg6ixXhxFO9W+rP+3Ndz5aQbYKMBaadGPLurMpjrQ4Lhi2blSAuPpRpgJzzJAekUhRm2cZUO/MWxJH6IvUvSj7/S6X51jUq9I5JOo/1OtUNN+FMNTa9He3O1GEMInWOjedWIfIw/JIJJnxzkImIO+FOCTMcSd19vnnX1li+rQBJ4Tom6q+y3Ce7e5ZTzOM5EEWmyaRffv2pdqLM5/AYJcrlVG/2oBswNh1DmQk5nLdunVtDF0CE+iRaJMhrBfKA4z5AsjHBMs7K8C3o+P05/X19el9BZM3AzJooF3lzw5H8lmXy3kGDc/0vo723Qt64EoYq4OteBpdCBmFFx0gQXlDw1KxvY5ZxaBEItoL/YO0K5TeG5wlQzgnu92pcWYskdWrd/sYfXMi5N0O28vjCfP20iwoUApbHIK0u+1HSiQ8vSA8F9urjwhHSVeChk6ZwEyd11sKzHqU3mxIJh3HpadnUzIZ6xWLhX7adubIr3VwAINki6zAxB6DSrQXso7w4d5Q3n9Ah07CkPGjYx4JJdXGsGgfRgL9QikosNm7bd7iyBvrOv5H5q2oyL8IwQe1DZd8EOmzTpfBUDvMdmc+ycPlMmagDjpUd6xn6zSJSUDGOOjUcFdaCOHNOsqGqVOnwoA1lKGH9l4OJYLwjiEwCto1PgFlLFPpYFDYNR6PHKBcW8HMS9N9mjZ5QdwUy0SlCarAQHM7ePW1ZTiRcPWNx1PzoOzjCMt2PtGM2QZ2GmgqlWaHYdcRspCEAm0Tl3mkH/8hLBRp8mx+os7ybo2m9mEc67wJKMLBXq+nkooXKT4ciznHs5ytif0S2dq5pCT/XTNmM9zu+Fi0z2Hkgb69EuGOaR2fshWNuqbMnj07w1OsKdXnUJ4o2pwvmW4Rl8T0YSQefe2119ZbkaSgoGASyrQ/KpjtWou2mpoh7mTonHcSiTgGNh+3WhzCajM5mIBhkiYThg994u+RiKO33eYQwfFI412WD9ncC2ZoGwOWbYKD4pHWJzoEGIknYwAsQ/lTSOPFcDiGwbdlOWBYXsn6MevJ2PmCCy5uM+FIl11wLccAOysSMaB3YooHyrU3ZHEB/Bh8EvTb/jzpIJS8UeaRRgPUx3HhcKC3qTPIWy5A3gMwQBHU+BV0W8YHUsvKyopQjbuwzVAO6LEUb696Y7HkrmaIrQPLbeo0+Qb5mWLXWzNRN8Yow9el6223W/Uvu+2ztZvqO9S9SAcy6jibZbfrFeU+BuVZxfpBmf6voSFebsVrAvxYZPZXKITUnW3zZ8q4z+eauH79qozblzKB+QJvAldGf8MI8q5RGyDvafLZrg6266aFPj/zzDNjMMbeZDoOh7M3hodKyysjEJa3sJVhiPS+yH4XzTEZ/9DnklGo5iVWOcbA6LMmWlmh2gPBA9DHfEdohvpU4/SP0d5N23SgttPaW/xok1vT+zrsX04A3zf7urEPZdUKq9GF4LKObQDjC42c+BxKdeasWdel34LYcN550+dAf+1DIXM6U00vkn3wQbUPrM3ANH36hY3ssAQGgY033dSxvTA5QAqyvSn9Fl/HQOWSrIV8/+W662Z9bjkqnHXWhbf4fAkYtK6dUf6+jY2NnCG3WQnaHKhoDSO5cdasG9rNGzodO1mVedWMGTPMWxAA6tyomjVr5vaq082isnLQOOjpHkpTS/Ijqk0YDf0xwx0Fh2dVoM0DI2DqtHPPveyJm2++psOrCOngQAYF9KDP57zp2mtnttjHNW3atN9iZnwwlN9o1F8Jb0mlK7jtCSpJyNLx5eXlyIt0+DYqwb2jqCq1+ov6rkeRL5w7969tbhluHs4emPgZXBlD2/0efeYJy2OLgH7Ol4/XdLTPRaOJHoijVnOhTubNmXPdQ8qjJTZgIDsfA/5bqCc3yls5Y8Z0GOqZt7yAzydz5sz6q3VpY8P06dP/iLhPeb1eA7LYxrjYNqRGU8dxPyaMt2tvvnmm2i+eBgN6sAdk0mP2C/FDN3GvYcYngp1OF9oz8WAslnf3vHlXNRnrwIYLLrjwHgzA3DfqgP7NuEe2PSB9GLjGHOiMVy0nBdTP7Uh5f/SJ4yCTg9auXdvCwLeByWERjOKJLC/a402UYw+UeQjkZj94v2SG2ibEkf7GG2+8sbN02kOQs/9Z5zaemDHjoslon9+iXOXxeLDNtpNWCGz5uLJ5YGLgwkTq/6CPboM+4hsFcgq013uo2zj6OvdZjsE1ipt1kWIftjHkcA3a+FvLLQOMyZh4ecB2I/oeb7WfARGb5PW6ePegA/vkmYmtGaepb9S+VvaFdLCP/Al5fxx93RGJREotd40uhGzL9jYiPp/RRnignMKmAlXKp93XNUEYKdxNSgynm0szp0DKW5yelVuuUKYrfYW8PK7wOOoZBmXJ1mk7iq2uCyoN65TYrnW6OaBedsL/cuQxikHqHeQWxhCm90kZnel2ViZwZd3pNPbzeOJtVqg6Cood2qoKs/82+5TmzZtXjyq0jU1HMLjZwaZTgUHPga50nnXZYWCsQtubfRDlrQ6HHU23I7cGrDPUy7Zu0u+wPEI+FMyrVIuJXitgYOKKLNtUHIFAUbr8twDCZNxXbBju2qakcg+O4qy7TRh42zwIBMNuAvz4OUrLJWWgf2TdUsRgCF/jctW3aU/opTro1ehmDIeMMPOYoty32c/JvYHwC1p5bI/vQBgvpTBioCNTLyFOlbViOdHy32YgD52g01IGsoyjI+NeVlRnhxcRWPHWaU7BcRXtO6KurnGq5ZRTuFypDZBP9aASjjtdfvnl2W7xYyKa2tUq5lLkKeMDpubk1xgGf14ux+E1xkG/HppMRrg1oENgFOt0C+HI8gyBJ+uzBRpdA5ttcMywO6WTdQdAUWUpewvDT6MNEuNgE/GWSxLHl6CMFtIVA9XkhoaGDq04Uedx/EmlkufBYN3qgYgDtHXaZWGPYyjrsXzbgrrYCnCiZ51uKzph4N88OjAAtXersQnZ2hwD+/aQhZTD4WxhuD3wwFQnDN9DPB73iFgsXo38Zdw71xaZywE52eZybC0P9kWoRb75g/pxI2xfvsFipekro2Bkd9jg+K6QTT66iq6AIV+ELngsH761nHKGWCxWh572KcqKq9SkVCqUcZ/u+eefz72eg6mbYISuzMvLy/hmBY/HMw49q5e1mv9uMhn7FmmEMTkpwtSEd3I6Fdl0Xi76iEbn4jsZZDS+v+CroaAQRvCJQ+itNVBaC3FcTL0ORTYmHo+3ewuEyg7xQ1BmdSBoSOOQQCCwu+X9vYOl3KtQ1qjD4SiJRmWa5aXxPcGbbw6pTKUSp8FYW49h8XXId0SZ2t0TvF07xZwwGV/huBqnC80VRT7U4xqvQmlsFWDwrYXhhLPkgS5XcG/TNXcoKytrNIzku2w/6Oh+iYQ74/fX+dYIBPFAX3Nb1yJr+1cbYD7Hhxx70vhE3t+B4VyTSCTVmzDgvsttt92WdXX/u8ZFF100Yfr0i46/8MK2DzBqdD62yvg0DLXxWUOjDQoKGgZAafUzZ9bGu9xHCb30ZSwWibhcbo/L5drsbBjxeZv8FbBYxT1Q8XjqQtPn+wcUj0r6GdAyGJ8Y0VNHTZ8+XT2spZFboH6/E73lcsX28fnyxsbjySch2x+D2t2qtDl8l/p348aNHkwkd0UZiG9nzpy5Ef37XfT3MGS3BBOpnN16396AQfadjmvUmfj7Fwy+pMfjgSGfOvaMM87o0DaljoJGJNL4IhaLJ5xO6lZjrOXVAjAg90J/ccKorHY4uG8/M5LJxGjosHzkPZ5MOt8rLCzcANlYgNoED2Pyhx9+mNP8dxSb6yN833Y8Lrc5nY47IL/3ZXr7hUbnYjPGp5HCTKbNra54PObmzImUSjk6eAvpuwGEsEO36jIBna9N3Fgsxr0w6gl3dLhtWr3IVLffJVCeVF5eXsY8ZaqLTMBMeDiqZZCpSJPqqWqnM7UK59+Y8uLci69qUYGzAHF9sMMew/EDpEunAzlLVZ7fQ6Ba1qBu/pPgPg8jNcgwnCdbXt8VMq5ybAG2Nf42IZsRYRiJYojldgXfowsdeWYkEo6hXR9DLtbDuUPGJ/tjUVFRm36HAT8fvooHgmyVDkI9tGkj9kvUnQ88eZmRr9dbMA59s0ciEU+hmr9mXcfj4fcQJ+QG0F3beWVYx0A10VF9s5XIKJ+wn/jKow6BbWOd5hSo249h86mH/VAPR8OYy/mta6/XtQb6eAVKwcs9+bCl8mgGVfXO3MeL0xoYoBk/HnDllWfkIa8j0FaUlbXhcN0yGLe1iMu7XSzLrk5nQYe2DmSSx46AsmKdtoDDEW/aTpCpjyAeH9Icij5ZhqsBKKN+KGk7Y3Mrn24YW+Xcx3PuueeWk6ZNu3AMZjq/oFEAJRh3uYyteLJ2+4BCl0zGS9PzT+LXVKZNm7O5B0xYN2Xpcc8556LeDof3OHSqiZbuCcTjBVv7hLQDM9wWdWtTO6/c6VRw4GlsbKxonSdewy7iXs3NrpSDx1C321Vi3Tp6i27o2OtQXeppScjM7n369NncrRjUTaLB5ZJ/RaPRMGStNBaTsy2/7x2gCKH8PbdDYtd6PB4H6upofmnI8t5qcFChrKe3pSn704pa76O1B1Pz9lliD76oPz0eiXKgArcD9jn0j6LLLrusND0u0+WWDCtYpwJ58KTLMM8vuOCyIZg0ToMv9yqC1Op6pyMWc+4OfblPIpF6w+uV15GHDj/Yhomzv76+vqK5Hi8jjUAfOwY8fRx4k0lH1peEZwPbCF2sqY1YP3xxd35+4Q/hPcWUgeT6gw8+OINBkNiVuh/9sxpslFHCr2UhL0tpsYD3AMqXCrqVAA8X9U16G9rlNx9w2Wbkp8snZZNfx0F9n0DZwJgXT6W87RpDkHF/axnHNfPHsmc03DcHs/6kDhP429AGGFvdfTAdPWZb9rxnAtLhbXG1Dx9zh8nQ+S30McrSBz6YBDM/ybVz5sxZZnm1QE2Nj18yHGBepd6+7bbb1EIUeC6B3k64XE6v15vcrPEMOUJ9pUpatzfbBWVvdyxkf2rd1/lFQuT715Aj1deBNn3dMpgRRDVzEvMmHjW2I7IKNRUQ2qY/gswE3eXx+O8mOZ3G/9BQx6BRq0DXIVDWJfnvEhQ8wA/huiyVctxp55+E8tzjdK78U7aXIltxCxDv92llvwvG0P2GkbyVnRJCzzBvzZkjbZ6I3xxM/qme4H91et2SvN68u0tLK87rwDvScgqrk05B1v7WOk+8BiGvUmRWTWZceSXf75kczf2eiURyXUODoZ6qNN8LaSxiudHpx1VXV3fgoQSnt6Gh4Qkosi84A3c4UodefPF5W/0wTtdGyvHxx2/x9uXdrCPI1/h4PPkDy3OrcM45VxY0NATOQz3ek96WGGDvdTo9l8CoafGUK9JdF4tFw2b6jqsQ5j8I30IO0K53nn/+9DOzyaYp1+JCnzs7EonfkR4X8nNPXl7gegwO7b5bMBdA9xybLsOm/EafdzhcR5iGU2wZxpp2P/WaO0RnoG9FMUl/8tpr+dlGI+vr7dLB/gjZPwDtd5vb7WNZQHGUJ/YMynAww2DQ/tzrdbZ4XdLmYLcRzs6y24j1A9n7N/xuR19THw2BDN45derUDAZYiq8nYx2vQ32mv53gVXPMkH4Oh2erV+vIA2n3MQznNeltSPL5ktDbvnMgQx1+sX5LcEVcvS3h2DT5RNmNeyGzD0K+obtYttQLXm8q6+vdWIXQ/we3lnFc34vj32A07WEF3SqEQvH3YQC/wXEGfz/buLER43DucM011/CNDF+SP9p8JJx6mD4m/H4/391dGDc/ipD1faWwA4bBf7glU2+DnzrB9bfJZGIF+aMN230PLeMimBd8LsF42EZn1NU1/JlGvhW8DZDk+HQ54TnGnufQloeZfT26xOGILrCCp6MBqSfNrxam+IL/nL/WSqN9ZDU+TaFwFHs83oPRQMdiCnM0yePxjKSCgH8Eym9lXd2wNp9i7CqA8PNLIHv5fL7j7Pyb5DsKSvbiaNTI+BUTlh1wo6z72mXH+TEej3NfCLX6XCSE+kG323G/yJZ9d56w6jYPfA9Ir1tSXl7+0WB/Guo440bwzgLbFJ21n8fjO7J1nngNOTgI5fYi91aMtmhsHMAZMwZ+pVDejUQcTTNOXH+BDh5BveehLneynNuDg9+XRlXdwZeLo977R6POn9ADPLJnopti5Mj/MzC5uZNPQ7tcrjwU/2jO4i3vLYbbHaxE3Z2DgeQoux3BF3LsOxLtyPcxthjAMan6BAbPPZRt9BnAeyDiHGPHxUBzNIwNfsv71kTCcb4VrQ0Q3+HxuHeBzJxgxzXJdxTcz0mlnFv8XsotAfsW5LgiXYb5JRun0zWU/hgUaxHkrzNnzuz0STO/xITqOBh961uMg9AVlF3ltVmwPyLPg5D/o6C/2A6qLdxu7xB+4jgeT3Aby3mmQbtlaNtG7N++g9HmhWz/RCL2UDTqvhnnLfqZuV3G2IlhYLysLiz0Nq2IYSx43dKblfAeoRy3AqZuNAqob9LbkOT352FClvoJ/FsYS1sC5I36Y0Rz2b3HQLaPpMywXNBRi5HGH7PVK6oEheSL+p2D03goQjuxrX4CGT/UCr7FQBZct99+QxXycx/ywo9gDMJEiZ94zqneQym+hoEbA09X648DxONqT28RZDCCduZ38jMCIjoYuqKYEyX8vWM5E19BxJaCcGrsaTplhtnewnF6D9Td8en1ifo9CvrmQvDP+C19xkX+2/R16CnV1xGvBulfPWvWvDYTTVQl38N7STQa/R2M3mklJSX6G/DbGVmNT3ZEzAbrYrHIs9Fo+OFwOPxIJBL5XzQaeRR94ks0eiVmK9fl5X158ZVXXtmh2fz2BoQzHotF34hEQg8x/2n0eDIZ/1M8Hsj4Uluz7KloJBJ9hWVnfJT9UwgzP3EBSvwbXe/866/P/l3c9mDxD6AuX7Tr1qJHQ6Hgo+jUtwcCga3ivbXgLBEzxpUo5xOt8vQIr5HX55FnPqVrxWiLWEx6Qh/wRfIs39tDhxY0vQQc7pgNp7i3EUqrfYWUjkSi8J9QbEshb9yPduR55106ADPZbXqXZVeE17vQMWvWrOWot3+COLgdlEiY9YTLLR50PB6B/KRuC4VCT7AN0a6PwrDl3Qp6RzGoteDJ1elk0vt7yPcvMUf4D/u53f6Uf4xTyxiX7QdD9f+4l9GK2gLIezIajb0HmXnAjm/R43CflUy6v7GCdgqYP8jxhjQZfhB5V6tYKFsdjLaziosL7kK4nA3k2eB0GucjHTfk/skt1RXsj8jrUpTjMdT//6yyPGr2xfiVsZhx8uzZ12/VN6utNno/EmluI6YTj8fQ1xK/QhWenenDDkVFRVzRLEW+WM+L+TCh6cP8Jj9C/cZgRPjQClttfLL9wKeB+iatDVXZQ6HGR1Etd27atGmjFXyLgb5Eo+SLtLI/DvngHlOkm/goHk+ehr4w3wreBuYtYspYYkl6/ZkUeiwYDN2Dfva0FXyLAVlRCtbhSL2I/HzC+kB7TZ8zZ7PbxLYIKO/nqOe15O90OjgZbUIqlRgP/cDPYIWcTv/blnMLcNsa/NVKMcRpFTSOesKdgB6D7KQwMVEPUI1v77OrZvn4yc/om2jvB1vWZ/jxRCL+F6SR8TVPjNu2r0fVR26Qp1q00ZlFRQX3MgkVIQ3ojw033jjrn9df/9c/z5lz/V2Q5S67iPZ9RVbj0xQqWYFZ3CUQgNNhx/0CuuWXkUjwF+iAP4IB+iYGyEKEuaKxsbHLvduNggmEXC7HNejEv2L+bYL6+TmE8s980bgK3AqMi/I3GkbiTyw740MZnAOvOszE+MCR88Ybb1xrht5yWHmDAk1eYdctiXUbDDb8oqQk/2+33377dr0NAOMOZTbmw7A4Nz1PJPM6cQWCqZfrZwNYDPV4PGVQapSdT/lkpeUFwzT0BeIut5TNvpbzZmF+3cXxd/LEJH2iYcQOxnydFlSnGw/fBQzD8Q8MXg1oj3wMCieec845BSjqFq+uU7nG49Eb0X6nsQ1hUJ6Btv3a8s6IefP+uvGGG66/Cwr8bK/X1dT+lH+0wTFQ9EuoFwAXjNk2+zctuY5DP9zmdjvPsOOT2OdqavJ/O3fuX/nATWdjsS3DKAfyLv82ZTLpSqUcUchlpz4kCWMhPmPGDBhgqYOQbi0Ms1strw6D/RHxX0Hdnw36Jcti6t7E6UVFvj/ffPP1W7Vya7cRbO/bPJ7mNvJ63T+HsXwu2v+OG264oc0X1QhMLvdCNeajHqGbnC1Wk1DmKvTrBdAhvBq5te+otORrHcp5eVvdGPhFY+PwO+69996tNBRo2FFtGI/bZff53KdBn6tb3DhyTpbxBfTpMKtQXkyvPxLrMBIJTLvpptlZVws7ipkzZy5LJh1P0dDHODto2bKVU+Px3D2ElUi4oI+NFVZ9Nz0kdvnll1dA7wxCKVkf38ya9RcYlm3h96+uQJvvBMKV8ZHXW9I0XoEvnBMLYdRHUVcl0WhyZ8urDVjvYBGB3rve7XZlGqezrkJb+Cy9r4PXfcwT2xL11+l9XWPrkdX4JCAYcbdbajDrqrXplltuwfVMKJ4U93jwVTF5XPGyonQpsBMkEo769PyTuMqTPmvPBAgwUWfHgUJ+GzKNWSBv6xlTpk2bPsUKurXgt7Bb5It1S9pc3joRkcLCwk3pebKJeYV/ViOIq9+oH+4VMjAxQd07Hp4+/aI6mzweP7/5u7fpJ+O2ZE9rPJ66Nx6PbcCAzBX2E6AwBzAZ0/f7Bacz+SVk7EHKGep8al5eHl+7tMXGJ4HJVYSyzvYrKyvjSlaHVow5Kbvmmmta9PvZs6/7DPlRq3cwLrMa/uxzODRwwGgZf3b1vfdun9UF5CFqp8t8QC7vRq43ut0eGPSp03L9AEdbOCIwck91qO9nGw9hoqr2Pm8p0F/CxcXFTf3R1L1zatMndVsDthHqpEUbsb05YbGCZAQm4JOg+9gH/ZjI/C29f6O8fIfpTlwdRwrDHI7gNmwbUt8tb5Idkq0bb7/9zG2+64EJQcguO8sNo/sWc3LrHA/Z7tAtc9RfuLWMk9ff/va3Lf7UciawjVDXDyNfX3EiAp15rsMR96mUcwBONMHb6s8yhg/38DwajQ5JJg0YluoLc5/SNqR7a8CwLEceR1GfA0fEYhtWp8sD5qd/gbt6igfC1u57mimOmNjWZ9IZmxsLW/d1jDt3Ie+b3G53gcuV/Fnn93WNrcVmGkZ9jizjLiV0UigIzlq478LVwZ1M2x/oPNsifK3j3k7lahjOQTCADkfZzTnw1qNLdQyWJxgMZmxLdPJ28xqJRAoRalfWD5Wl1+vJ93g8Ra1Ibc+AyHgxWHXYeI/F6jZCEd7Bc/A+kHuScJoTJdzVMGvWrAAG9oeh1EMoax4M71NRr61fhbLFWLt2Ldt1W+W1o/hO5bp1vzQnywZfB0S9NbG+PjTZ8uoMRDFnH4uBnUZMLBqN32I6bznQ54z6+vpO0a1bqhe53zOZTE1g3wYZ6Mvcu93Ut71ebyH7N404GE0jYFBs00Mym9M32wLWq3Wq4PW6X0C+ubUHZpBxJJ/8t7yyojWPzoA54eNHCVDzajuT43jIcM7e0oB2+gRGJA19PwxO9So7lJ9bK/qafSXxMt0yAeEHY9zn6icfPHJb7Z8mDx4/xkgD5EBNbfZO19aO00i+RTvceOP1H8HtfTP/jl3Q11vsZ9XoOvhOB4nuBsPo8zzUwBcu2NroLIecf/75OX0KsTsDM2beHt4NukYSifhHuL63NcViUb67kysD3mQy0eGvd/DBI/B9OBKJVmOA8EP1nQLdUgb6XgLj2nsYDF+wxrdTcRioPDS2Gg5H6hZzYuToj8H8OMs550BbxWF/HetyuWCAJp7p0aN4Oz1V37nw+XwjHQ5nOQd11OPCTP0b9AjkNgpbJB/1MNiK2uXxzjvvWKvjvJPn3Bdl7EIvynf+PR5P8M5TCQzDn0OS/WyDXABjGQ21GvD2gqd6Qh+yOwJzCBij/G6/I/0hoiY88MADmBAZk6if0Jdq2e6t5EBRIpFUDx2BNz+7upVvKNhyIN+qr8PsHQAD+hjLWaOLQRufW4DZsy/kAzRqJQODCxSUu8MPzuwAGIg6UXt/MVufOXv2zNNa06BBA06G32q32wW5U6uXHUZdXd0XUGQP0riF0tsFeo8v2rZ8v18w99wln4zH40EY26XopqO/r4b29kJVVcFLGAQ/48odZGf/Cy+8MOcGPVf9kMYg8D8Sl17I+txtvUXeVWAYrvEwNHqgjChick6m/l1TE/8F+iZfPM8VqZ03947GroLXXnstjhI+FY/HNnJyCyPv2Cuv/G7etdwas2dfx/2jr/OcxhTqFpOn3CiDVCr+CWS0HnrbgFqdYL4qLzXKar9vYUBmfEjujTfewOSCT8SryfF70WjBzzLJA3j9B7LCR7SKMFZ25A0nOUFjY92LENNFLBfycOCMGTP0IlEXhDY+txAulzwBo2AtlRQ67NHtPcm3owDK0MC4uy+VEZ8sTqWcGZ9OPP/88yPJpGMpFD2ujGEYnDr8oBofwDKM+KMcIGiAft+BuuQq0ic7Qlk7jq1/Qp37TTF438aBG3W6cyIh7b5/cGtA3mi3XphcVcbjiRcTiUSbdyTCv5tOIwx+8aYIZYyJODM+7NSzpyeBOn7fvErtWlVV1eUeRM0G7rVG2dRT6jj+qKamZ5cxWBwO5/XQBTHKVy4xd+7c9VDd31Jvp1KOQbW1A8fAeZiZjvFGWVlZxgecEJ7vz7bexGF8UVEhGfdyo5/xDg4XbErAs919n7mEOVY4/s5yOJ2uSRybLC+NLoTNjmx8DYV12gKQV25+tq66LhIJ823wuUI0OmANZlUPWx302GAwttXfhMXg1PUrsAP4wx/+4ER1TKESw98XHg8NzMxwOFKfJhLqoaOyxsZGPqDUYTgcG99Ae77J1auOwhrs26w+8TYQvDr8irBcy9HmwNXPZDLxFCY6MdZrB4F2yPxkfE1NDdyNbbr1BdadvRqUNX8YxNwY6Mq3ZfwNhZKPx2JxPrjmRV0cjslQixftZ8CWpGY1kroVyYdF7uVDEKZbM9DlacB1yj7OzgL3e6LLDcVAzpWkqtGjh/EdiW1w/fXXN0KnfW62kTHWMLzb9KWj7Qlzr7XxVCQS5ZeFSlHedm/XoktuN31QWOifD5l5bQv0QIeBPjUfOoblKTSM5H5IQ90RwPXrV2V5Utzj8Qxzu93F0Im4Si3KFg78PsUh5HTy80HJdj+PnGv9CmP6Mb5aDjLrhSF6ROtFIu7rveCCGfdedNElX06fftHTehFp+2NzxqfD6/X6OVDbxKeUzz//wv0hWsdQaAm3O/vXIL5LoMPyU3++9Pyn09bcFpo37/wIOHOPS5x7m8D/+KlTp27NYGIgfsZ8QdnnmS907h749ttv+YWK3SzluCwYDGZ9DRWUzNswJPgEYzGOW/Qd6Fmz/hVAOo+j7jGz7agiTrkjkUh+ev3yE3iG4ToD4qG+QQ/EOHCq4JnRrhzl6JN/GZD8F/JvfSkkMwKBQBxFwMCpBoxKrze1P1/PlJ4/9tn+/fsfjHDjrWj14XC4TXmnTr3SQ9lLj2vHB53ocDgGs75gtCegF3LyKjBM5PhVpajJ13EKX/XSOn3kqRj22o+dTke5WRWp+j59JOOA1x6qqlbyiez/oKZYV0eJuPh1l2xwZKoLm6A7Wkxc0Ebq9UTIIw3lz2C8LEwPT178xCdKfBT6PfUu71/XME5XR1lZ2cBk0u4rjo/OPDPrE+cpw3AujEbDSY/Hne9yGVs0ufyu4XLlcY/j2+Y+xeSZbDfTpy1QFe709k0ntnUun7Lm1g3I11yc5tzgRV/+EO3K9ixLJoUv2y/CuJ7EJGmRGaIt4L0XdRLCVSFu1s9r873FCLYcupOXI668kq+Nywykm9NxOpkMroV+v4/6Ank9OhJJtvg6XiLBB6wchzsczhEow0Gx2NYvImlsHbJ2EChQNlo/GAt/QfPdgg55K4/odHfD/UE06lAIDBpR3uKtVitaRqBx7dHTPrYLjkPpx60BFSXy6YMSuRAD183Mf2tqaGice955F2f9ZCPqIGP6HFhQlBfYqVAFp1ZWVm7Rq6aYN/zvgQ7+B7tu0yk/v+j2vLyCv6DjZf0UYXrdZMtnR9Fc303t1C5ah6uoqBiLcvSCMkLBkl/xFT+WVxt4PM4PcAi5XC4YbI4W+4DQVptNPxJxPYGQn1L2iPZkhJvOEWK/SCQ+D1lWdUtZcLk8fIXJdWi/fLYF/vgN+qyKHXLE20yXZJIj+N7mcHhmzZhxRYvbdOl1hHrJksf263vu3LkrwOdRpI08WI6twIexkMJ76INRKFIDZeFn5v6ZnkeIx12oige54meutqfmt37H7bRpFw3t3z90DWUvPS7lM5Fw3Aset6POy1lNSOPdzb2Wp6PA/HUxyvY1jTbU877hcPRFyMXf0vOAPFHf/JHhkX8YqvJ+e69gySbHDz74YBR9ly9TD8EALHQ6jePPOOO2NpM88CcGFxQUtumbJrlvq69vPIcDowoJgO+DSDdhyVNfdAX0bbscxq15eYW3YY7zLNpoN4ZBedaEwwHrFnVL0Ns8ti8fW4qO9K9MQP/h674GggP13Ruma2agvJx4Wl8+MiZv5cR8i2HXGc42W8Zs9XrddVetgt8rqKcE2mw45F59Wag1kBZ5HJBKOW5qKRemPigoKIZ8BI5tPUHpCLK1EcT+NejWtyE/6ro92WiuCxFMMjdTH/H3kGYYsSqgD9XL5nH9rc/nzPY+XvBz7MUDZHipw5H61nLPCEwuP0Beedq7ri6/zccHTD/DB7majl7Upj5JqMt5M2ZcluXDBZnrgWOQYcT4AYEwxpoiGNnHt2oPDCD8ZgxXb43Eto6hGluOjMYn5MHDW5tOp6vM7fb+0Ov1n+p2+35mHr1T3W5XDyhvCulKhyP+u9mzZzd9ySYbGB6CtFlFFI1GUxBEBwSGim5rZ48qPogfCjzM5/P+nPlvTR6P71cuV+pwK44COpQL5cZZyo/4GVdXMKPbgG71HAXX5/MPSCRcHX51CzqBmwMtslbo8XiPtes2nbxe30/y8vIuhgJUXwvKBPgZLCPOPKjajLdaOwrUM6sKZ4bD6o1tAHmglvCzbpi26WoCenB3tC9fywU5cHxlOWcEjJY1kK9VlAekN4KraqYPFZUjZcqJ4UEKGdve/PKK439UWiw/wrYJFzeNPX6Bg5+KHIl6/gnaSdUtZQHXByMdD+Mj7DtIcqYZsw0gC05VOV6v9/BMcgRD7xSfz3cuhuiDrDg2HKYciR9KPeNKEbPHekdZnGVlZabJ0wouF5/cTDUwr2a/bLsNBuV8EWFgNPK1MV4f6LiWefScBLdCVlUymXgANf0vK2oTnM7klIKC/Omsq/S4lE+v1/1D1Fcp8xCLxefDsLreitYE8Lbkkd9p7vht5ZtvvgHyYsyKxRJVbHs0ywQU4bT0PCD/h8BdhUc4lLMgwytglArymnnI/poetzv8GQbEV5kW6n2q17us6da7JTeQCyfCUcc15yGd/H7fKUjjAvBo+lRoNGpwq4nSF8hrD9T38c3l8LNP/xTlGM500U+4Avv7W2+9tc0X1jyeuBJbygVO+M7cberb6UAb8S3qPPWgDjo82EIjDEZ5ejBjkLPNvEA9thIpfc32gq7bu1+/fh1+TRjkG+U2ZcjSNx2CyxVNIW9OxgWPrLKHMD72Z+Qra9nBgnv616O86BPGTy3ndDBvaCf3KPT7X7SWDeoD6O6fos5+XlsrWVf60oFqxbyOQ5aLejZje8OYwmTPuMMcO0wd3Ldv34x1BH6qLnCkjsu2Sq1gfizFeAP93gHZ9Fr94oVsC0oPPPAA+9Ze7CNoMT6QtJru2YCqep0LBcjLQNQ795SmAzpS9TUX0j8Edd6mPklwPx22Bh/iU0CZWG6rr2e3EdDPPoWcv2aV6aRIJNLq1rqhxgBUJcY1Z4f7g0ZukLHhMFi+D+F7FfQKGuwVzJ5wDKsjjMNX4/HYi5gN/y0cjp4Gw7PdT7xB6NDuxuvg8xyE9dZ4PKA+f9UO6pH+o0wHse/t2fPbgOXeUcCAkXej0Qg6UPTV9Py3pNCrcH8WqvVNK54CBs4nEe855PvfEN6sexcxTnFWdQ/y+ajLlejwS6TBn/vOXmpdt63o9WAwdH8y6Wln76TczzoyjORD6Fxb9RJroqREfZniTtTXy6j3J1esWJHtReDr0JD3xeNRGt0PWW4KqVTiM5SHrwZ6KZVyd+DrHsYclP0l1PEjDQ0NTQoUs/oPwedJnP4bVxlXhQiMS/9AHm5H+ZFm6nHLuQmojzAGIchp/FWEUXXaWoaj0fhTOP4F7XHazJkz28zeURaQYwny+Xr7bRUCr/BjMBLftaLa+G8sFkH+5N5w2NFGkUMhox84UO/hF5Ha83DKONEx8+b8LfL6GuqfZW1jsPBlzD6f6w+JRHwa8voI8gW5b5FP9mU+PX8p8jkD4dsMGNC9XwSDgScR9rX0uM31FXsyHI5czS+J3HTTDV9Y0ZqAevwE/eYFSMN9OF9gOXcIs2fP/E8yafwUebwNcsh+mZ53EnXOQzA8z3U48q+cPfuqNjqktLS0CnqG22FegUzcYzm3wTXX3LyJXxxCWqhzx31lZZua9AvqN4L2ere5zdvkAxR6NRQKod/JfxGuaXsJxsPzYBh40Qbr0EdeaCsvIbbBy8jfreizp86ePeu/VtQWgFzUQh7uQPyXUCfPzZ07N2cfnMB09QOk/xRO/4Uxv83DUNmRWpRMxp9l2/j97oz7PW3w04roOw8g/9ChxqPcFmJ5bRaoF+p9jCepR6qrjYyfPs6E/Px81JnaCvUqynVPPL62zZ2XVMrzJQ4PoA+gDzmg9zMD+u8T6MG/QUdTlh+xnBViMSf0ceoRyKLSK9n0QTAYpF5+vKREOrQ1JZHwvAN99iDy9oi1TzIToCeTTyLdWziuQdZfXrNmTcYHgoC/U34go/cXFDR/4jgbYLdfhvD/QvpvoI/fjbFlTrYFpUWLFlFfY+yJ8L25L2xu4Qny/BLy/AT08f3QC59bzgqQb9gZ0Q6N0w5HIn3FvQpl+x/iYRKavNdyawMY7BtRT1ZfN9hfm9rD43EshnxyDH0dvO7GmGGt1mtsL2S09vm1AzSYz5phtAAayQgEUskNG/KqHnywY1/i4a2XgQMHVuTnBxuvumrzX4Cw9tBVRCLj1m/NFy2436aurq4XjEfOANuUgUBH40pd/G9/+1ubJ7Mvuuii3pgJqa9gWE4Zcdlll5VCeJ3ZPkeXCWeccYa7uLi4gulbTm2ATuFA3hrmzJnD9DPmn0A99cOhvvUt1C0F6xv11AMDxQbzNm5mnHHGpcV5eZG8TJ8WveCCC/pw9o66WGk5ZQVf6VFV1bMHUNX69ulZZ13Ys6TEHePXQiynjOC+TbRR/p57rt5w0kkPtlDCtrwxP5DjjDKM+o2aK9jZATkqgHFcCiWbdfXJascIFZ3pYoJ54HYM5LGeDzNYzi0wffosfzS6pHTDhg3rH3ywZRlawUB5K8vKErWb6z/nnntuOcrNVfumcjOPHo+n3fI+8MBU58svDygvKnJ6WtdZR+uLMgDZVV9Vspy2CKeeeqWvqKi6R+s+y/zDwAhsTia419Xr9RbPnn3DGlRZ1n7D22/QDxX8elC6/FFvVFdXl6O8vmxtbvdb1Eet/TUbbllAlj9A2TkRO5+DMvsw/WwwHsuFYxVvCVrOGcHb+dGoq3S//XZbf9JJJ7UnF1uMjvavdMBwMM4995xekGUXjOHVKFvWuiVQjz7Ub+nq1XtuePDBjuefuhHt3BN11LClOu3UU0+F7BT1KCsrW5ftAZhzz72s3OeLOTcnx6x/tGFJJj0HnV8OQ9GfSa8QtnwgHxva2xrSGhxz0UdTaJeMK442zjjjyjyvt7ps3bp1a7PpDNYjQP23aXOyZuPiiy8uhEyXoG2rs+krG6yfWMzR2+93VHVk+w10V0VeXl609Xja0XEafTqOSXiLcfqcc65EX69HX5/N1dfN9vXVq4s3tbZX+JAR2rEIVLetY6jGliOrAaShoaGhsXlccMHFu8IcfULE8Wpxcf5PYHTk7Fa5hoaGhoaGhoaGRgukUilj6tSpnu31cI2GhoaGhoaGhoaGhoaGhoaGhoaGhoaGhoaGhoaGhoaGhoaGhoaGhoaGhoaGhoaGhoaGhoaGhoaGhoaGhoaGhoaGhoaGhoaGhoaGhoaGhoaGhoaGhoaGhoaGhoaGhoaGhoaGhoaGhoaGhoaGhsb3D22+7T7wpgd2jieTlycNIx/e+hvFGp0Cp8RfWDXt/+ZZl1uEfzw3Ib/BXXuTIameYhgJy1lDI4dIOVIpx8fnHrj8d5bDFqPx1pKjxJX8lSTFYTlpaOQMhiFGypBoMun4R9EZtY9ZzluETQdfclg8kTgzJUk3OKYsZw2NHCFlOMQRizuS/+770uyHLUeFNsZnnzn3Hep0OR7ul5dX4LLcNDRyiXXRmASi8bvWTjvpl5bTFuHuVwaWBEUWFfhL+zpSPstVQyN3iKXqJRJtePns/VceZDltMQK3l0yD6p3jLuhrpPSwrpFjOGArRgNrYymJXVZ4esMNlvMWYd2BF56FqdFNnl6FTi2jGrkGDcxYVWNCIsnf9nrthmtMVxNtjc959x/ichoPHVHRo8jraOOtobFNoES9U1Mnq0ORO9dMO/l003XLQOMzZMhnvQrG9fM7esFFa02NXMKQmtiXUhda8dI5+6882HLcYgT+XvTrlMN3o6fvQRjYtYxq5BYO6L3outcjyUTj5YW/aphtOW8R1h04/UzD7ZrnnTLErWVUI9fgeB/9aHks1Rj9Xa9XZ19ruprIejsoDkHUpKkzKFcqLiUJUFyTptwT5DRnSCU1aeocyhWSkHdNmjqDskDvRdLY7sjVuE42mjR1Btn/c4JMRoMmTbmgXMkplbImTZ1BWZDV+OTMX5OmzqCcQcl25jQ0adoWyh3IS5OmzqLcIFMf0KQpF5RNTNsxPrVAauocyh3IS5OmzqAcQbHDP02aOoNyBbLSpKkzKAuyG5+aNHUi5QK54qOh0RZaujQ0NDQ6C9r41PSdUG6Q0j/965RfbtFa+jVpyhXlCJlWVTVpygVlQfvGZysemjTlgjQ0dihQ5jVp6gzaZjitYybmmjTlgjIjq/GpodH1kYIxm9SkKfdkSVhuwKeSNWnqDMqBpJJFJtaaNOWCsohoZuOTgfUSlUanITeyZd4e1aSps0hDQ0NDozOwmT2f+qd/uf/lEul89U//cvXLLWxjVpOmXFOO0HpvlCZNuaIsaOe2e/ZIGhpdA1pGNTQ0NDQ0uhsyG5+GOawnYbVq0pRryi3IT5OmXFMukWkjlCZNuaAcgXpZk6bOoCzYzG13TZo6h3KB9Nuk+qd/uf7lCpk+tKBJ0zZTDmVUsdKkqTMoC7TxqWm7U26RKQVNmraVcolM/DVpygXlCDBmNWnqFMqCzManHc881aQpt8R/uUCu+GhotEbOhFRDQ0NjB0YWXdr+yif+adKUa8odWt2G0qQpR5Q7tBJ+TZpySblCJt6aNOWCsiCr8WlAaWrS1BmUW5CfJk2dQblCJt6aNOWCcoRMrDVpygVlQfaVT0RqzUOTplxQLmDyyhU3DQ0Nje4Fc2FJ60CN7gl9213T9idTxHICGqD6p3+5/uUUGTuBJk3bSLmWUw2N7Yj2jU9NmjqJcodM3DVpygXlCpl4a9KUC8oNWu951qQpV5QNWY3PJARbk6bOoFzAUP8zC7smTdtMSr5yBdtQ0KQp15QjZGKtSVMuKAsyGp/thNfQ6ELQkqqhoaGhodHdoG+7a/pOKHfIxF2Tpm2lHCIFfpo0dQblBBn4atKUK8qCrManhkbnIbtAdhTk0I5ca2hoaGhoaHRRZF/5tIxWTZpyTbkD9+Zl2lWqSdO2EWUrZ0iBnyZNnUG5QiZFrUlTLigL9G13Td8JaWh0beRSSltLvyZNuSINje6JdlY+Wz39qUlTjih3aK2INWnKFWlo7EDI1AU0acoFZYHe86nRbdGOXGtoaGhoaGh0UWjjU6Nbw1xN5VGTptxRTpEpAU2ackG5moJn4q1JUy4oC/SeT03bnXKLTClo0rStlCtk4q1JU64oB8jEVpOmXFIGZDU+k4igSVNnUDuToS1EypJt/dO/XP9yCVNKNWnKPeUKmXhr0pQLItqamu3cds/ERJOmXFCuQF583Uhr/po0bSvlDq0fuNOkKReEf5aE5QDpoq9JUy4pC/SeTw0NDQ0NDQ0Nje2G7LfdQZmMWE2atpVyBcz/9U//OuWX01Ul8tOkqVMoR7BXUjVpyjVlQbsrn4ymSVNnUE6QM0YaGhoaGhoa2wtZjU9lJOCfJk05J1PEcoOMCWjStI2kobEjgSKvSVNnUBboPZ8aGhoanYlMxq0mTbmgnIG8NGnqDMqM7Hs+IdhJRNSkKdeUK6Tv0dM//cvtL5dIV8SaNOWScoPWNq0mTbkj/MsAvfKpoaGh0QaZFaaGhoaGxrZD7/nUtF2JL5nPHchMk6bOoBxBscM/TZo6g3Ilq5l4a9KUC8oCvfKp0Y2RfptU//Qvdz/KloaGhoZG5yD7yics1kz79TRp2lbKLWxDQZOmXFIukYm/Jk25oByh9WqVJk25oixo/7a7Jk2dQBoaXRtaSjU0NDQ6E/q2u4aGhkZnItNqgCZNuSANjW6Kdlc++XCIJk25pmyvXthSqN154KVJU65JQ2OHAkVek6bOoCxo1/jU0NDQ0NDQ0NDQyCWyGp9JTZo6iXKL1tMsTZpyRblCJt6aNOWCcgSu9mvS1BmUBXrPp4aGhkZnIpNC1qQpF6Sh0U2R/bY7BFuTpk4hS8a2HSYvTZo6gzQ0dhhAL2vS1CmUBXrlU0NDQ0NDQ0NDY7tBG58a3RicVWnS1BmUK2TirUlTrkhDo3si+213TZo6iTQ0NDQ0NDR2XLRrfGZ6UlmTpm0lDY0dC62nX5o05YpyhEysNWnKBWWBvu2u0W1h7mdu9TCTJk05oHa1poaGhobGNiH7yqca2DVp6gSyZGzbQU6aNHUW5QgZO4EmTTmgXMlpJt6aNOWCskDv+dT0nVDukIm7Jk3bSrlEJv6aNOWCNDS6OLKIqb7trqGhodGpaG0waNKUK8oRkuCVadVKk6ZtpSzIanwmIdiaNHUG5Qop/dO/TvtpaGhoaHQW9MqnhoaGhoaGhobGdkNW49PA1N/gUZOmHFPuwPUpTZo6i3KFTLw1acoF5QiZWGvSlAvKgozGJ8OrdzLiRJOmXJOGhoaGhobGjgt9212jm4PWrCZNuaYcItMmfE2ackE5gGKV1KSpcygbtPGpoaGhoaGhoaGx3ZDV+EwoSmnSlHPKzXwdSFsA0KQp15QrkJUmTZ1BuUMm7po05YIyQ698anRjZBdsDY1tg5YtDQ0Njc6CNj41ujnSZ1iaNOWKcolM/DVpygXlCJlYa9KUC8oCbXxqaGhoaGhoaGhsN2Q1Pmmw8kElTZpyTe1MhrYIzV+j0T/9y+0vt7CXADRpyjVpaHRPtLPy2c0Fu3UfzUVxtpTflobX0NDQ2BK00jFND0ulHRV9n5BernTKJTLxJ7WHTOFJnYnO5p8zNFdI8wSv+fj9Q3N5m6kzsDVpbE2c3KPdlc9uS9C66pdMmJQiJS33DOE7QoxLHvwpXha/bDy3NPwORDs6IAIdeg/alqCJF3mbThpdBbbg55jY3kkIUyKZklgiJdE4jjbhOg5K2DrHko3vA7E8qtwW8ZxumcJuDam+ZPG101F1CMoU3qZs+erUus8VkM/OoOY6EYlRTjEeN1NS4qiclvX7/SAe+EEVltv+uEouy2fXl82b6ZheTScZyYzXefnKSFmQ3fjMwKM7kFIYEOpkPC6JeEwSMRDOkwkQ3VHbreNsnhjPIptXImFeq7pqzTMtvAq7ufA7FuUWZNh9iPKXpFEAA4HEc5JZMVtBiGfzIL84eYJS1CqZwmvqIOUSmfhvGyWpY9D2cbRzJJ6UUDQhwVhCAjiSgqBoPAED1BzcoRnb8OiORN1pl5vGNQ1tnieoW3Nm5dl1m1RGvCKcm0ZS5jSUzrfjIE/K+Fd5gl+n1X3XBkvN5RcamNFkXMKJmAQxfjYRxsUoxkVlgKrQ3w+wZVgelss2tHluLkVtO2wedt3GUs1ptPcqQ7o3xemEfG0pshqf5ne4U92H0MkNVKSBDm9Q6YbDEmxoANVLNBiUVDQqBoRd+TNsJh5ZiH+Mh5FdYhHwDQTU0eZHAyCdJ1rTTIedi/lA+EQ0YoVPtAm/o1HuQF7dh5oMz1hSIpGoNAYaJAz5UEYo/JpmoBnitiGEUwMx+cH4IL8A+YXCEgf/Jn6Z4mrqIHVN0KCh2onCsAxGk9IQiklNQ0CqauoVVdfWS219g9Q3Nko4EoORxjgoUdctUofA/LPsXEGLQuYD0OuBYEDCUehl1IelircJZhpQ9UwjlpIg+lMwiHqEMZ+tHu04zENYxQmhLzIODBArX/TvuiKFjLEQOSRzkkDjPS4hGJ0NGC9rGhtkU32dVFtUD2qgjEIHcpLE8E06sJtSc7kTEqGxTRnF+B+JRSELMEmtMOlxtoaYBvlFUb9KRpFGGDZOnItcGeqxKV+IE44jX5aMNufLnCilx8kZZRH8dvZ8dj+oCkflRyMh2aNPmTz002Pk4dOOk5NGDoSmDksyFoMWoPFHLWVF2hwYTmkPNGg8KkcN6ScP/eQoOXRwXwmh0ZmeWcEW1CkaG+EdMFZP32mE/PPEQ2VSRTE6WaRteI0dAqofYgRKYjQKh+NSkT9Jfrz3wzKqz4kwECCblK8tEAsGNcU9pZR376Ld5YdT/i1jKn9sGp9U5vDTorZ1yF21qZbKKVHPcVUtjHZuDEYlmj9Ceh1+kww99QUZdtoL6jjop89L5Y+fE8+QH0AegmpgUT8lEN2XaMRxxTMYjknRftdJ2VH3SszXT6LRmLkyyd82llEZuOg/kaRL8iZOk/If3CepkjFIAxNFZCA9DR5JdI/G4jA43JK3ywzpceyDEvf1VZPCpkHdaE4jt9T1wHbianQYxlEj9Fuib6n0v/gUGXvLb5poJGjoTZdK3gGT1GIR43TdEm0edt5ZbhqfQYz3Pc79oVT+5WxJ9i6RGGYvyjBUobceFCXKFA32KLgVTd1fKv96jjiG94XtE7H6QXM9mueQUaQdh00ScYoU/+gg6Xf9eZLqXWrJKGycphjbB98j4xMVh0pPQNh9OO7Zv4+M6Vsho3v1kB9NHCNOzAqS0QgMAO7/3JJKNvmmuGoJ43Vc73LFc3hZMRoaxqcyZi1+6oB/NCTQyI5UQqb06yWTBvSRAQX5EoNgKENWhSdfhjdPm0ijw7DXUbsF4R9J3ZKLihT5hknP4jHSo2AsJkVOtfqpwthhW8dPJ/7jEaLEuUwoFJNi8KssnySVpZMhl4bEYhxEUT8Im5FfJjdNTZRbZEph64i6iwMPV/5ogCWKRsiAY26R0tHHiK98uHhLB4vHInfpEBF3oZoIm2jmYR/t8+1Fdppbmq4dhwN7BEZ3IBIX/+CDxdd3siTyB0iIxqdaPcscPxO1zoNKwzqSV0w84um3t/j67ylGQX/03Zi6RYkALeKRlPGJPESdJeLut4f4KidL3I2BHeOAbRS3jpMb6npgrtASEoOC4ipbqk+ZDL3idKk4cHfxD+wr3sqe4sO4yKO3skIcBXlWuzXDvvouSmmnuSXp2mGVUYirCMb+QDwi+buNlbxxQ8Xo0wNya0+QOs67dTh1beCIE2VMugzx7zRc8scPFyfSoHFpmrctY5rhuUUnLvE8j/gQPm/0EOiPfLV6ivmcKdbbEVmNT85CuhOx8tQRlZvvdsrYPhVSXdcgdYGgDOvbU0rcDklAOagVIYZD4zBOOrXmZ5Kp7Kn0EhjpzRkCG4orS2hoBKYLw8EOaOJDwVD7Q9miDIP4yQTS5znDqvDWEWFbXpPs9DNRerjmsEy3OxCyvEMiBWOQ7R+HYcjBjVCygMZjvVBfNFWNda3cEFTVGaNYAXhN4upmDIMxedBPXUfBE8YswzfVNY8M0oqaeLZDKv00yhTGJsWzNe3oyFQnW0msX9qSsbhIJOmUopEwOksHSPXS+TL/poPkzatHyAczx8hnc8fKNzePk8Di/4rD7W/Dh+JHkVHEcxD5prdxepvbxDDptDn3dFJ+VprqaLtZ/pnI9rfj2Q9XRSDjXEhIJuO4NuuDRztsOg+7zOk8VdqKX3M+7HAqvgpvXdBZLVqY/k1HKx7jczU2gj4X5VoEHQA+AKb2YCuGZpycU66QifdWkl13XJmLwKF0v10kr7K3VC/6Sl474wp58aiz5M3jzpP3TpghC068RGqffEtcXq8ZsanyUa84sr0V8RzU5A1qSqsVMUw6bc49nUw/M022m51mtvAk0685PMvNlXOu+nLil4Rgcm8lb2+rvckgNdGx4tv1ll4e8jTTbll2MxzjUv7NNE0POCv7BOf8U/JspQF/xQNH7rGNwtOekHKCwP3M6ppsOoOy4Puz8slNqqhIrnzmYzYwvFe5fLl6rXyzZr3yHturB4zBGFoUWorLRaqyQVy5VNQ8X2iqL8xeVDiGB3H1U13Ti+EhYGoDejov+6jCg5rCm+cqPCWC7uQLA9WkKCQB+eM53cnDzk16Pu38N8UDQQGn53/HQfcqLdteKQwMVCTlZl3bikT5WUcakNwfyj2dCe4fw1GJAfyVQoH80S0WMY8E/WIRKDsVHsqIfGwiP7qnE3lzgIS/UqDIVlP6TfGsPDSR6d6GN/NKnirP8Gc+VSFV1jRyAFYlBxgObrGEQ9xF/ZX7xi+ek0jVYinO84BglPqckud1iM8t4oKWN6zVErWXEXH5MFIElpIiDI5cSSVPe5BThNSYVlMcFa+ZGN52V+d0t85tPnZ+FQ/4h5EW0+QeyijTRVj1wBDDMyxi8NxOsykNlaaVT5UOOQM40MgL04+8W5WFP+ZDEc7VflH4MRzzYObDDK8eEGJAhGN9GcmQNHz1mNQu+I/ENn0hDqdL+fFH3urpbfJiXSJNrsjSAFUsANtwYr8ya2JHAdsSbQh9x7ViT+8y5br+nU8k9PVKKfLnSZHbJ4Vur+S73eJ1uMRlOMwhHIQqlCgUHSmCsY0PK0Uw7vGaexZNWUkjpMO0ohivFTG8FY/hbXd1nuauFogQ35QRtKXFg2kxfliFNeOQvx2epFYdrfB84EeF49HKp0qHY7UF3oanMaqMP+VvxjNvw/NnSlZ6WVQeEEfFY3hQXMUxZcmAkDogezWvfySbnn1bIkvXitNNGTV5sYvYZVJpkk/KrEumSihjWOVh+0toO8bn9s7K1kPl1DbsoAz6F+ZLgd8nK6uq5aOvl6hBeNdB/ZXxydVKGoIMDw91e5xkGnBwZ8OSD88RL8U4itBgDMt4TJNKBWmZRijDwZ/L6rEoWJuGJmc4ZuYQVvE0w6u0GRcGJ7cCJLnfRVFIHVPcHkBDmfmyKIWpPR+aUn7phDRJsABMvsh/92m5XICl7S6E/zhQeVB+zGsoHCUSPEJmOLDCeIyGQTAqw6FmioTpB0XYZDRCueOc4WjwKYUDtzDCkaIg+jM8DVTGJ59QABSEMgzCDdfKeLUNRhDPGY/u5MF4NvGa6Sk/DtzMJ4h8mvIKvgzHdNWT90r20+uhO1AukYn/VpKSF5PM1RnULeDEcEJjM9/nkEJQAciPa7fbIU6HOawzLFc5QmjfANqnwaJ6UCPakO40omj40RDjCk4Y13xyPgSZbLTCNdgEtwDkgGTyYhg+aW/GUzwsIl/yIY+mdCErAfDg3lUalGrFCEf19D7cQuBj8ycFQXSzjUuzRkyjNhRNSSP8+PBVI4h5sMuiBnTkgeGYll12lpvEfAesPLN+2D/VwI6BuvbTe2Tt8zMkXrdEnE63Ss9cQbIe9grHpSGINHEMsv5Adt/mwV7hMmHmOLfU9cBcseyUNxo39pjpgJvf5ZUCp0cKXG4c3eJzuMXtcIgDxieB2ofBZBp+QYyBjaAGjJONoAAoBPcI/GmgKQLvCMbbEMKFMA4yTkDFS4uD8dN0p5vpH0rG1K1xkwfknemCN/mY6ZrxGzGe86l8GoI05BieMhIBMY82b4YJJsjXNO4YnvmyJx5qCwLSVDwxbgcxliujUvGkoWhNuHBNHkEr7aZ8gMg/DJ7MA39KRhGn+um3ZfnMf0l0+TpxuGB8IkmkrIxOvmEgQD6RsDryLQPK+LSEknxayuj2Q/bb7t2NUHkUdpeRktF9esJFZE1NnXy4ZDkUTkx2GTJAzT7UAI8GpKEYhwAEgwHz6XXuCUXDmP4gnCv/AJ9WC2JANo1Ku8NTCSU5C2Ec8opExAPhKoa74kXlmNaiPDPzaQ4CcQpFICSNDQ3SwCf/6moVNTbUSQR5SoJfkmmCN18XFQ4FJdjYILFgUD29H2xslAbGxZEbm+0tAW3qpQuSRkuYBigUEOYQMT6TFvFINOREG2Ngq49IXU1Aamoapb4Wsgq3aIQyZlIEbd/IpxYjUXAyYJRCWdcHIEcByEYAhiCUbCiljMJAY1TqwKO2pkFqqhtBDeq6sTEMPhZPGgLg39gQBJ8QDFUYE41QmvW8Bk+4U26VMRxEemGvhGHMBgMxyG8YvBulthZyiXAMQyOW3eY70G3fa7SuT4zf4nI6xOMUcTsNnBsY1OGGAUqZnojAlRCuEoZCkCnIRm1Do2yqA9WC0LZ1gYgy8mig8Ulv9eQ25DEY90p91Cm1wbhUN4SlCnGq6iCTkM1aTGIUwZ28qsGLfIIw6mj88RZ5FPPnEP41QM/WI83qejNdHmspV+AbhOwx3TD6AI3DusYQeIZgoCakHv51jUGV50bo4hB0I/naoCHaiDI1RgyJuPtI0CiXWsQ3DVumD2J5aKCG4lIDvixzFctNQl6Y/0ZOnJrm8dTwACvW4cK5w6xDKDBVh+gj9UijIe6XiLefBJMFyGdEGbAciwgemnO5Y8Eue3odOFGXHhiZNDbdDqe4cHRhYpS+6qlWlNEAoXAY8gJZaqyHzNXLJhCflq8Po/2h4+zVQBp5ylhzoW2NhNRFw1IThGwh3iZQTRhyHgtLPagmFIB7nfKrC4WU0UgD0b71HI5Cz0FGa5FuDdJjutUYj3ndCJmjoWmvRAYTUcgmZBJpNUBpNyDdesTleNyI8TsEvczb7Hb5afDVhyEvqahEyvwSKvZA7jGOIw/2KiiJvAPgVwseqgxIn8S81NFWgU2gDFAImVrEABmoR8MF+eRyPRLjqixXSWl41iONRhf6c88CCfodmCwFkJfm1VM7f98F2OYt0Gfe/Yc4HMZD5R5PEfRYNwFrHBWKBnfHQjL3mINk92ED5NJ/PiRvLPxSHv3NNCnw++UHs++SKhTZ5fWrhirBLOEvh+8tBhT1dS+/J0swYLqtvSdRzE7653nl8gOmIEZK/vjUy7JyU7X89sj95ad77iq3vPKOXPviW1JUUChJ1GIBeF2IsKN695A/PPuGLFq3UQrgPu+Hh8kewwfL7x57Xv6z4CspLC6WhOGUYaWF8tfD9sJAAeVGIbJKsrKqRv45/2N5Z9V68SDPzKcb7r/YbZyM7VUuVz/9KmbgTvnFHpNk0uB+Ks6i9Ztk3jufyXp0HpcboSmEbZu2y6CWs6944s41004+3XLaItz9ysAS2D2f+TyF/Yykx3Lt2mBfh56REIzHQH1Cxg+cKkfvfaV89NUD8vzHfxQvFAM/hlCSN0SOmzJPPvzyAXln0T9k/KAjZdLIqZLnK4XyXSXzF98ha2s/EjesDIfhkynDz5JBvfeRPG+pFOVXSDhChb0OConjpiFvLrxZFq98SlIJl/TvMVn2GHOalBRWWrmiUVAnny19TBYvfxT9wryVE4sl5HjkIRiuk8feukL695ooU0afKj1Khqg4Kze8L4+8dZHsPfZs2XXkT+ThVy+Csl4tk8ecIiP77w/Dxy3LN3wg8z+/VRKOavHluSCXmKVzBa7rimULJAxMSGPBl87Zf+XBltMWI/D3ol+nxHmj09/Taen6bQaNHxppNPjqIk7pd9j10mv8sfLts1dKzYe3SFlxofg9GNyh06haWOesciavbkuLX/J3Plf8gw9SMmkjGQ9J9WcPScMXD4lHQuKGPothQHX12k36HjZLVrwxT6q/fVX67XGWlA47ABOkRln74b9l/SLIjcsnlbv/XMpHHwU5i0vVp/dJw+cPSr47Ll63ExPosDgr95WyvX8PfWYacQo4CW1YLBvev1WS1YvF53FDjWPgdBZKxZ4zYPPly7KX/iK+or7SZ48zJK/XWBVt01cvyZcvzZK9zn8Lg65XPvjP2eKUhIw+9BKE7a36UcOyN2TDm9eKTxrFgzxwtTLEuwbePlKx21lSOGCyMiqVOCIf9d++IlUf3YnxY4N4kQ9Ok6PQLSWTzpL8/lNk0xtXS6LqY/Q7r2kcRQ3JH3WS9NztdLWnlvv5V3xwv6xc8IxMOP4aqRiyuyy69zhxVX8opYU+yUObmCvQuQPZxcMbI6lU7PLCXzXMtpy3COsOvOhMcaTmuUrz3M2j0LaBBiQNJK7c1SYjMuj8H0vlIXvJV39/QNb9+1kpxRiYBx1Bo9MJfcNVT1tGWbdR6Iqi4/eXoj0nKDdbXlLgt+Hld6Xm+ffEjYmFG+MgF4jcw/vLoEtOleUPPiPr3/pYBpx4qPScMhEyGpZVz7wuq59/B/oH+u+4g6T3fruplen1L7wl1c/Ol7ykQ7yQ9SQm7+7xQ6X32ScoGWXCTJb5aly2StY99KJEv1kF2fCqldy41yV9fnKEOIsL5OvbHhBvaZEMmHqoFAwfpPK68YPP5NPb7peD7r1GvOiT71x1EyzQiIz75VTx9yyHeEHmFnwp6+5+QtyYuLtdKAvcwihjrNQvfU48WEomjIRt0myF1X60SNY/gvG/uhH9yqPyEYN3+QkHSPGk0eD1uEQXL4cN4zFlNBWXov13kcqph4jDh3zHE7L8hTdkyQtvy6QLfi69dxkrn1w8U1KfLZWyvELxOqGnWeIciilZJeowpYumftfr1VnXmq4mUMvfA1A6QVQ6HvTInQf2xQBdJyura2UNZtqckfpglI3v30utIqr9l1CSccwwdhvUV/ZA+N36lqtX1vB2N/0SEOp++T7Zd8RA2alvT8mHcHA/qd0T2PAMw1VIL+JM33sXmYrGLILicjAv8M8G+nHG1zPfL70K86UniMdKCPIBo4fKX447RPbq31vCmEVxBdQJ/kPKi2X/kUNk7tQj5eaTfyAHjRmq4pBKIFhKr1mdVKP7gE1GkeL+SXXrPO6VssJBMBJ/IWf84GE5aJcLpaJkhJQU9JcR/faXY/eaKb2KdpZwKAI5wgDo7SEl+X3E7y1S/NxunxQX9IIh2ksK83qi87sRNiYDK/aRkw+4SYb12xfuvaXQD39Qvx47y2G7/lamjDxHggHIM1esYNj0r9hNxg4+Wn5x+P1y9JQ/ywAYIWacnuKBcRBCn8rDQM68HrfPdfKLI/8ju4w4SeWzR/FQ2XXEjxEPii3mRbnYH3L7htcdGZxbNpOpwjnYBDGA8vavfes5AJ2vbj1TvjCwmcYFBntvsbgLeou7EISjC+SvGCP9Dr5SSnc5W0IxF3jFFa+Io1A9Od9/3wtl3M8elvJxJ4i7qFIKKifK0KP+KuN/+pCM/b//SM9JPxNPUX/J7z1OBhxyleQNOQLpx0W9BJ4Ws9Or0lHpqjR7iaekv5SNPU76H3GDpIpHST1XL6NxDJo+cZeNkvIJU2XE1Ltk6PG3SNGgfZvj+kxZp753ewtkwtF/lgknzBZf+VAMssXiLRkgPXb+ifTY8xJVD+oF/DBWoq5yGXTsrdJzl1PUWwHcyIOZjwHSa8qZUglDPu7thQlcVPiOTj7t7u+3h+T1211QYOHTymr7QBjjTL/9pP/BV6k0nf4ycWJyOHDKz2XKqXdJSe+RVv7sOt/xQKlsllH8AygHQeuWcwPGNa4mBlmnHIt5106N4awxTJwK/OIuLxEPqYdJeYP6yeDTT5RePzoEcpkyb03HIxLxOcVX2VMG/uQHssuNl0mfQ/cST89SKRwxWEae+1PZ9YaLZedrZ0jlMQeKp3cPKRjaX4b8aqoU7zdR5UftpUT/gAUIuUtPs1g8vcqkJwzWoRf9TBxD+kKmQ+r2dcgl4hnQW3oeuLuMu+ocGfM7TMp2HW/GBbkwtrOv0ch0Ynye+OufyC6XYyIzoC/Klic+5KMn8tn758eiv3HFnO9DjUok3yUjrjhdKo89CLIH2bT4eXuXS+Xxh8iQC0+RZI8CyCfKnYxLFBWdD6O5APaAo1cpJpjQ4ajPIHh6JwyVIb/+keT174M+WyBO2AqDjz5I9rnmIikdPkC1Ccce0neB74nxSTL3lvRDw/ph+W+obZAV1XWSxKzmsxWr1Qxrp8q+UIYxamIVrQHG5ptfLhEHZhdjeleIE43G2+j8MpIX/Cb06qHCvbNkpayra1A8bHCfZzTYKHmYcV98wBQ5ecrOsnJTjfzx6dfks3UbxQNjNRs4y/l6U63se8t9MnnmnTL5mltklz/NlUOvvUWe/WSx9CktlkNGDZE8JBeHkHFWzdvqRC3yfO6/H5E9r79Ddp91l0yZ+0/59eOvyoZwRFxqltScR43uAbYYFQDnNtx3SXg9BbLgm2dl5n2HyFV3TpKbHzhJlq/9RIrze8vwygMxecmDLIfk8XcvlytuHyVPvolJJZh89vXz8vvbdpGr/7WrzHxgsixc/iTcXbLPhDPE486TdxfdL3+6c4pc+fed5Xe3T5JHXrkKcuOREQMOUquuvF0UjXJfWwITGkM21S+X2584UW54cHeZ/chkufGR3eWx+RcjDld7zH7k8xTKE29dLVffu6f84Y5d5P7nL5NgqEYGwmCtLJ+s9qe2MxfT2EJQDfEhIpIkoc8Ab3F/SeX1k7CzTAKOcml0glKF0hDAoMYVP9a/4cRkICjrXvqNLJg7Vt6fOUbeuHaUvPjnUbLw0UvVpLvH+JPFKBkKOYABpm5Zmw1nuL3y1XNXy8tXj5eXr9tDVn74MPSmW/LKB8m3b9wsL18zQV6dOUVWf/SgGA6XFA7aR1LuImUUc2UwuOxV+fzmCfLR7DHyzvWj5ZW/jJQ35x4iVd++Jfm9xkj+oANghGCiFOHtem5DQWcAwrWrZPE/T5CFN+0sX9w0DjzGySrIl8QCqAcnyCHB2pUy/47j5aU/j5DXZu4uy9+5R8Ut6LeLOIqHQRZhLECm85BGQd+dpH7tYnnrpsPlxT8Olxf/NELe/NsPJFi9XEoG7yv+/vuqW740miMov7lnMYFy2LfvkxI1fMjvfmK4PFKz4kOZf+sxSHukvILyr/zwQZTXp9LfUcG1dhqc3PLB1U2OlYQXhpxRUSKRQo+ESEVeCcBw5C3rcIwGKHSfA5NUGP+rbn1Y3v/hDHnj+PPkxWPOkaeOOlM+uPY2NT73PGSKuAZykgADDDLLh3gIB8b9xXc9JM8cf648c/IFsuSZV8SBsTa/Xx/55qFn5dkf/lqeO/l8WfbUK2pFsWjiaJEiP/QTZNTrlsZPvpaPT75U3vnhBfLKcb+WZ486S176xeWy7v0Fkj+wUkp2H6vekRmmkQiZsN9YEt5Yq1YQPzj5YvnoxIuR7wvly1n/kGQobN4SR5jQxmp5a8Zf5ekjz0QeLkB+nlFxC0YPEifLogzQmBTuNkaKRw+T+uWr5dWzrpQnj/gVyn6GvHzGb6Vh5Vop2WmkFO46Rr0k3nyAKmFOLGGv0IBnvugWdzukeJfR4vRARmHjvHH+n+Rp1OGzJ10gS598WVyoq+8aWY1PZc91G4KygiBQyHfBzIJYxVXP2np1++ijFauUwh7Vt5cYCEdDTj0tDGF/atFXKvzQHqUygO+8grHH1VG/0yFThphPkn4M43VjgMquefWGq6R5OF50yN7yo712lbUwdP/4+Evy2tJV4vH6JOWAomeitjFoRWT/Mmd3JswN+bhCJ+Uq7VMffabcS/w+8WJ04aujVOdlRODpz76QxVU1mP37MKPKE6fXLw4IWMrpQpro6AjT1Sl3yC23zgeVVatawKmSBx450FntvGbjYvnkm0cRIyi+PA/k+WN5//OHlF9xQR9xurwQmRTk2yFeH2bs1mTHCbn15bnF73eJ1+vCNWQWfEsLKzFwhuTzJa9gYA2I2+1Wfh988T+1/9gLw9TnLpV4jErVfOAiHG2UT795DAq+VvzIgx98veDLtMyeYOZ1wdfPyJI1byAfTvF4HPL+F/fLmqovlF9J4QClpFW5zOA7HlSb5oZY7xzO3GhujxGX4Mq34JySgXv8Qnb+yT9k2LFzZfAP5kr/I+ZIxX5/FEdfGFNR3nLnpNpaXQInKEzEi6kvrUkqLhu/eVMa1n8t7oKekjS8kBEYXFy1tCYNtSs+kPoV8yEn0EmNq2TNgkdN91UfSe3yt8VHXdW4WtYtelq5O7wl0K8ulSZfQ5RUOUdaMCoNpEc5bdjwlaz//EUV3p1XIXFxKyOP4e1+sOGTf4sRWiOFkDtSvselbqNT3CmjfIH+yvf/KYn6JVKYD10Yr5NvXrlBxTUg00lPkXqynSuW7kJzm1Ld6gVSs+pDdQvd5XJLYNO3sv6Ll5XhY3iLVV0xH2pfqZkN1SfU5zw5fqBczjzzCe41H/5Hgms/kAL2DfTVdZ/9D8bt58qP6l+9V16BvHiRa8oRMrHeWsI/jnpOSKo7aUjDJ1+h6EkZfMyBMvnaGTL6stNlxKW/kCEXnyr9zv6heHYdqW4Rc2HI/EIPeYALZC+FduNDNbzY+PFiqVuyQjzcugY5iKrwbA9TSGs+/1ZqP/5SPJj8xKvrZeXzb1vuS6T6oy/g7pREdaOsfvU95e7Kz5MExkz1GkXqXjYW/5CmAVIyumKtrH7zAzN8aZEkoDPVk/IMbxZW1j77hsj6GsnHpKMAY3Ge2yM+TMzcvCsBmUpCnpY/Ab27YoMUIE0jEJHP735ExTUQ3ijwoyzcw4oeUGHKVe3Xy6Xqsy/VLXQnbJjAqg2y9p2PGUOcfGc4wpsrts1jBvPEp+G51zSOBnAVFSr3lc+9IY2ffSMFsBm86NNrX3pXar5apvxsE0VxMNmYx1xTBnR/45PKFMKpHhLCILorZjk8/2r1OjUr4urNx0uWq2G/X1mR9Mr3KQGnoHFvxycIVx8MydCeZTK4rFgimFEko1Epw0xoXL/eUlXfKAvXbZQEwqYbn2V+r1x0+P7y4312lzUwdH//yDPyCjqGPz9fUhAWgaCrzeoWKKjqYSOVX8xQMLvzoNNM6lshUwb3U7frueGZy++EWR7rISIlXJQSTPhxasBwcEBxUnAx2iM9N60OZewqUoq+VT11McodMnHvqmS2YUvAXXlDLniq2pq3USNQOinxwbD08allD9uUDxVRrNzgxD2UKXHCGFBPNENRst0dkDmPCg83tc/SZG+mzQdJIlB0/AxbBAqMD6rxITuunpl5M9M3Bw/e1sRwCyPWCSUIIxdE47L1/s1YMiAe5NProyGMIcfJpylNOXYYbtU/VT9VOekulAtY/d9s2NwQ9BbbnXvFfe6UBL99Rla98hdpWP6OGqRcvmLohQLxlg2T8rHHSZ/9rpBk/kD1QvqwWs2Lq9vKzuKhUjhwP8mrGKnurlAnJiAbSASDGAcySgvTNItgQBa8fKE12t7ncYrTYQ74FAEvLEEf/HyUDQzOBNtaPTyCYDTiwuEQBvpC8VdOkcIBe2HiBAM3GoIMmjLNsErnsYwqtskHpoF6XRTTpeHrxVE9UKXkD30CA60zFZI86Ot8qMM8hHE5zNVg5g6mC8qCvCAPNIAJvpEkBopH+SnaMIwD3l1i2U0oWwf5MAkO1rWtv5XZoTyQP8g599jmk9hHkL9U0iwTgSwysuJhMcot5QpklUPiBIlt5MO4GZi/UJbd/pDUfvIl5AYTVBhgzjyv+Pv3kor9J8uAX50gRmUPTJKgmyADUYzjPHf3LZeSXcZI/pBKtbczgQkR39VN0JhlO6j/dj2g4TwYB30wPmn8cdWVoK70YIw03TF55tgMUMoYXz3BDlKf+YQeKxg3VIp3HqXGWX4YJsEn5gAucCk5BfFnwwkZ9yI9L/jytVE88qEqPmDFtDneO8Ajn4YpwvmQF6cVnTYF7HPIqG3QmmA544gTR1/leQL9Vn2hEWAYlQOcmK9JMmMp2WS/VUf6m+40pH1OM22/yqcLBra5Wkx7W02QVFiQdcgpZUFW47P7gJWMGkflcZv4uP69pQ7G5EfLlisFw6X5RavWyKqN1VIEy39krx5KkI0UxAKCWocGfhOzAM4KxvQqFxcGY74Cifs8eft+0Zr18vXGTeKloQdhstpTjt19kvzysP1VI19x36Py4ldLxOfPU6864G18A4ODqerSwMiclUCIRpcUyI3HHiwzTzhMZp14hNz186ny410nYLZkxbKVVivwNpMDwmPQwGU6EHQu7asIdlyNLgi7J6aTDfu82Y3GnQsDOucVLgxsHmXwWZ5WOLY23SAGXDhX1wbi8ZqvJKSONd3N9JxQQEP7TZGJI46TCUOPkYnDj8X5D6Ak2XMw3EMLURmmixHzQV5qPmWKnJketKfJl2Fg7Kq8YuBHN2kyTglbqTWRxraAIsCqpQGW53VJniMgjZ/cLmuev0iWPXaOfP2/s2TB/b+SBQ/PkFDNGvGWD4Pl1kvdeieFU37pMeUCGXbC7TLiuLky7uQ7ZdxxM8VfXInWMQ1KthPPlDxZzWi3sQeEZNWKu+mOc2SI7h64pT9UQyOOr06i4evqs6cMOf7vMvy4eTLqhzfLxJ/+S3qN/QGSahnelhDblfxoaDM9D+UQssekaeMyDMkFQafxyztFNJD5IIoNDqzkqxYxLeZ5FUOkcuLJ0nP8CdIb1Hen46WgYrjyYx9QvO0MWGA2VXTysasJ4N0DpqnStciW/bSq2KHAkY/SQQPM5/aIP25IzSOvy/LZ/5avrr5DFv35Nvnwypvlw7/eJoF1G8WPsdZRUSQh7qXE2BtG8/U6+WAZ/fszZexlv5SJV02TSZeeLv4+PdREljAnBqbZRQOPoO5yQUnRAOUqp8sw5YDtwbx4cE0/p2WUMjInPFxxDGIS4hk7UEb+/gwZffnpMv6KM2TydRdJvwN3R9tbaVIGVLpMsxk0cpkWedOwVYYnrtMtAG6J44osDT8eKbNNYD5wINkGY0FlL+l/xL7S5+A9pC+oP6hokHknluWlbLWWUROMb/KwwbSYN9MwNtPmopyJjEy2C6xW6KZgQ6m6hrKMx2VoUaEU5vmkKM8vM392knxw9eXy1lUXyWt/uEj6lJVICfzG9OmplvcZkUZiELOZ175aqtiN6VMhZZhmc+XzgBGDldvCNRtkQyiqblPS8LPbrAxp+WCQUrCH9+4J4cIATqGmNmYgSmq6dKh8Yp6FfObhYsa+u8m+IwdjNuKUd79eJovXrMP1MPnD1KPN8DYsYbTBDtYkeXZapod53OGgKrYbEGEfM6GtHw1J6iiudPHIa+WuCOHVJY8WKXcQ/pliQjdTQXOCxr2d+046VU4+5Fo54YC/yIkHXS0nHHgVBlCuutfDOKmCkcl9dBYj/qOIKaJRynTobK9LWf8ZzMonB2MHR+8MMF3NPHV96rqgGNAAo8FT4PdISYFH8hIbxBteLu7QCpGGZRLcuFhigSq0m0PdOudtZ77L0tv/AKnc+wLJ6zlKGtZ/IZuWvCVOt08mHPNHKakcj7lxNGvxqeuocmgQ4qDAgZBtDvtQ7YlXsmOBiyt8xVLC10f67Xc5Bs89hVueqr5+VRo2LZHBu/1YRh8yXYVtUnOt0mZaFCcSB0yb0tNRcmflS+UtzS8dapECqBiyh+z645tlwvHXy/jjZ+J4rVQM31fUw6ahTTByMTizgFn4pINp2emyTTIsOeyQYD248J+rgLwVXezzi682JJ4N9eICpdZVS3DpaolU16ItHWpFMZIw38XpmzhMBv3sWCkY0l/ql61St9sNzIB3Of9UKR89DDIazyiirHklJ/iZT9GnueO/cuNVmvBwnymfME8W5cvAXxwnZRPHQE5SsuGDz6Rh+WoZdOg+stOvfmSFtmGnbvJh/slbpaFc+TNlwwaf6KfRa5Ipwy0AltTUNuce40bIHr87RyZdBOP74l+qY+/JE1TZE3WNmGB51LYGM6X2wTCulJU2BJvp23n/LmHrkDZgJXQLgqBQqcTRKGMxW+AshLeQuC+tKC9PGaIkPmFHY3NorwpGUkvTvEUdRxN+vrFaveduYv++UuH3iTuZkCnDBkpVQ0A+XMmvBritPZzmrU1i8YpV8shb76tb5ecfdbBM6NNL7UFRy+CYnakf0rCh8gp33kovwRR+n1FDZFNDo1z2wBNy3n2Pyh8ef0F+//jz8tTH5p7PFmW0iGjhxjKon7221T1oR4QSBavwreug3XrJoCfaDQ/Y/qasWpEh6wnM8D/56ll5+f1b5Y1P7pC3Ftwhby+8Q1788Hp59v0rpT66ApMsV4uB3Ua6U9b0rUBpYq9gX7d219h6KKMH5ME/3uotwKSZhmg+jrwF7YHOshtSvRQdxmfc8EvJsEMwkLtl6Zu3ycf/Ok2+fOYKWfT4JbL42b9APyXQhIyT1lBNjcYj95ua51ZTA6a7ujbMnZ0EtRL34vH1To6CvlLYfxcJbPxWPvnvWbLo0Rny5ZOXy8InrpCNX72mwquJjYVm3gTc1aTHTtNMrxlwxaWpa7li29rfBtys+qhds1C+ePEG1MEtsuLtW2Q16a05svTJX0vw26fFh3HDNHateBn5WYCXrYXtPDSD52o9y6IdC5QlGmRuSA1vd+d7vJJnkR/kcXmadI2S0WRSEm6HlE/ZWRyQ3yWPPC/v/ma2LJzzL1lwwz2y4OZ/Cz/4ohZgMsGqZnvekCZSCsrNIsKUUaQL28HRo0hKx4+SwNr18v6f/iafXHOnLLzxH/LJnH/I2nc+smKkQfG2EmC7t0qrtYMZxJKRNnICIFOWmCvULlkpC+95RL7571Oy9P5nZPn9z8ryfz8lX197t9S/+oH4/X5lemac7LRiTYckGCt7gaQC2IHSznEw/bYP2jc+7cx2VUIelREJweVrMCb1761u0dz76jsy/vK/yi5/uEF2/eMcmXjlLDnl5ntVufoWF0llUYEyUKnO+P6vdYGgvLNkhfQoLpQBJUWyU5+eUgiDla9q+njVOnGho/BhHk6HbcF/4dPP5aw7/iVvf/kNFL5HLj9qfylA2jEYo/Y+zfRmbK7PpHgtHqs21cpX6zZC4hwQDofURWIy/9sVyo/IJgaKVwsi3+5DuUTbuuiaRFDems9tZFAeGdAcvhkteWTgk+ZENcU9nh9/9bi89OFceX3B3+TNRbfI21/cIh8suUuqgovEA6PF6cKQ0aTcm1PgGZsuUz4I2709f0X413TehSm3yJTCNpDqQ5AmGmQgGknNq39KTbVYWWFobg/irWfDna/cGtYtlnikVtyI7zQSEqpeKvXrv4IqciEQ41pptUEmN8AeNS2odobdpW53O7zKrRH8wzUrxIW8kqINa6VmJR+isIHArfi0BP0satIj5kICH9rk3lK1v7PJjzDDs0h2jdSt+ky+euE6WfnGjbLu7TlS9e4cqX1vjsSXPyP5rphaUWY9NvdWmlFW77Xq3AZHEaatHkjiEdQUrQ3okWvKEdhYqtFyReRpEmvPkTINpfQVSNNwMlsFI4OarHBN04HxlKhbukridUEYr+CA7AXWVMEoWwUZJRcLTMP81ww77TZArHQ/dY52A6W4bA00LFsjwTUbxH5SP4YxetOib5SfQlbegO2nCNLCerBAm8B8IMgk7qluAoJRpFhPdsHqvlkun9/5oCz515Oy6t9Py7r/PCsb73tWQm8uUNsYPIZL5bEF7LTtclqgSDJt+5Og3Bfa5M0T5sV24LGpDXNEWWDWeAaYldHFSeURggND0g+HoT3LVUUvWL1e8guLxFdYbFGRbMAMvCEYkv7lJTK4R7navMxBlquhNeGofLJyDTiKTBxQKYdhBsTG+hSGZ3U0rvZrKIGHMCotBnBvZ8ztlTnPvS7V9QHZeWA/OXW3CZKIhMzPXSYTZqtbMGOZebYbRLFSDWT6swO2CJcFDNNEVtzuRjsmmtu3Ca0rJGPlKLXUBsotq4cJyhhvi6rb5rjmBwr4gnqP16mekvf5XeLHkddqr6YKa8bdEthJqmNa+uo8/VojJ1ADClQMDS6uaqrvipP4OiA+pc7JNXUQYLeJqXZMxaLUDvxtJ06KHdw7Yem3piZLazubjwqS5m6jtRN5U6eZZ/iPiByEbf1nu9uw2So+FrPWPG2kx+SrvCJxseoA5YfOtqHkH/KsVjKt+6A0zrk/1eOG7Htc5t5ZkJ/9wu1Q+2nN2/cMb/U9bqNSVxZZ9aTSRrp88T/T5tPwqoxAUzF3UHAV2pwYoG5S/BqRRZBNflEonoSpackowbGsRZ3hoklG+R9xHGzMNDS3Cg9m67BtrFZrQlsXE5TP1jKq9pUybfPQAkzCavosHDOD/ZEPQHNrgfqiUazlQ2m8LW9uKTHLx+0y3LvMF+B73e7mFWOXR+0Z5T5rbi9Irw0zb2auKONNMsp04+aXmcxXU8VhnqRbv98NWrZkN4MSGkgHDcXh5aXqZe38Puui9VXi8ueLkw8AgZw4j6HBPlmxVnoWFUq/0mIl/AQ30vOW+qJ1VerJ9nH9+8g+Y0ZIKBKTV79YIj6fTz2YpN7XZZGKB4Hw5RfIZxtr5JaX34KB6pD/m7yT7FHZWz01p6YXaaAYKOMV8W3V2L+8THYb3F8ikYj61F0RlOFh480XFDOCuccUwqTI7AVKtJSAmoK1Y4N10r1IraBQDKzmU9f0c5ikzukOf4bhka9UYk9tkoEmP16D7CP9QPRT+0QV4Rw2RSwWguHJ/YE9JRINmE+6J03C8AA/xrHJ5EUocSd/3lLF0STLnURv/sM5y8W8KlKOlp/KmxnfrofuQTmCPYrliDigU+ep74uHY1IfMD9Fyc9G8rOUDYEg/B3iLaiQZDyMpolhwOIDIMyLOdiXD9lLnL4eEqivFn66t3TArpJfPggDb1zJoJOyg/ZyqjYzm5rX6gh/cz8x2peyYLkzbLq7WuGkm2WMFfcdJ4W9J6hPGgcaasRb1Fd6jthP+TXxJ/HCgt0/zFdCQYbIHkQ3riw5XD5xF/eTQGO9WlxobGyQ/J7jzMjJmDgSIXU3jJ8dlXhIOXv8JZB3t8Si/Gyy+cR7KhFV5TJvt9v5MOWYdifzRD8XyIm+kLJ4ufN7qveh1qvPMDeK4S6WvBLzBd6qryCPqk+r/HcCkXcXA3PEFlfbLiBvfIiogZ+iDAUsapRGHGMI6SsrVc9BODCJUg/rsMKtRZseO40SV3mRBOrq1FtoSscOlUKMzzRIW+6hVMEtWeRYySPJFCT1cDGuSeaeR+WMa67EwsgDGXzkHCgeOkCKRw2CjAYliHT5svk+e+ys/JSM4z/TpN2AhjXdwYeruORPmGlxpMYJ2siBcZ0viW/kpzdRD42NASkYbj48xIUzA5Mllp0PSWHmpNy9sGX4CsWY9bR7HJTCBIdpmXtGm8vPtAmWWe09JXHl1eLlKS8WaHr0D36eNiBGgUfyK81PkCOomX+TxXZFWjdvifT5QJck/DOPnFklZGTvHlLo88qKDbWyNhQRpxdGo9sL8qDxvRLD6PrZ2g1QOg4Z3rNc/BAIxmftu2FgflVVKwtWrZMJg/rLoF4VsqauXt5fu1Fc1lPuamRVRqjZStwA7UA8DwzQBz/7Ul5d/I1UFBfI6XvtIpUQHM722KL27IMGrHoFE4518YQs3bBJSgvy5JKjD5GHp50mD537M/n3WT+V43efaIZHmsroRTok/FPunMabr1Ri+ZVa65a0I4KiQPlRK5GWBlQKkE/I4lI9uMHRzXJnkyuCk3ravCmO5Q6R5GoOn4rnSo3pCTdcq/gWb752adm6+eqhuH12+rkcOGmajBt0jIwdcJyM6X+c9C7ZGXMl3gkwRd3OAx2UYrLlmH+K4MY07WDIC0S1yY/54bntp7qPdW3pSY2thOo/+MeFCxqffI2Sd8RJ4htxouSNOlEKR58ovSaeIiMP+634SislVPWNGOGN4vO6MMiGJbDmQ8Wn707HyuTTH5bJZz4le57zjIw75i/i9hepSTONVBoB3E+qXmkEUG55zoUntTKIdlXu8OYqDN3pb98K5LXajwpZSEU2SqR2tfhL+8n4E66TKUiTNPmXD0iv0ebXS8mf4cmb7zDFpYLqE+TJaxx5SnliOPUiJZdHhuxzrgw64GLpvesvZcSRV8vY42equLH61ZKsX6ZWN7kvNrjqXeXeY/h+MuaYq6XnhJOkZOyJUjzmZPEPORSJ+VC3nCSZ/VF9F9/OB44qby4M+EkYJmvM7QID9vilDDnwMtT5T2TEUdfK2ONmiq/EfNc066CF7O9AsLdY8SMDqV7FUnDQblJw4K5SCCo9eLL0PnJvGXvOjySvdwXaZZ2kquvRTh7xwAht+PxbxaNyv8my9+zfyN43Xyn73XqVTJrxC/EUFqiVSfO2OGWST5qjkgFKBM9pIKqjVfE8mO5OcfG/FZ7+NPj4BLjUo01hH+RVlMnE6T+XfW+5Uva55Q+yzw2XS+Xeu6nwSreB+P5OfqMeo7Ny55EclZHLcxxpEDblC51l6MlHyrBfniCVxx0o487/P9nlsjOUXwx2R3wV+qfLrVY0Gxeat/h77DxKJs44VfoctqeUH7S7lB4yWQr2HCcpyDLrlSmTO9NQupnXULZ8yItP3juiCWn8fIlyH3j0gTLiVydK36P2ljHTfyoTLzlD8lHvBI1YO745Udp+MGsnC6jkuiwxf4r40JDIoNISCK9bFkKAYE1C8/H9l5bB53ZLBA2ycEM14qakX3mpFBcUSBKVnoJgONHwm2AQcn9nntd8gv21r5dJBMKgjEZqWvWOD8yWofSZbhJCa/Al7zBAA+A9940PpDYQksmDK2V4rx6Y1YE30uZ+ErVSoTQmDWGP1MSTct1L78imhgAM1kL17fd9RgyRr9ZskEvue1xisTiUMfjzPTswnJku9zGx3NwbigzD+KQRatUB/nUnUpneAcE+Tj1n3t62KsKREKcbypSvKYI7382pFDcGVr7nU71uiQQD0uE03+mWSEWVn22sMo7hMP3ESEDcTXcVD+den1veWnyLrN64QHqVD5cj9rhUjt37z3Lk5Kvk0El/kL3HXCh80Tzzx3kOjdWkescnBmKkyS5k6VGc2GFYGK5vsAwIw1dCWemZ8c03SiRSYVU2e9KmkRtQp6QMt/r2eJ+D/iL9D7tGBh9xjQyHATT6mGuk94RjJB6qlaqP7hKjfonk+72S50pKwxePyqYvnoEceqWk/0SpGL6/5Jf0k2+f/YNUff6s0jl8rReNNR/IQzlFWg7IA+bryk+Rw3Q3kjEYZSlRr1pSt6ybw/PdnHwIytGwRFa/OVt9Dz6vbKD0GLYvDMD9pearF+Xrp3+vwnN10g+Z4ns6fUiH32qnO1dOKVeUHkX4p16wD968MxRp2CBLX/qrFPUaI8MP+50M3Pssye8xRO1hXf/OXPGkGqDTnerb6omqBbL27ZthZBfLwD1/JSOPvk6GHHmt9DsUhui+vxNXxXhJoR/Yxi3LxPebcsWV5aIhzXT9OA98+5xUf/6U+Ir7ypADZsjIo66WHiMOljXz75ANnz1mlol8YKyq2/1dXPyR3ZyReQIZ5SnKXnbc/jLg1yfL0PN+LCPO/6mMueBUmTDjNOl34J4Sx5i5/rFXJblig+R7/OKH+VT72sey4dX31N3F0lFDpNfk8VJY2VO+vO1+Wfvqu2psdGPM9Tr47k43JlUQCKTphFEKaVN+6tY0zRu4Gxjb3SnLHTJDA025w9D1g1e+xyfG+lpZfu8TEm8MKIO45y7jpOdu46X6o0WycM69CG6uzPLBKabpBS/GV+micWnQKvkkX/w4efOhf9Kwi9Y3qrwX9O8lo8/6EQzRo6Swf18Jr6uS1f96StzBqDI+/chz/Nt1svxfT4g7L08GH3+ojEM9jbzgFBky7f+k7xkniH/4APXSei4K0PBkmQwudHHSiIN6nRTziTI2vLNINrzyrvh7lMrwnx4jY8/7mfTea5KsfOwlWfOC+XEK1h3rycy9cso5ZUObLtFn3v2HoLM8VOx2F1G/dG1AAWNmxZckDy/Klz0G9pYPV6yTzzfVqNXOplETyoMvaC2F1jpkaD/5emONfAqicUhBZsMlY1HJB79DRgyUQq9XHlv4tTSwSahxGYY8olEZgnT2goH55pLV8k1to7rdrmbLyMeUAX0Q1yOvLl0tUdQ61yXHYSY1ule5vPzNCtkYjmHghjGL9BKRqAwq8MmegyqlwOeR979dIR+vWQ9+Ljl4zDCph/+7qzaYDzoBYytKZed+veTlb1fJ6mBEXMgj82XOWrq4ZmuFRtRVNJG4c820k0+3nLYId78ysCRoyGc+T14/SfIdld0A6Evm99tTEolgYHb1lOF9DpM1NR9IVWCxane+hsZlFMqw3odJQ2i1rK59Vxl6bOM4FI7f1VuG9DpQ1td+KpsCX5hGHZo+Go3BsOgrg3sdIGuqP5Ca0DfqRfMUHd7BikdTEg7CuEwWyNDe+0tRfh/ILI1XipAhNYGvZWX1a0jLha6QwuQnKYMrDhKfp0i+WUdDJarSsrqBxDHbC4eiUpI3XAZV7CnLNrwmDbGV4Ie+AP8oZLd38UTpXTpevlr7jCSMOmWs0lhGl+oWSBoh1EP4pXP2X2kuzW0FAn8v+TW0wI1OTxlNspyAfMxVT74iBldlO4ur7xS1h10ZpAxEoYgFJbD8TTEavlHGF1/+DvFS3ziPYIj3999LfD2GS7RujdR887LEg1VS3H+ClFROlNDS58WIVitZMHwVkj/sCIlXfyGJDR+p1TzKacJbIXlDDpfYpsUS3/CxMgj5Jask3P1wj1Z9LtH1HykZ5MM4QciUs3SUFAzYA/Lkg+H5kgQ3fiEef6FUjD5KEjVfSqzqM7XiGE/CCO03RbylgyS27BnxJOpgCMJkgB/He742iu8s9Qw6QtVD1aInxPDkw0DZDYbDWElG6iWw7FVxhNeqsnuQaT4IxH2ZoTgG7IqJ4q/cRY0N1NHcB+1AeeNLYQikAspYRHWq/bPOikniKRuKOnlBXLFNCIt+Cl78Xjzfmcp69JaPgNGyUWq/eVFigfVS0Ge8lPSbJLHlz4knWQsjHvUPnsx/LqHqKlodSaXilxf+qmG25bxFWHfgRWdipjDPWchPFuQKnHRCBDGB4D5Dx/C+4h0/TMkoJdSW0VQkJg2ffA7Dswq6DUYkhIUPxPAzkxFMFgp2Gi55A/tKpKpGNr23UGLV9VI0bKCUg1cjDCupCyhuBsbk4r13kujKDRJZvIymKNoIk/HCPCnaa4JEV6yXyOdwR5rqQwZFpnt45ToJITztHC7uhDHxcA3oKUU7jRAnxteqDxZI4Js1MAR90nvfXSWO8Tj89UqlwhKo+/yxQyUPBmXo7UXiagxBzmDGsU0Ur7j69nz+HmMR1pD1r74vhtctRdw6gDIkw2FpeP9zcVRjQoZ4vHOlXjcF5RqUuHiH95OCscPMSXsKhiZk1GgMS+itT8UFXc7b/glMjCLoc66RleIf1FcC8xeJURuEHufkH3lAPYYxWcpnPcI/VtsgVfM/RT+rl0LYQWXjh0v43c/FXR/CxMp8Kb8poub/XICcko1o6Fjqd71enXWt6WqiTSrdzviEMHHES6HR+A4szgjUvkwanhwtWUQ0hAqjNtqarxPhg0Zq9KWiJuCneIBYbA7EauWRYWwe3CBtKXm1XE1NzPjKD0LNvCC24m25qy8NwJ1uKjzzxgRUfmNqFqM2+zPfNJRxJBeuuFIpmnzIirx4m8lcjVVlAy8z9+b/7oJcGZ9ed14/I9WNjE/IQhKDGr/frr64wnaHclGDny1GcOfXLtjuVDhcKWXr0nBgPK5Iqv0+vP0HEVCr38oPExooIm7IVyuiUDpNPGEsxvgwRDSpvmPMsOTK+AznxuDIryRBO6vwKZU/MAWYN8ULfjY/Dr78KBI30dOB+6gcaoUHl2BNfz6IYQ/sanWW3ZEMWJhugISEUIZcGZ+lOTM+CVQv6j4lUZxE0KYRtCmNJSVf8Gc1o8pVu3pBXMGjG+Pxk5n80hE/z8fwlDP1JRYeDbYlVxr5JK3V1vjHPXb8jjpX8ZQ6ghvT46u71K0+xZ+tTblh3njnhnxNuaZa5INRfDBHyQxAXccBVKlE5JqTeBKhjGhEYlr8PDJvxyvRsfKknmxXZedXYRCeksa8Ig7zxrBqnydkmmVn+ciTfU49kITM8yEtRFFhOfBzpdfr5gvAzTLSl3WsHtxCXFUnKh98aIrybdUj/MmXcdSYAF7cO8r9rsy7+eQ8SRUtp+LPvMejNV3Q+GT98elq1DUUAj8dyQdduD2OMsJ01BiMSuOkgu8C5YvPuXqo6hZxGD4G4r5RFRbtQv1Bm4QrjZyss17JSxmU1H0Io4w0/JgKt75xvFdyBneOlgyvviYEd9oJnDAzvGpvuPNhHNXmCEfZVmnC34F8kQdv89OPYJpsTz4YxFVRGrc2Lz5Twq8mmWVAv0RAcwyHrODItmMZvCDGpXioPLDszAfqzM4HZYt1w9VWvkKNK5tM1wwPQjh2Mk6MlC5GBNVHocXUw12Qd9Yr+bDMytbANbmw/tVL7628k28upVTl83trfKISeVQaTp0TKBYqmS3MnwrTFM46ojFVGLaIHV/xABFN/iCidXyC/jaUO4Gj4mnxVc50o5OVHt2Yjp2mGQhgIB5wpHRSJHmweRAqX3REyZrS6V7IpfHZbVY+AVMMObCa5zas5jTFQv2jK5zgRhFTl/jXJHpwp59NtigpP0tkTNGlJ+NB6VnGSQpTdl4TNn/KEfSZEi2VRJpIqjDqn3lOd3rRSLbLQHflRwJUXkiWu4rOvFj+3QFJIwwDI5Qj47Mk58Yn6x5NoIwwZYCxbS1/VjPbjAaPvU+TbaDiICyNN5uHAtsHB9VEOFHDsRWerc0D9ajyt9xVfPyUhmX8Nu4My/8A3DgAq3zi3Aa9GYIyaIqHFV5xMK+b/czwJi+WF4QLHhk2vTwMT2K5aaDYeSaZr0NiPTTXF+sKdnWb8CZPMxzDqHyk+ZGHXSa6Ezzw3EzfjGPHw19OQb7xaG2XND5Za0rv4Me2j/GcFad8WBeoGxxpzClZheBxzyT+mbICJWS2kSlLrEAeTZlgXJ6ZRmZLnuShnJR8mPGtXxt3wvTjtZ1X8z3dpg//7P6g9CQdFOwwJBixTflTSaj8Uy7Ik9c8VzF4QV44KLljXDYkQFmDOMFkpFxZeVE+ljyhjlR4lRbzTO4mX4ZDTSIcypXiljyzvjHFNHWDlS7BgyqLVR4aoeRpwj7mBuSWzfhk+3djUChQfSSOnlxeAakHdSDUrNqmMLzmjIF+dhjViCpEc3z1fUCPGYbhGSZjfMvfJuVu+1nn6eExu1DXNi+6c2XVjfS4RUARzy1yutvysHlbZc61oGh0Lti/qTib9mpapFYV6dbaD+dqJcWiJj8rLN2UEqEf3d2WnxXPTNRKE/5c3XR7Mdv1Oczvv4PsvaYqDwwHfk3pgOhOUWPebX48bx2GcW1SfsyL7QfSopo7oIpRzxy4RXyoW+6t5J5G9X1xi/I8hvrkJG+H06hiHB55TXczjkU4V99Oh7sX/BiGvHlUex8tN6gexYNHXtvuTYZbC3fToONWebqRd4s0rXS5r5Rp2rxMSksTPFR5LRFSsmfxZRjyJY903nZZyEfly4rD/KnwDJNWV3Z421C368qsAzMvdhnT/dLLZOeBR/NTn0g/LQ7+ujZoneSQYPuo2980lrgPkXsr8zAGkvKtI/c4qj2KCMPZmRMmFI98rydX+XxosDyMeeY+S/PBIK6Sqn2dCIPRWh25Z9EktB/cTF6mX3rYtu4t+Xjh6zXM9Mx0ze/Eq2+2Iz9eK7xJdnwahGhjq8y0As2yIwyEleVTZQEP89vyzed0Zxgu8vEhJcbBCK/yRn+7vlRdIV92eJaB6692eOaBccwygl96PbJMTK8p3ea07bohP2W9KsK/nBKZZwa6RmbQolYzy25ByCsapQW1yb9Vphb+rSg9foswGeK38G/tbvmluyn3tPAMQzeMIm2odbx0aoqfXrbuRbkF+XUz4uw0jdK1Vkb3bfGzSPlBy/FBJydJPbBkXpuvRrLCWjzSKRO/9tJMd1d+6fG6DXVt0JihUQN1YRlJzUQjSxk9aYaPTbbx1JoYVh3hn5VsHhafdMrmruLY57jIlGa76TI+KB28tv3tuDYfdW0T3BmW4BFOZlgQjVdVTyCe23EYziY7DZvoZlOTO+IwTds4bcoD/Fhuht1xgYkrfqgO00hChfBJcZNgOIFQ9VYo1pRJZhzTsLINLJNQtzjSr/Uvk9vW/JhGy3SZJtpT+bb8pbu1bmnbnWFI5GHzNvmbPO0ym2iOo8Kr+jKpua7McDa1/qX7kcjLTjM97fR6NMNuf1AuMiKTOu7qZCOTX0coHZn8O4PaQ6bw3wfS0NDIDVoONSZRqdvn2ZAefnNhc4VMaZK2FZl4krKBfqwjmzoSJxvS424tj+8/MtVSOmXDloTNFTKlSdpWbCnPTOFt2lLkgkfukdX41NDQ0NDYVmC6lfF2lCZNOSANjW4KbXxqaGhoaGhoaGjkHlnmSO0an4yjSVOuSUNDQ0OjCyHTqqomTbmgLMhqfDKKJk2dRblBJs6aNOWKcoVMvDVpygVpaHRP6NvurbGt/Xtb4m4PtM5fOnUzZCpClyH8a0OZwnVXwr/vbdlAuUWmFL4flOmXzS89Xlek1r9MYboeaXQW2qvp9vw0OobsxueOWKOqzOkiZVMHoYK2imufdgWofDBPSVDCIr64qatk8HuCbNX5fanmTOWgmxajHQqqyfGPpF6obZ3jr8nPdld+lntXg50vO792mZQbA2jsUGhqd8oABMH8SE2zO8n0I9E/zV2jw2h/5dOu0R2C8I+GWDKJQ0KR9VkYyy9TnHTCP8uoa47Pa8u4axH2uyDrhOVLqO8t8lt76lzlVeW9dZxOoh0A6msViTTiqKY8zEO3hV0Mli9uEcqmxEt5WEeN7z3Y1BRrfq3VJl5T7amvEIHMLyqZR17jr0uJiJ0XlVdQi3J0pYxqbFdQv6kvDYH4we2E8ItFlqHZ5JdUfuorQsqja8l2V0dW45Mfb9qRyJQqGGEwxsLBkAQaA5KIRqGBLCM0QxybTKmDxgIlo3EJBgISCgahxWDgWYZdpnjbk1QemRfL8IyGQshjo6RiUTH4bVjLSM4UN9eUW1hl6yqEeuR3qfkddn5LvTHYIMEQZAkjmvqmuiUnTeG7E6l8Q8ZhScRjKQmFQyhfPcoZV2XjN5bp3yZetySN9qBaGv9iUB3hSAz6sh7yEBaIgsTgTpXC81A4IkH4hSNRda1UaRcCW5qGsSpHNAHd3SAh6MYo+i/dLZvi+w9b7DVBzaHtoev4nXfKQrChEbIRlRjsgwSI31NXfhjj6ReNxdV33BlHzVha8dvhKQvafeBoR4Eqq5r6QoAgZEcP6Sfn7jpGeridkuQKoTUNzlQnphv9ERdhe7gd8osJI2TqiIHi5Koijb0scbcXVNrsGBgRUshjEoPE8cjfpXtNkjKHQ1JxaF6OJAjzXebz+wIlLgm0ecIjkwaeKSN7/1CScReqGG6o5u4MDsZxDMzxiMiAsgNl8pALxC3lMEZpdJv+Gt9vmPrEXCEMR2OSKBgu/kkXilTsKUFlZKYkAs8QrM1k+a7ihV+ieKwyQGmYsn90BTFhHiivNDJpQMfcPcUz/lwx+h8uobhDYpxQMa9dIbMa2wVUzxwFYxgPIzA0nbuOkIKTD5RE7xLLADWN0ojLEM/+O0n+8ftIrNADeUc/UDEpL1pgOoJ2b7urivy+EwTFJAgOhCoaCctF+06Syw+YLDv3LJFYNIJBlYvs5siqwqbFVW40KnCMwrAbWVokl+27q1y4587iQSjztjbjgn963O1FTNPOI8rB8vX1ueXsKTvJOXtPEsPeJoCwNtrwyDF9n4GqVnY8VwI9Rg/Zf+xvZPLQc8TrKIPRRvVkgQG3J5heR9K0w7UOi2s6sWxxLhMlfDK+349l79EzpNAzBP0kgbmNGaZNXCKT2w6Cpj74PSH8UxOpOKw2Gp/ugYdJ2d6/lbwxP5VQGMYnLExSKJoS/6gfSTn83AMOVSvlCQiQ2oLSiud3RshLAhQORyRZPFp67P8nKZx4LgyPPBjRkGnqzUzxughpbD1a15+6BvEWehRjYgTWUclx+0ifM08Q9+gBEolElFHKcT5e6JXy/ztUep/zQ0n2KpEoDFPKiml+toRup8xof8/ndwFLAHJBtjA1UTosN+WqlmxoMZgrg163SymefKcT11y5pH9aZ0+L25QGzxHO53JKHEen0wHDDu6WtWEFMU/SqE0eSVnCZQxrU3tg2VgGlC8SCsnu/XrJwIpSeWHh11KLawQww2nkBqhOVrfDcFuXCXQ0txro6NfUXK3bsDXZyOSXjWy0cm/yauXemuzTNmHVNf5od6JLJOJO04igc9ytbsMr49PsKua/NvFbudnuGjkDa7SJrCpW1I57a6SHYRMrsbXJ8qMbVwyjbHeHH24YeA2PhGNwgxyo29jcD+zwKZ4JTMUj6lY2B3eLZxqvJjebVKy2oLsiO5xN7bhnBTyZZgz5DWOyGE051GJB0nBJOOHAGJCEgW3ml3wU8dyijuRXY9tgj3vpZO69bD5Pp3Q3O0xWPnBPj6PC0c3AxAqKLMKdnRjHEUJisJSiGD85tvP2e8www6bQCaIIH0nG1W135UYeaXzT00knorWbCt/qurV7uj+pu6JrGZ+sTHVgpVorhZYbYfrRPc2vBcEdwqFW8kDcYGSeN4fHPzMdEi0EhuMGJRqe8bjaA2nuXYMXBCoFUpYESfG3eZr8FcGd/k7DkNX1jbKyrkE+W7MRQoq01GdUVc6tPLSXR5AKjnDqYOYxPa0WYRU/MyzjZIViZm4LKHIYMnlgX3HDsH7kk8VKwRpG15uDdAxsp65GqGyDdYoBLVYttY0rpKZxuQSim8SBuqe/2a4mcTCm0cY9ooo42HFUIx/KFal1HIZvFYf+6XF4TT70521ydaSh0Dq8xVuFTePZOizTVWEgewn0E3Olk3nD4B3lHQNcx+AHN4ZL56du04OfnQ+1JSE9vxnr8bsm5q/7gNWJplHEZuFOGt7iJqGLq2vbnde2u4rDZiCBD8/pRj80sTIieVTn6eFVWBqZpkxQsqk3Y2x3hIGzOtq6NAG9RUOObiqvVjoqj2lppKdj58kOT550p7pW8dJIqXAc7bKReK7ikEkG0Jn8mK8I1Dy3C9CV5eG2AbqpRX6LlwoLypRfu8zMa/eEWfauRErvmGfokWgXi/iAT8wi3ktSDwMpP9ON/rab+qXxYXyGoWFJIzKKI8nkY6ZjG3o0QJX88hpH9WARw+E6QXtBdQRco/G5D9RMy0yXxBvx5K3SocGq0rHCMT8qTnO+TDLTaVk+053UXD4zDaJJl3ZZyoyuY3WwIViJNLLMpRWcgzg4gdioyg8DX7M/ri1KxmPKeMQoB23A6XcUFME5jglcq/Dk0zIdrnQmIhBFhE0iLK9tmOGYLjWLlTaJYVQaFn+ew9/jcMjnVbVyzL2PyFmPv4zZUKrZsGPaTI/5a51HHunGNKw8mmkiLeadaTAc8qniKR4mr5SKYwoxIqqk0mG64D86SAzxh5aXyOQh/WV1VY18tn6jJGGEwiqCwcThQ1nK3Qx2vrsApezHqQwxUKeRRK3c/tzB8uj8c6CcgnB2qGZVIoSBLhaFgmPzh1No3maKU2RNcTXFwBK9aBSzbIpAWlgS+SixsOOYom2JDQbWECgIQjoRXMcRXomWxZ/hVVj6kxiWcXCueFM8mQcS0lFii7zQwCTMfDEv5GOGN8nKo5U+jyq/4GGXz6ywDHX5nVP3AZsBtj0MIU54kqCUhEAB1L9NvLYpSIIbj+ZKJdqVcgZiG6sHhawwjZGkIpuHbZAxPNUNm6/paOWlifDPVklKpVlEI43xw0yH+bPTsIj5V+nYeUJ4ZVDiJIQTVQ7mn3GZLxL96Gblm8RwXJlVhiN4tAbduEBg1psZVuUTHiq+4sH8QHciP8wvV3OZhl0vpCBkmvGVoYr4GZLq2mCGuyLhH8dCe59lmJSMoa1jEkwj5Y5xMgTiNf3pFoFiowGpjEXyAHGF0owflQAoCGUUguJk+BjCq9VLhFdGJMiGbZCaMmwafvwpP/5UGjRYIUcwNJmfIPiSP9NRaTEdpE9/pmPmi+FBKg9mvtPLF7LKptzt8lnX5gNQVk7S662rURZ0DeMTNafyyMbGSEsDMBgISmNjwDQGOapaIzAfAKJ7AP72iBuHUeXmnotgQJJ8UjHQKA11tVJXUyMNtbUSs588V4YaNQT4IV4E7nGELYBgGKGgBBobYOth1FQtyfwgX8wPwjONhoYGiTKNSFjCiFdf3wDCEecxjshKYKm4KEBIw+Jhp8cHfVLBkMpjIoz06utVHutqaySItFPkwbAkGt4qTkSCSNcOF6ivkwTymgyHoAnDZh3Yq7OZwPThxzIYoPG9y2VAeak8vfArqQpFxOVyiTgt41MZoN0JMPZQvC5DKkf4WdXI62giAEJb4YJNRLGg8RgKUMb5dG1CGhsiUlNdL5s21UptTT1kO6wMOYal2NKIi4QgryEDflBiiFNXG1Dhq6trpaE+CMMOM2Krq5AoSkyjtrZBhamuqZUaUH1dnQQgwzEMqJaIIR4GT8hkHWSrFv2FYVUcxTsEIxRKHPwYjiueDY316Av1au8T0djYKDW1ZtwGPhmq8opBORBX6W+y0q9mGKTRGGhAulDgqA/WUca6/I6pu4CDoWkwwhCDJVkfRJ2DaiAnmyBLG6trpKqmTqobo3BPgGKyCW1iu9eFojCyMCjDalJGGCy1xgjCNQQRpraJqjbVoP3Q7gjPMNzvqSYvrC8rLzyz646H9Hq0B0jVBxCRBl0j5KqmMSRVkIuNkGWVDuUEMtoA3RSG3NMQZtlCyFM95KoBE5halK0GfYb534h8VSFfNSxfOCm1ONrlNvOLgZr9AunSMLTBUzMv4A09Wg+5DEKP04d3iGqRp5q6GqlvgLzy7SfKMEa/Y72Cb3rdbESe61BfIfQNGs2sl7SkugeY4S5ElBXWIw21CMatxmhIGmJhqcM4XAP9VYWxsKqmWjZBD9VGoLugoGoxnm/CuE+/argHMJaHMX5z/yYpDAXZEEN86K8qjKcbEW5jLXjgWIfxl+EZTsm2lQfLMlEwjVLr2j4CtjtXzM104lKPdJiHKvBnOkyDVAu3INKhYaz2lUIJB6NhaUzFpA5jeh3Oq4ONqgwbkUeWrw6DAfmx3CzfJtoCyC8NW9OQtfLFLHVFygKndWxC4ZFThxqGcZLH4fBuV1OEhicaj6uP+UZSfjh6mOzVv498tbEaM8qk2j9Jw7AUhtIpO4+SsRWlsmjtRtiSCenhdclZu46TChw/XbZShhblyQ/HD5fDRg6RSX0q0OBozMag2odJoTEoIBDU3XqVya92Gyc/GD1E9hxUKU4IzRcrV8vp+0+RQp9PXlz8tXy+vkqtYg0uKZRTJo2WIAzO1VXVshv4Tt1plBwwbIDsNbASSjws62GI9vR75cfI36gepfL1pjrMicx1lAifMB81RE4eP0ze+WqJOFCWI4YPlOPGj5B9BldKidMlSzduUgagqneUKwmhS8EoOGRoP/nhuJEqXB+fR1ZsqBIX/H9z8J4qvU/WbRQX4jetsqYbkcqgh/EMa6TUZchZe06SypJiue2N9+ULDEIev1/E5UYcB6JtnxbHWEIj/eOGZx563HLaIhx3WokvZsg5TqerSFJdY/5kgzoATaPmD0bSI5OHnyHlRcNkU/038IOiQOG5R3LvUReJ39VbvlkxX4r9Q2TcwBNkZL/DpE/pRAmFMKEJrheH4VTNRwNxSM9DZVSfY2TF2kXKEB3e5xCZMOiHMrBib3FJvlTXr1L8KW1MIxTExCLVQ8b2P15G9TtSBvfaR4aABvfeV+WnMbQGA3IQugFtnnTKwPIDZFy/E2VQz30UMfzAij2Rvktq6tega6Jvgr3bUSK7jzxLhlfuL0P67i4FeWWYu7hlQO+JMrzf/tKzeBQMzDUwUGuRfomMG3C8jO5/lJk+0mYe+pZNlA11i1hB1qL79pG7LYKB/pdMLH3qnvp/WC5bjCuO8U3G4XDD4ekUIaVep/GnDE8YSJ5hJ0r+2J/Kum/ekqizRErG/kgKhx8trtLRUlu1WuprN0jCUyZFo0+UwlHHiadiZwlUr8TEupGL9mqw50pfYzAqjt57SNHYk6VgyKGSN+gAyQe5y6H/6tZJLFyrdA1XCPnAUd6AfaRo4J4S2vilVH/xqHjdTkgVJirIV/HwIyW/91hpWP62BFa8Kl6PR60ahWOYxIQSYpTvJMXjfyL5SIdp5A9EOhXjMbmvlmhgA/LlBB/oa8iob+hx4h1yhGxY/okkfL2lBPEKhx0pRskwqd20Ruo2rRYp6I9yI98jUO4eYyRUuwYT/Wpxu5xK1tgQFDf2U24RiKC87soDpWTCT6R02IFS3GeMGE6nuPMrpGzovlI85EAxXH5p2Pg1jAQYDK5y1N1JUjjymKZ68ffbQ+17DW76Ro0xTqehBtbOFmtVjiTXW5Mv/fWJ6HzLeYtw0eA9d0VjHengPqwuAiXXoAS3LtE4S8Sk/NQjxTGwp6z9ZJF4RvSXih/sLYVTxkmq2C+bVqySQEODuIf2kR5H7iVFe04QZ89iaVi5FjoL0gY+NPTIJ4h+Xbj3TlJ68GQp2m2sFO46Rgp3Q5uXFkhwXZWkIM8pVCxXQaOOlPQ4YFfJ69tLNr31iYS+WmnKL3VhgVd6HLibuIoKZO1zb0tifY0agynbNGKDrpQU7DFWyg+dotIpYjq7jlb5Cq5aj7Ed+gXtF+Frmgr9Ujb1AEmVF8j6L7+VvAlDpPwI9L/JY5COT6qWr1CLbb5RA6TiKJRvynjkN18aUT4UTVzoIw78KA+dLHJbDFozKW6UTcorM5e985blrNAmr33m3X+Iw2E8lIeBXT0ws12AAZkjG0bZSCAgo0ry5baTjpBBZaWyx03/kg2Yujodhlqd2ad/b/n7j49SlT7++jvVDGK3yp5yy0lHig/a5fFPFsuewwbJ0F49LN4ii9esl0see1E+rwuKA4ZWHDOgnUqL5JqjD5RRfSusUOY76Z74aKEcsfNYcbtdcunDT8vDC75CHJecuNNoueGHh8mC5WvkM/A7ZMwwDLSFVkyRCx95Sf796WI5fEg/lZeaQEiOuOthaYSCc0Aq6tA57jvlWDloxGB5+L0FUlFcIHsMGaDSIWpgHN8z/2OZ/c4C8Xi91CoSx0xn+t67yil77CxlBfkqHPeazF+yArOqoBw9aay8tXSV/PDfT0lRcRGk0DZArWYFD1WvMDwjmCmNKymQh878kSxcuU7O/9/zsjYOxZsHvm6PuvVumb2djjDkKp5I3Llm2smnW05bhLtfGVgSNOQzj9vXL5XoMjpTgfuAoHtgICbE76iUs3/wslTVfSv/fe1UzN7XYtCDmkjmy6Unf4LZ6zr5YsVLMqjXLtKrfJTFQWRN1UJ54eM/yera+eJxeyUZ98jhu/xZJgw+Tj779ikMpD4ZWrk3jpAToDFYJW98dpN8uvy/kFXIDQZrn7OnHDrpdzJm4OFo2pa2T3XDt/LY+2dJQ2yZMnCNlF8OGHOVjOl/jBWiGXWBtfL6gptlwbL7xeFMSo+iUfKrw5+yfNuiLrBG/vX8LyDPa+XYvf4qYwYdir5ryriNWDwkt724B/IateY9XU1lAo4o6jHy0jn7rzzYctliBP5e8muoqRsdrgJnZ2hS04ASGEVJqa6ukf5TH5biEUfIuk/ul/yKkVJYuXNTwNrl86V6yZtSNnhPKRm8l+kO1H79oix97Axxpzg5N9QqYPG4U6Ry7xniKxtkhWoGjchVz14sjuA3Stc0BsJSsfcV0m/fC2XTosfk20d+LkV5PjUQBsJJ6X/kPOm580my8rWZsv71q6SosEDlB/at+AYeLAMP/oP4ewyzuDejEZOyNS9dIfGNH0E+PBJzFki/I+ZJ6agjZeOiJ8RfMgDl20mFTWKmV7PkdWlcs0BKh2Bw7r+bcic2fvxvqXrrz1KQqpF8v1s4DVBGG/z4ABRvm5fsdwMM4B+ZETKg6qN75dvHzxUnjNzBR1wrZcMPRp5a6p1o/VrZ8N7NEvjkFimGweB3OwQ2eKeC3SYRD0RSqfjlhb9qmG05bxHWHXjRmVAA85x+t7szZHRrwHxwf2MUNksjDMaGRER2f+5micMA2/Dmh1KGcc9vje+xhkbZ+P4CCa+vll57T5L8/n2VeyIUlpUPPCdr7n5SfDAYuToYAc8BZx4vfQ6H7rTGUxuK9/Nvy7p7nhYnhJP7KkNQW6P+eKaU7zpevrzubql+4i0pzC+AXohLvFeRjPrT2ZLXr5d8OON6iX62VPJ8eZjAJSTiNqTPjw6V/scdKB6Oy2lIwMaoevldWX3z/8SIwvDEYOGCUTn6j+eI0++R9W98JL322Ek8pcUqfLS2Xta//bHEYR/03nc38fc2y83rZXc8LIFn35NC9A8fdKyLC0jKt+uANkUyHItJPPW7Xq/OutZyVmg5KqWBArDdCQ3HfZt8RpjGsgLckiSuBKIMPihIzpqdfBI9EVW3qukXwoylOD9PRvWukL88+aIcPPN2OfeeB2Xp+ioZg5nL2XtMMvd1wvDky2F/OGGkMjwbgmH53YNPygHX3Sqn/P0+KfB5pdDvhX5kjpAnGHDk74C1G0HexvfvA4GJya/+85gceet/5Mg7HpQj73xYXlq2CkrNUPs+YwivYiMtlof55vYBCi1x+PiR8vrn38jRN90jx954pzz+IZRmQZ6cNmWSjC7Kl3gkJPFwSEaXFTcZnk98uFCOmXOXHDX3bnll0VdywOihihdvEdivc1LL/3AzyTqHMZRknaIcew3pL350xLeXrpTl9Y3ihNGZghLlqgfRHLdzKXfIxP27JfUfda0evEmYRldCtQ8mPVFzv2UUAx7DFhf0lp4lI+Wpd66VWfcdJnc+cbqsr/5G+vYYp1Y1nakCzBt4yzuplBQxqM/u8vXKd+Rv/ztB5j54rLy36AEpyOshe4w9Q4p9Q9SKZyLmkBF9DpVxg4+UtVWL5a4nfy7zHj5cbn3yKLnzuR/I/+afKYHoOhilnKwYUJhheX3R9XLHs0fLLY8fJfP+d6TMvv9Ief7duehTfWTPsb+S8oKRSn758NTfHjtcbn7oRPlqxdsqT/c9dynyf6jc9MiR8s8XTpG1NV/KbiNPkfFDjpTqulVyx+M/S0v/aPnXa8ej9BGkzdoiWtZh16CuD+aSapIrjNyPGLP0S/GAPWXJm7fKGzfuKwsfv0KioRopGbSH9Jn4Y1n+3r/ljTn7yKLHLpdYoFpKYEj5+u+jVvV42z6VN0h6TT5TGZ5L37hF3py7n7w1dx9555ajYMB+IIUD95SKKedJOIIBmGtuW1Bd6BYqjtof6SiU/vv/RhmeK9+9R+bffKC8PW8fmX/bUbLp69elYMAUKRozVaKS37TPk32AqspXMlC+eXWOvD4b5Xvi9+quWPnwA6V02EGy5K3bUb79ZPGTv4fejUiPCSeLq8d4iUD3q9cmmVlR4KIAFzXWv3WtvDdvD1n4yKXoszGpXfWZvHXr0fL+3/aVRXceIGvemgVDSKTXrr+U8pGHSXDTUvnwrqnyzrx95a05e8uSV2eLp6iP9NztbJHCoWql1r5tq7H1UAZoytzzmIzExI2Ji6u8WD74y63y0i9+I0see0G59T1wT8kf2k8+nnW3vPxzuD/6PAw5n1QcOFmcAyokEAlLKB4V34Qh0v+EQzAeJuTja2+Xl065VF469TKZ/7sbkVJKeh+zvxRMGafuUnL7XIeaj+2MA+PHU+hDoaDkjx8qA086TFx+v3xy/R3y2mm/kZd/eql88KebJdoQkF5H7ivenYdIJMm9mzG1Kkuj1MOJmdcp7/z2Rnnxl1fI8hfeFE9JESZw+4mnZ4l88Odb5OVf/VZWPP+GuGAvVJ58mMTV23VQU9Cl3U3cshqf2x2sOTYkjb0kB2vLgfeC2IsV0Q/aC+5KOGh4UfvC2LNx2f+ekee+XCqfb6yWBz9dLPe88Z7wCwQTB1Za+0dj6vZ9vzJzRvKvt9+Xu9/9WL6sqpG3V66RSx5+Wt0+V08m29MIpMWldiqrFdW1cvWzr8pHazbIoqo6WbyJVC8NcdOf+WLWmX+16khCvpVhzTIA9yG92+d/JJ+tq5L3V62T3/3vWVlTUwcjwivDe5WprQe8TT60okzyvV7ld+n/npYPkSbj3PrW+3L/ux8pXkrkWAeqfpQTYJ7YD2lxZcCH8kydOEY2Qfg/XLlWxO0Wg/s9ueKpVku7K1jWLkSUS1jzbBIqOULtB4J8UIZolPIpcApXfWC9vPLxPPl85TOyoXaRLF72jDz5xtUqTknhIPG5ykR9PUiNZMpZ3l18n7y+4BZZV/OprNj4vrz84U2yasNCKSnoKz53GQxbKOq4UwrzKlX4T755WhYufUbWgT9vdW+oXyR1oaWYcMTUyomZ35TUh9bI2uoFsmbTJ7K66hNZtf4jmb/oP+C9SMqLBkqetwfkmjIclvXkU/c5BvR6lUZN4zJcL5SqhkVSE1gCAyMoFcWDld9n3zwjny9/CfldrMq4oWGhVAe+RvH5MB4CKAO0K1L3AHNKfRNXhpWZ71Uf3ScbFjwgoQ0LZOnrc6Vm+fvKfc0nD8m6T/8r4Q2fybK35kntyg+Vu6d0qFoFDEPWnKWDxZ3fA/onJF88f400rvtUAuvQtt++Kkvn36N0SX7lJGVg2SqHZKvK9sABWuUV8pxw+CS/9xgJbPxa1n30D4msfU9iVQulbulrsvTtW1V4b/kISXlLlf7mzWVbf6764B8o338luB5y+uG/Ze0XLyr3lR/8U9Z/fJ8E130sq1kHX70khtMlDm+JmqQrvYxwSuzwj/LvcRpiQPYjGz6RaN1SFSAZDUhk4yJJVH0qiY0LJBlcp9LO72OutK5+/x9St+QFiVd9JtGqRfLtS9dLNLAJBk+JeCpGq8UJ9bCVCq2xNWDdsbk5nvKhITZWpLZBlj70glTPXyANXyyRBTf/RxL8qEEd3B95WTa99ak0frlMFt5yv3KnAeooL1F7PfmATt6wAWoL3abPvpJvHnhOAt+ulIavlsnqV96Tlc+/JQ7Iiq+yQj38Q83d4fZDQMoHHzaKIR13zzJleK59/X3Z+OK7Ev5qpYSXrJblj74iGz5YqKLkjxyEiRWNaz4UZS1WAV/e+qDUffSF1H7ypXzz0PPSiDGfWHzT/VIL97qPv5Ql/3tRAnD39+mJfkQjnTpcBetW6EJWh2pBiywnhTR3W3ukw/YD+PLrDaGwuL0+8fnzxIXj2mBI+H4uv9eNcDTSLEPNwqpaGJpur/jz8lScKs7oYSSYt6BNlZquRhrDUWmAIvP68sSD8G6fH+QVB2Yg3DdpQ8Ww85aWR4KvYjJcHqTnFy/SXRsKSYSrq/DzuV1Q8KZRrbaowo1p1kLZq/Dco+l0y/pAWPFqF6wvGubofKPKSmR4316ycPV6+WDlOvHy1j5vxyoLgLCPGrkAlVFakzdf2wREYgEJRTeJ3+eRvHyvuD0wSEOYGAAuhxvNA5nlIIbwNqtguBpKMgZ59Ynf74biCUsgvEn5caeZGvQg4nZrJhLmnQGCcqzykTRUGIaFqCmDOIa+43IWSBGM1nxvuVL60VhYQuFaFZcZIE8HhNKDvuT1YfJi3c734tqf50F+PMpP7a22MsAnRrnyS7AMTFOpHbsb2gXT2Gq0rsZUtA56xCn5mMx6HRhIIw2mezygbgfn++HuxKQ0znf8mnEpB5wrJa091Cn4RbkX1GLOyXQkWKMuzP2eDIur9ITbgcVGxWFaSgzoFoe+lgjy5FF3nPweJ9yCys+AnsOUvjkdS1cZmNywHJysexwYvEPVyl0SAZQbA7sqN+QuygeIlKg18VDJgo2SZRTVBeIe1Tz0QQ90ry3jechPPvS6z0t37qlDHEveWb/5PpcUoM8y384UHyhkKojt8DSXzTxobA1U5bHBeAJC2/PhXyMYlTy3T/I8eeKMsO0jahHKgXHb70abeXzijmGiwYUmgPqHxqsyYC35iQXDEseYqtIAJSD4kbqA8lPp2MqptXDbl62cCVO+qE+hX610ksGI+AzICWyFfNgJLobhaxMIl/nFO7WIBnfGYPlcKJMqH2wXA2WjEU0YIZab/cPH/SLqbibBNBUPlakMGevCMHtTd4Fq0/QKblvZTigsg/soIYiGCwN42j5q1UBKSjgHN0GFolYAYQwaiOP0cBOaEgUzQAZwQzoSUgKkiPt/QObeteZ42QSCe/C4jxRWMo7IIze+ASo0JZGUDuTHgfypPCKsE3G5ytou2Nm42gqBjqMjnjhprJr9v7dspWzCtZNpUplujo/G1qFVE2ZsVvxcGP3cXgPkEJcb5qOzuT3U6nmrOPR3e8w4HhirbsRJf2BHnRlQtsmIuh5auSdoL+lROEzK8kdIiX8YZMIrISg23smPRTD7jqSkb8luctCES+WH+94ox+79V9ll5InidRVAmVrKElAPJ+HPgTzQwLRl0AW5d8EYcDL/7BI4JlOm8h9SubsM6jNZehQNR/qgvJEwCtzqU4vqvZ8cs1uV8fsHFrAzqSVo+3vRDl60k5dtYokH28vNzwLCgWS3n+KCf8qg5LhLR4dL8ipGib8HCMeC3mMkr7Qf2t/UGWp+wegW7w6hKas4sc//v73zANCrKtP/8/UyNb33BFIoSUAQcAUpih0sYF8ruCiurujqurZ1d13/6opiW3uvCEoRpYUmvYYQkpDe20ymfr38n+fce2e+TCZoZPKRGd5f8s6937mn3vvec57bmV7+o7rGaJofWK++ZD6KE3ft8M5cBvtMlOlcuPxRXbKfj4fLbT/T68PVDl16Vxaaaon2pxgXSJjSrd3DQ1zU11S3DzJAdVb5Ub/8gEAMeLkdbhsi3Io+gkxt8ye1zYxwzIpzrE2GItwGHHP9Va/7HeMUejGG6wGcWjyBRkHqZ6RL1o1zpiE9azJtKppnT0NilHclVNs+FNyHVktQh6BuA1CItrtXfy/M7W+sU0J1oxdx1KZP9OftTgTslxV9iXETbFec0yjTBrHV5rjarHA5o4/TGEGZzoLfR5AdBO5aRwCD1K82qH+julXdj/8jONJwW0qCihuKPQT7SU61zF/s1oPLx/vt4MZ08SQmNVV6bwGj+d2H++MCvbyYRvdKKm6V814at8A3j750Lm1/uIvP8qq+hdzOUrNcuMS1afavoyt3AEEVhVtnHEl0mWxMPIqzF85Fe28Gt6zZiCSPwlz5zMcTLgPKPszU1vOZ4eTQEWP9qIU0tw0HEngV0zCRJ+Rk2iQcePcbyIL0/fnIdfrTMD5/B+7v3IojZihSwObd96A7sweLZp+Jt73023jj2d/Ghad/A+edcjlesvhzaIkfjd7uHLK9JbQmjmL4/+KkBW+jSKRIbZqB5x/zFrz8tI9iwui5dCMpRJXDAVvlu3n9ccEM8Ooh15QI1RnQVVtuQCbXQfF5It75iu/jjWd9Exec8Q2cf+pX8JIlKn8eRa/u4/YuxQYE2T7bVrvOnxHKRn5QB3N3MBANep6okrhiuNcgJ6CCMLlZcM+tN9FA6JnyiiYacdJbv4+lb/4hjn/TD3DiW3+CeWd8kNs5gjK3q+uK5A+u3KBf9tIGU5eXvyQI7yvDD1fV+url/EsPaLpFLkptnQJUrtcOL10gFpQ2aJ/Lx4WS2jxqLBCHrh3OtE68OrF39PPx1lOwzwrFc/uav7x/l92/nMHKHHKrqdeIJOho2EzNhTnuRWTcupoG6ISOhKk7kKDVijzhrS5vXY07fj5e8L//iuf95z/j5P/6Z5zC6bQzT3bLqrk8xV3E5T8wj78FlRCkcn6ifVH15Q/VPdgX90NhNC1z7Qjiy/e8GC4s6rfR5eOHD2f6t94ANNw8e9a/QzkRxd8u3JvtI4hfG+ZF8YRjJdjSg6UJYJQgzKWtiXuwDRxECfJx6f18apI7grwHLnPfBPF3rKdLE8CuzKVRXG+w7k9VG1fL3JG3E55lDvB5nDVvpnto6fHNO/DEnn0UCHFUnGeH+9LW04YWrYcjzQ6Gv6zGsdzA5syb3z+9IsqT90tSk4Zx91vAHTrKo+REBNs7HsDv7/oXPLDqF9jRvhLtXVtoO9DSMBXHzXkNlsx+I6qllDvrOX/ayzCqaRqe2nwXfnT9u/CzP1+M3y77CDbueADNjeP9zIN6qcwB5aqOKpsWjVaRTCWwpf0uXH3XP7P8X2Lb3uVo796Cto4taG2YhuPnvBanLfxn5LL6HrJuMVHeaqc3PTJsOONvD67R2s0UhGlA1PzB4ZaoVtDbvhnZfZtR6NyMYvdW5HY/hvYVv8WeO/4T6UTMnRlkFzLAFw6dYI27bDhT2wcPhlqlNriimai2LZqVH7qwILx2/m9ksJNfAaqffNVN1de62huHj/6NEWxK+V3tJuoL9/8OtkWCvaGUzaF32y5kd+xBfmcbirSux9Zi+5U3oev2R5BKJp0P/T0oWVC25yfe7z6fcUv2p7Yoz6edh9P6l2hePu1CB8tkGKK2HtnoEnlZA1TZCSr3EM1fw99mngvWbFo3yz81QZ5aY55uEOS0L3+lHaKtXFveYAy2fECYG6Ddg1i68171DOpWW09/Xsu0zkol967QVxyn1/hUcc3ja6hMYlII3PIRlqFC/lrljMPOIW8Cf3sPSOeOsiMhRN1l+Qq27LsLtz76XxSBH8Jvb/sX/OSGi/H7Oz7r4o5rPZpH903uBfYt/sNJqzffjqe23oWO3s1o61yHx9Zei627HndH4wPZr+jghwYEmu7oSKTC2NR+O2597L/wh7s/jCtZ/s9vfD+uu/sLKJeLmDJ2MX00Rpf2BvE+FzaePbgd1SXI9O7Ph3/9Pqz47T9hzdWXYMM1l2Dz9Zdi160fQ2nHnUjGo+4y+X5+8Hegba+DZd1+oRfBq5urdQXl/0zLeCZ45e9fA9XPvbS+ps4BLib/1LbBqA9OoHlbYD+8bdhP24rVuPcTl+Px//wOnvzv72HN53+ADV/8MXb94HpgRwcSHCMHHriJ2t8HlnJgmPMTjtXevyo4ensL/ib+lhKGN0eQ+OSKZa/nqf7+lazvSPMPtyKN4ksP4zwt6jkPupFUhhygf7kuKTpBVyqynKK7+fgAF3E9sj9P9nPLmlmPActcfbzJAVH7qE2jdeCF1MbXK0DcOuC60H2cwaVQV1lX4f6jquApd311acnE8VgwaTw6MlksW7sRsZje6alL/QevjTEEDNyA4u9d5bXp3Dz/DJaXgmm6ZBOLRdxDQdVIlh1gF4qVLmQL7RSVG11UylP6CA/P5Cr+6Fni/qWHSXTfdFQKkhkWit7DH4MRVCHYY53xj7Sq7mXtL78bRdYhX+zEzr1rUKIvuxTViCc2Asc1nhHBaqzdFgfs5v7vII5D8Tjxzhh6oe4dz/l9CJe6EC13Ikb/SVY6kar2IM3B2d1rye3s0rgUHi65b7Vl1wQPqBMHZR6A6Gl7vSzffSve7+MVz5k/fwAMrA12fqgwF96/ZLCkAwniaB1qPjDh6uB+eCF6Wl91zRc55bxedVWLO7vcl9p4ptSuydrt2+er7m+ArqDUhnlx3dl+/3RmtcgxvyuLUG8eUVo8U0S8t4A0t2WKvq17RiOuHBfdw59XXgNL1C8JKS+0f5mu6uhl9TmavmSkVyIFl/6F8t9fgHnepxwGnrv1woI/I4MjQ3z6a9ZtbHc52F/DnOozS7lsBjl9jpLTZjqHbgYPNpNzQD96H/rtwpWX/9uhMAkvpfc2bmsqjkwmg3w2674i0MxBUzeuiwM3v0+Qp4vgOYsjCO+b9C0h/QtdCleGP61tgwvWWUmv7voZj3BnoODUesj29iJHG5NOuuj7w9jeqQQnPnXJ/fS50zGmMY3rH3sSnerUJSqCUWOYo25GtyIcKaZVL5fw+hf+Dlaxpn3znKkNJy66CHwhQHtnzc9+vEDXzQ5YHmx+1/GVCk5Q6sXHenBIHygIhyQqlZa+wLJ0v3RQ5KjGqXSNBHoy3chke9GQHIvWpil9Hab+el27Nx+U7YXTlB8DvfJ58KPXmvFgKahDsVJ0L8jXIKAyVYe+tLTB1umzZarPsIHr0hOO/b81W2sBgUv1xSWaVZegy+i679KFReM8gEjwQFcH5WWEuA3DKLmHa9zDPG4betZfgERXddAyFKA6yrx7Nf3wcNx92rMnk3Of1MzmijwmYgHClem99cO1zwt1BGXoT1COJkG2A9sXhB8MxfGS9P91TaMprVdfTxRXuQ/1sr49rG9vJu+9BipIVy15cV0GLsh4BrjVWLMua1erN/VC9C/4Vbut3b27zMB9BcjvxyKJOIdY7uN6vQPHxBD9T1+B8O4lDW7nUI77n/8c7GxoEOAOOJSe6eSrIhSLIJPP0k+oXXJZ9xqmwDFDLNd9l8iV2V/jIH+v9H78ZC5MQjqI6Q5ygoXDjNr2PUv4nZ3mdKMvhdbe3iw6aOK9pz0PJ04ejxMmjceblh6Li04/2X36UoNr0It5X5vQ5uI/ilfPmKObesvccu+pDkRiMWza26nscf7SY3DWvFk4dtIYnD13Bv771S/GhCY95att6sV36SSKAwKB7CpdM0w5wejcwZ+tSa+6aoHQQv1WPs7k8vqnRVrm1XFre7dr58SWRrz3BSdi4bhROHX6ZLzr1BNwwYn+10sc/XVwopp10qsYxiTjOGXODA4WEVy9fLV7Ul51ce/1HKYOOyzgqtUqrr1c7bkAOxRv8/ahh4cU5ruauxtCeOm5TJc2ZX5W6hQVxy1XGsXxFrll2qy6fSQaasS4poUY27gQ45oXYELLAsyYuBTHzPY+2NOT28OhNMtjkSrau72zoScuOB+vOu3TOPWYd+D0JRfjNWf8B8aNmuXOsnsPOalOqqtfL9+FvAelOCPXo/LUmdRYuAVjGo7GWNZhXJNX/pSxx+L4uefyYCrlXg9VDeVd/c0T/3607rj6nXBUlyc0ADp/o7k3wAXhjBOYC/eC3W89OZ7gn3LnBveKomi8AbNf8F6kJx2P2LhFiI1d5F7WXo2mXR/jles/lOMXoPJduTXlBMucAOAyjsfucn0ERRQ6dyA5igfH81+J+PglLGMBmqafiimLX+fSFLu2Ilzscp/GVLq+9ilvlUPF4O479QVz8LCRlsc09cNdvWiqSrAuhJbqZ229lURxgvrLoiwnzoIK+7z9ZPyiV6Jh+vMRGbMQCa6bqSe9yz2gpY+eFDvWMa+oK49Jjb8XHrnrn0ZTPeEdbDbKNQpFTyTq6XG3QNuLG80TjxKA3Jh+ggg7JvekOC2zfpsLG3XUTMx45elIzZ6MxOwpiM+Zgti08dQfTOS2v/zTyzMo1+XLX+7WJv+3t9QTtnpKXfWMR6Mod/S4Vz2NXjwfo04+BkmWkZw1GZPPfj5Gzffef5zftJ3199qmeuuhOe1VQRvUNvfFIjkj8drN5Wq7wl2oXy/V2XP1YcXT7B9qTT3MhytUI1s0HscOHlX+9uEVHKDyeCtF13fecj6+/7bX4l/OfiGe3L7HHSGn9E42J6a4mTiNs4PynvT1wpwA9ac6UypH0lm/MEWd3uf568eexFM79mAeRe0P3vF6fPctr8H/vval7n2bm/a2u85GrzRSfnqvpub1+Vv3LjiVq/zlAr5zqO4Ki7IeqovOVuoVTk7sOdOlTLkts+NUT43KkfUqKNUpeJJNT7GH+FvvKn18TxuufPBxJOMxfJKi+HtvfS2+/4+vxSuPm48V27e7vAJUC+e+XKWa6kW5J06fhGMo3Feznav2dbIcrz56yt1LIQZuj3rZCITbU+6gJ2d1W61eOSSikTjndUDBed2P6X/qO8Jw9y3oKDsVCTjGj+ndLkT+EYlyAHVh7ODoc0I+5FyS6ZwgjDOdCiNM4nYjdcsLpp6H8075Ol73gm/ggtO/iTee/S3840u/izNOuAiFYhart96IcrgTdDM8ueU67Nj7BBpSo/GiEy/GhWd9Ea8947/dpzK37l7Osti5sv7KPxChemVPVK//IoH4dG5FCoUcFs94iyv/tad93Sv/rG/iHS/9Hp5/7Ju49Su4f/WP6OPad9kOP93IZTD/f+Ym0aWnuqM0vVpJfZRwfRDXaYyjUpLbpc93uJ0S9Kk4LVETHuM2SHFTNjCTUM9GtD36Cx6/VnDUuZ/EcW/8MY5+3Q8w87wfYPIrv4/0vFd5Z8Jd2Xq1EfNRv0LHj9AfXL4sV2WrTv1+G3Vly9J6RVi5E9vvvpxpkph79sew+C0/w3Fv+BGWvvlHmHbim1Do2obuVVcjXulm3cJI6pVRfvskRuORiisrIT/UDqFw7hNORDuxqPj94aoTJ6y2pLO//vx1qHDtdrpVRH222sEul+kYxjbK19OpBNof/SFy7esxZu7pWPJm1veNehPAj7Do/C9xn0xi33Kut8413ntBuU2U/8BtNvQ2RAyW9bNo6hI0wnKkpS/Tv+hjGic1rjqRR8GnVxJFFM5tpjD3SiOGKTzMDagTOAmm1acnG7hNc8vXYc9dD/GAahyW/vs/YfF/fQALPvtezP30ezD1I29FYt406MMgYYk8lp5gGXr1ok7WxKglAqEoYahyInT+MC3BOimu6tSQSCGzfC123/EQGiZPwBKWc8J//TOe918fxPM+eyla5s1E56OrkHn4KVcvWVwahvlIPyhfvS5KX0pUuNongtcsufYpXDsecXVifehug67HI8IOAnev/Wl62evnsCO5gGJIV7zrhwZuv6I6Ff0UhdcT23YiwyOInmIJ92zYiq/dcR9+/eiT7vLe6r0duGvLLifUCuWKuw9p+fbduJNhZW44d7aRHUemUEADBe0d67fiwZ1tnlOy89rdm8X9m7a5yz29FGprd7fje/c+jO/f9yg2tXUizzL+tHoj9un0uMoolt39IMvWbsbyPfu4I7C3lmNIbaju/pousq5R9mZ388jmwZ3tFHr9gk/fns8yn+tWrXcvs3d1ZFuVXjple3cG165cj26d1GXeZeb68Jbt2LSnHb1cD22ZLP7w8BO4/KY7nAOesWAeNrZ34LfLV7sX0DtVoJpw4NDDRhccdxROp7P/350P4oFd7QjFE+xNJZxVbl237n6UaRzAHum+4cprvJBD47y3tyaLIVwSiUSbdYR8ROF8mHVivUrlPAfHZmxtexCb2+/UqncHGFr98WgDdnYu54HO7dweJYapq/U2SyyaxuY992BH5/0M9wSG3lNXrRaxdteNyJV3U5Cyw6J/V6r65CCP6gttWLfrZnd/pQ5oGhMT0ZSa5M4wZvLtyOb3uXs+t+x+BPc8+X/YsPtmij+KBHZi+dI+bNz5AOPuo+3Fhh334taHv4J7n/whOjKbWKsiNrKe5VAnB2geSLHcMusSCcXRW9iLdbslZHuc32uZzpS2pGey7a0se19f+Zrftudh3L3y//DUrhsQT7Ijd6KC7Wa6I4qQuxd8w/U/6vqJH3LIfOJVyZM4OTcU9o8oDgNyt4r2AXaeoVCU+30OmTVXI1Kgj3B70N3Yz8QZnkVm1W8RLexx4V5XwX6JPtq7+kpE87vdmU9uXmR3LkfPrpUoFzIo57tQzrajojPV9I/CljuA3s3uYD5oVKWQVYeFzFPXINzzlDv4li9oebWU53osILv2Gpax3R1Ie6+LKaN31wr07GQ5xQwqxV6W0Y5yZhd6NixD2z1fQnX3/UhRYUo0h11vyL6N8fIb/sh27PVEL8NVkl6gn1t/PaKlNrdv6PK3BnMv/p8QK7a7EwesloaF/ZCWdrutZsJsx4abUd37iBPKep+nOzvPnbbQtR1dm+9DIdvFTiyPMteH6pzd+Rj2PvBt9Kz4MdLRIoUy/XqQcoYa9RVVd+24esvnry3c6wcfEpfNOvVErsSX8SBQHnFEoW0S3B4Xom/mNlAP3P04osUKt4uEIFeA+q+N29F753IXrpM4+hfiNsht3Inee5YjVuDBCB0+VKqg47HVyFFblHNFlDneljt7Ue7hdHcHsg+vpv/muN28kwjOL9iXlTp60XsXD8K7s8631e+6h6A5zW3agez9qxDLl+kvUZbPfSqTR8cTa5Fr4/jP8b7cS//uoh9u34u9N92Hvb/4MyL7elkn7gsa/wtFRJMUx2s2I/fQasTcRV3mU6CWaEgg99QW5B9agyj3c7VP8cNJhq/bivzDPNipyt+89XGYXe6QcfusLt9WsOxLG+/5ix/sOKCuk6749TlcuVdSzTe7m87ricrTTbkUcPrEpE5dN7LD0E6sM5I53bPGjaIOTFP6lNsDq9UyhR03Fn8X5DTaQNyoIbZZ3z1P0/GKdJaS4rpel4sZXsgXkGLmCfZI+i6yhK46GXWOqQSdocwMXV7MlPVK0bn68uG8E3FaLlxZ3oNLEplligV3H7p6O7ecR9jckXSUlGFZVY24jOfWMevCfs4NChnm4/J1acoo5fPuQaNG9mbKv6e3Bzk68z+fdSr+7ZXn4LanNuL1P70GLaNHMQOKS7VfO0wuh9OmjMOLZk3FjylYt/XmEdFXjVhvp36eRQpsc7lc+f72Sy98tx90SPxw2YzWTAiPx2LxqdXyAS787MLtyM3G9lXpCrokmfQuRYdyHPC5DdmxcPPQF/TgF/0IOQ6iDHfpGI9pedzHjOhPoLBkHIUxlJ1Lgm7EztFzHZdGn+1EhfsDhUfZ/166l5c7dufy/he5y43p+Mw548oMzrLqMnleB0OVOMvQLS3cN4o9ThDH6C9xHs3rEnngOsq/xHJDLFeCp8w66eytcyuWUWa7qyUJmxjXg8Sol0aEWH6Z5ScS3hlgndl1u9ARthlD+nJOqXDLJWds8e5T+Dvo/W7r+9nuy8PRFA8hDg/qonTPoR7UKVbYn0QS3MRZ72y0lnPbljk4VRVe4nbnNlV/qifMSxVuMF+YSix5Bw70OmaYK9D/Yo30FebJfNSNJRgpwW3nnRF0LuWVTR+rRukjFL561ZYEmxbqk58lPdQWSbJOuf50qjOXZelzeX2NJtrEcigOmEhJo6EiB9QsEjzoj9KvGFX9Bf1GV5ASiFTy9Bk5NaWnC9cBPn2R4brsrgHPG+8oxsNxhCs59rvqX7121Lqa2qD9o8B26OGhCvcxCVftTe7sqd9OSTx9kz7LfrUUbuDBFtcbF2if0uX9aLnHfV1JY5POvg4s53CgdVUuZ/Mc/z7e9J7ur/jBh8TOMy+7mA2+IpLQDThHDur99OhvkdtRn6CscIXqYCJM4eWEmZZzAyhctzeF/HCt86IO1LUBasK1FfX5yzx1RVGnCTm+65hN3q0zjTH+iNGZdWZRebjel2Xr85U6IgtRk9CTuM4V4C+jf8jbwnQOXSKX+FOdVH6uID/hcopK1VU+qTiqf5z+FtdJIP5TG0sc10MJ/abfqF/lP9d+6QmFs7phOqnq6vmiwnXgpfgU1ixXZ2OdkD3CcG0pUFiV8MkJt335C36w4wirLVeuViBHuTCFkr6PmuF8Dwe4UjyBWLoBkVQaBXY0WYq4KjegRCCi7BKZzoU5UUdn428nNBmnh/kWGM/F1TKa0urTmMVYHN1cDTndYJ9udPlXE0n0SipyWZUdoPLUfA8d1MuHvYxGTDeae7gX3SuMyzKcLyiN6qepb0WqBp3VrOhypeqmOvp1UXzVU2cQvPheWyJsd5j16WG6Ho00CqMgr+0oNN9vzIP56vaF+3a24Qt3P4bt7OTD/O3KOtI2+QhEbqDL0xJ4oQiFWaxAoRdxA6nO9OkzmiGGhaIUdIzjxZfrcLmWMU04yqNhLpOoU/woD4erEYqHOA9i+t3YXcYPx3kwE9X9m34ergwd4PQwQJ+PpcXpXbRIPIdkioIyqUvpQdww0uk44il2fPFe7hcFNLQk0NDEgTTFBvl5S/Rq93TlUkWEoyX6Y9bVz9VJy+TCEj5cVo1mOOL3urIDiyZySKWjPE7iQR7bpvjG3w9XtRN0+tpOOlpBkuJQl6gltnRlLsl1nGI4e1J3+VqXwiWOJKxSUR60Mzyt+H6aFMMbk1G0NMTQzO3eFO5Bo7NeJEM9TOfdZ6ltrfFdeSW5/ZVPivIlyXowKyf0dElcYa5sTt1leIZrmerVnIqhtSGOFvpJS6QbzfRXZ7Gi+2xlgvkqf9VLZxPVDpWTUF4sx5XtwtWOLKf8XRseKbuy2RxXpnxtoLvpt8KDOqV4kKj8tD5cO7lM7dTydCLE9ZJCS7LE+vb0G+vfzML17lOVrfgDyzEODQktHbHFOJbqxBK7JiQpzJLsaPT1H13mDsITDNeVQIXrMrTCkzXxdTle8VMMb4on0RxOorFQRUO+gjQtlSsh4YQn+1uVS5OY0+X7FA/ckjxA0heVdG+nJKKWubKpAVMck3XpXGXoBU195fCAvZkHSo08iFNZmqq8xlDMfT4zuEzv4rNzTVJEyhTW174gnGV48cPOktQg/fFVZ66tGi0yXOBucnD2FzV1MK0/rkwnvLjiqxReulQc0hk7TqsxmS5362k1X6Rxw2vq3f/JMP3mxlfvWOUGq+qIWCNn3zL1KBJ9nKewBEWZ8lc5Ks/lrzCJNQlNP3+Xj+K7Mpmv8qYjBnVXd6O83RlRV56fTnFlnJeo3i8PVw+vLm6Z2qxldCSJRAlxLXdHUzz819NyOojI5ovOAYW+Q+/WWVAXpdVv1Z1tqbAdOiPq1qfK4jruW9/Pko1onA87F3OCTcJOglLzckvnBi6cgzQHOP1WuOJr2pfGX6ZjFC8NB1WGO8HmubAzLVc+Wqa0Qf4SpQmO2kmOvBKbshTnEyl2oPqcp1+foE7O7RPs2Lhc7+hMKI4Gf4YFeQdlqp9z5agNrk794a5ObllQfn8dJDpVfpx5Kz+6ad/6Mv5+JHacqKNvxCm6JJQ44WB5YLgElUzL+8K1/YMwxnGilds2ze0nISrTvASde1iI8STKZC4vpeEyCVr91nJXJ7csKNtfxjTBMpWTcuV4Zcj0zfQEfUfLVJ8grtrhPp2pvPwwN60N99uncGd+eCAIVd/BCNqheLV1df6udjKO6q0w6ksK6bC7P9bVl1N9j16CX+Ur3kGKMQ4Rdx8xOwmJOk+UUQByXmcQ3QM+NeGa/1vCndhjB5WOxtEY5QE2pwl2RrqvVHm75zB8k9B091n25dO/zOXnl0G14OqpM58yhSdC7PNYTgPLaGQZmkpM6h7U2vguf7++7gwsl3l5/+3hqs9w9DntV0cWbuflH7fnc2+WMHOjm0y/FS6l76n9fqv57TZFEC4bfJnLixuwvwzNB3awMvwwv659cF6h7t9+8YIw2SDh+jdgGf/4eVOqlcsYE4/huAmjcNz40Vg0YSzOmT8bL1l0tCtW96e6m5L9NEF+rl1qkzPOM2/F0T/j8OM2gVZ5rSlskPC++AOXPU3YQdP4JtfWpndCtNbkFv3u0G+17lJjwe4QxD9ouX6YW87fGrSVXsdIPG7zyq7JszY/45mh1ejWd40F22NguH4/XbhMv51443aSCHRCkPMSX31x/XKD+AfkM1idgjQ1y1ROUEZQjsKoG/vL8eMG1ldGTdjA8Nqyg3yeDi1/ujRBWU7c1qyXoM7BulE8Y2jQWMXVyvUqodZvWsXPJFxnUyXiJCjdlCZhGcQNRknv1Un759O3rCY/xdPvYBndweUX5O1Eoj8vAan4Xl4H1jdYdqjhXsnDC7XlyIPr0a1QTQeat7h/5hmYm2g60PwofTMHs4EMFufvsD5HqlTcu8k+dMpx+NZrXoxvXfhy/N+bz8P33v56HDN9snuK/VePrkIimeCW5KakIzqUhzPmFBh7U0+UelGMw4jW8WDr+a+FD1z2dGG1NhjBMt8tnGsEFqQJ4gz2u9YCDhYuBoYH5fhl95VfG6d2fkQz8Nz/kW+6jjKYDRb3mVq9yhkqO7LqO0RwnDky7cC6uQeT/85wPWPh7qGUMchNaV6cIG7/tNb2XzZw+f7LNA3yrjX3jIcfb/B8Dpb/XwvfP+yIsoOg9W8cqVAs6jL5+vZOrNy5Fyv1yqTde3HH+i244tZ7cclVN2FVVw/0rXadTnKi9TkxmAdwx+NfM7OhNvnW0KG8zMwOhxnG8MTE55FI3yioez4j+NmKdbjsj3fgsutvw2XX3oqPXL8MX73/cazpziCWTMNdy9RZzecY/SLBzGyozTAMwzhcmPg8UtEpTwnKSASlaNR/mj9Ki9MSKMcTiKUoPHUjnX9/qq/GDMMwDMMwjlhMfB6hePdncvNQcIZicYQTKVoa4SSnyaT3BgD3yLJEpwlPwzAMwzCGBwcXn1XqGbNnzbQBnP7kH/cpT1kkQqMY1f2d7mynHiLS027eTcfDxeyqpmEYhlEPgiHHhp4ji4OKz8phs6pnVd+C384Gi3+oVpPfYcm/PqZHafp2GP7R775wik5veRDHWzZcbKjQetHXT8zMhtrkW8MZ12fIuMO5r2oFv/12BfMufECc4c7Atg1suzGyCTazxn99l0XvyQ5MvuCFectl+id9oHQyoz4c/MznYYEbWBtbVuHmlvm/g+XPDKbXf5dvkL+mXvgzz7+eeHXtW19uhAjmh1M7DOO5jvbX+lnQR2hg1ScFZcHvYHltvCBO32BMq81vOJlrkz8N2l/bpuHctsHNqEVrRNtbQrNESVlA2X2eM0/TtFAtocip/mm5M+cfTMs/dvda/air+HQ7PgWhXpxeKRVRLObd99v18WqvU3gmeOk9kUbByXyLhTzKyp/O5oX3xxsOBOurWuEOU+BuROOKc+0bbm0xDOPw4w2i3pmdPLuKXKGMXL7IeQ7I7DaC43DFKfG3vq2u5fqWe4Hx++Io0jAjaLuGGH2r3X2L3bWNooO/1TY1azi2zfjb0JjJEdMJzSx1RW8hh65cxrcsuvNZZKg7suUSMuUishxT89Qiiq/vrMv3jfpQ5zOfRD0DN/aYaBgLmhvQFOJRR4k9g8Ldhv/7t74TaxKepRLSzGdBawPG6fMT/O1EnETbcILtqXIniVOsz2dbJidjCHHdSbwPu7YYhlEX1DMU2aVKfBbiE1Bqmo9cJU4B5g2uTqDRSvxdjDSj0jyf01EUnxUnSIfzAKyqS2QWKLbz5TiKjXNRSkzm+tBnir22GyMTjpZOeJY4Nkpc9pQKKIxtRHnmBFRo1VkTgJkTUZ7QikylhFw0hMrUsSiNaXTi050BlR7x8zMOL3UUn9ykEoB0iijtAyctwk3veg3OmTEJWR6RuGXPdLOrZ6Ewy2azOG3yONz0ztfggycdgziPgCoSoI7hcWLdrQm2R/We39KAm99xPv7rRScjzbCyawtjeJH05zmKd5nEzGyobTii7s91gRJfVJ+5cgzNp34OU952Nyotx6JQKFFweuJSQqzEfiQ5/62Y9Na7kV78PmQy2b7l/D8shZrqLOGd4RhQblmEyRfegtazvuFEdomNG45tMv4G5LPVkBOQef+sZvz5R2Pelz6AxT/6jLPjfvhpLPrhpzD9M+9Gb6WAyHGzMOc7/4rx/3IBctwXSjr7KQeRjzydPR1/Lf5gy2XPQeomPr31y16R4jBCMdiajLuQVDSMStE7M+l6Bhfxb9kaihPEo2x1aWnMR5fyk/rAKmmMxxFVPJbp5R+kOZLx60nT57hG6QPCJB2LIh2NQPeyapkdowmtAzOzobbhiWou8aizmHkkUY2mXHgp3MxBmVN2HVquLqTEmWjTDLc8lBqLIgM1+KrrCdC8zKXx52uXH4wg3l+LHywP8v9rZRwsbmAS1UW2LVvkOgilEI4mEIq3olBNuLOhwdlPWZCfbLD8BkPBtXFqbTgzWHuGlbk2cOzXWc9SEZWxjZh96RuRnjYZO+96CGt//Ads/Ol12PKzP2LH1cuQz+URGtXo2h5pbUK+UqJv6OqopyUCC+6DDsyFa/g9mPlx+uIOjO8vG2j9y0eeHYz6nflULbhytYarFKBl9X76qUvIupQsceguJ9O4zLusrJr7pnRuGU3xaq12qylfP1wovn4Hyz2H8PIfaPzTX16NDRZ3f2N5qldg+l1rfWFefP7pm+9LH8TzzbVD64E16MgV+BfoKRRoRfeKJa9qA9uzfx5BmfyjyM4OHk/m5cM/ffENwxgeaLdVt1GkwtI9nrqPs6TToCSnM6HFqhOl7r5OBbIfKfVsd8srvbsR0evbOB/ko3gSqzqTGJjOjCrM5cF4Lm5NfGd+nFpTuOIGVpumNv+gDJd/TZqD1cfF95cFy9XGHBVonu3XWFJhH+d+03SrgcubefalGZCfxGuwTOUGZTvjcpdGxvmg7KA9QX2N+uO2KVe+LrtHJo5CcuI47Fu9AY9/9adY+cUfYf1XfoGNX/0Fdl99G+WGznJyA2q7cV5pyszAiUEGcjREiVZkeME3zSu8zBj6x9HUn1O4Z0pTa7XxNS3y9wF50vTPVeY55EDPwj2fbmv3rWAnHksFVIsUWJzCnQXlcu7Jngj1BZbrAbS3U6gW8+xhfNO8HirSMsVx5s+7AljOwGX67YxlOfN+94neYNtz6sqVBWn68lEY07r6yFT3wBRO0zRYRtHYd+/pAXkwXy3ry4umcC4Pc4B4cl8XXvGD3+Ezt96LLNefBgm/cn4eSq90Ki+og8rz6uuJSn8d7he/Ni7T+u1z60Hx3HoIVoZhGEcy2lN1Zk+7cU5Gsal5ITGaKVCQcjfXGUDt3npfcNeKH2PjT8/Cvke+g2g06R3YEgkqCbEcu4Ys88nkfeN8Xl0HlylvJ7xoEmEK09lVr2ymY3kyzeuBH8Vx3b+M8+6hINZH9Qzyd/FZP+UVCLvA9ECU8soxjovv8pbQ9sr2BCEFNuezzENtDtaJ8swqPadarvhB+YqrcpVnL035K89acamp2uba5/LxTfXx47ouk2X5q9CoJxrfuN4lPiX4QumEC87tbUehqweJ5iakWmiNTUikUxQ+HEOVwMcTiZ5JEOrp+JzuC6VlfcvpIIbhtSJU5Xnx/TQuXZDWe8o+EJsuzgF50piTlunJe468XoXkSCOcOovPYMXWzFJkVXJ5FDK9qGSyqGQzKGUynhj1BZjXy/E4olBwywq9Pcj3dHvGdEXFlxCVoOJGlNDq23huNhCv6iWKqOgp+FwW1Xze5VnMZlHK57ic6RmvT6xxKrHqnpzP5bw4FLuqW4Xz5WwOVYZXmF71z7NeRU6ruodV4ZwWehnOsJLCXXq1i+Wo3axHgWkVT/HLnFd6hRVUP9Y1xPrk2LPdt2UX1lGEup5NbfPXi+pRYVrVo6r0XH+qh9ZRmfOuPAnuwNgWtTuI59WZ68+vr+pY0UGAWw9aed5qNAzjyMXtqjQnkvgnmy2gN1egcOI+T/S7O1NAJptHNs8+j3HUvZV7dyO37W6Ue7ZTjHrvDZZYk/jqpQjrpmLb111Ae0/e2b7uPDp788ybgybjSMApri5z91KJKX53toKuTAkdPQXsY5ruID7jOJEYpHH5l7Gvtz9/WafSMEN36ZxxPTHJ/PPK18tzH/NUvC5OMxw/1GaJzTzFaJaZ97K9aqc6sArVY0+GdcuwHloHVM8S1Cq/l0q5s6fY3z5ah/Jl4RK3qqcTnIrLtGpLT475MZ3q0p3JIUPLFYpu3Wv9aTsYzxIh/+ylvxF0oFMuaqzluMdpmL8lemqPD4Jtxj3CnQEtcOzTA0tdhRz25XppPc46ON/NcVL3k+a5XzlByVSK25vPoofaoJdjZ3cxhx79zmXomzl3G4BEptL1cDzuzGf68tzHON0ctzMMl1CVqKUbPSeo+5lPdyzqHEPGHZtCKMSNdlRzA95w9AycP3sKFjTxyIThZXUe7qwcBSPnyxRm4yPAotZGHDe62dmxoxoxKx1HiBu7RDHnLrdLmPUhr6Jb+aIz35vB9EQUL5k2Ea1cFqODzW9OYbqOlCRGdfbQiU71zHQFitMYneboljRmpBJOKIco0E5i2UtZdr67C43lAhYwj+NGNWBGPIJKTxd6OtqRpBMe3ZR04TNTMfagGSd6dca2wrJauAccO5pHYiV2oF0dGMu2LRjVhGPHtuC4Ma1IR0KsQgkJxls6eRxmtTSyXqwT9yg90Q/WbWFLA/5hQivFbQ/FezemsfzjWK9jaMqvxDIlNt16ZPwK11OF63FKNOTiyabEQiiyzmEue9n0iZjJdeHy587gtpdhGEc8bqBlv8UeA/FxxyM1/lhEki1uWWLMHMQnLEFk3BKgZT6KjFPUKb30BMQnnoRQwySKQqaViCtWKDwpyiTYyg0oNi9EedRiz0YvRrFpAXoqjRR07LcoyjIFirEihevEF6HQeAz2dvSgs5REvvFolJimwPSKLzHsnSn0hF8XFWVXPoJCajbzPr6vjGLr8chGx1HYUQBS+TmRqLg5isHkTBe3wnjVMbSxi1FpWYgCUu5yuwQoUhP5fymSY+byWD2MUDzN9bEI0fFLEGb8cmqaJzqZZ0cuhJwr32+frPU45KIT2H4KeJYv0dvN+PnUDK6LRRSoFBDZKorpmQDXR2jsEoRaFzjRrm1gPLtozAo2Q4xaoumoGWhaMBNp6osIx0stDLl//Sh+hRuvwPE1WynQLzLINnMcnD0RobmTAdm8yShPHY1e7mESi9kK/ZPjajYedk/S96Yj9Jke5NJRgOkiR01F6Kgp3Cfi6Kb+kOjsinIfmzbG5els3iRUZo1HNhXlflRw5UsEu/qP8KOY2vXvmHTFr88Jh0NXRsOR5iFtPAWdE4AUQ0mKr8+/7HS87oRj8O1b7uIRQgGXnXsGEPG08N7uHnz6hjtx7bot7tvmqoeE46mTxuHDZ5yMk+dOd/ECdnV045t3PoifPfYkjzDYsVFcveH4+fjmG1+FKx9agX+/fhk3vneKfCpF7v975Vk4c/5svOdnf8DGtg786X1vxvLte3DR727Edna6UX03XZe2KcCymQxeMmMi/u+Cl2Ll1l141Y+vxhSKQP2e1NiAL998F86ZPwcvOfZoV5cNu/biu3c9gHXM9/UnHOvaKLa3d+LT19+KP63bDBbgnPctrONXX/NifP2We7B69168+7QTcfz0SS6+eOPPr8WNT23EKRPH47r3XohbVq3Hpdfcik6OGWFuuUbW8csvPx0vnDUV/33D7WilaHz7yUswflSzS3830/73rffisb0d7vvwnpjO45zZU/HhFz0fi6ZOdPE2727Hd+5+COMa0/jAmafgBw+uwOfufARVpglFuf717fghRNuhUql8f/ulF77bDzokfrhsRmsmhMdj0ejUavkAFzaMZ06Y/UW5eMslZ2w52w85ZHq/2/r+arV6eTgSjxzuYUSH2zpuzrD/KjTMx6x3/MVbMAil7h3YdtXrkd35IMa+4HMYe9pHsOvur2LXbR9HMplyI3FW90cmJmPKCz+GiUvfuv9IwYPxPY/+HHvv/RIPtNmfhaIoRpux+F82omvLg9h8x5cxdsErMHHJG13fofcU73n4J2i794uI5rYhEokz/zIylRTGLH4Hpp56KeLNXl8U0LV+GXbd9QUUdt0P5kBRGUbzggsx+fSPIjmKoq+Gcq4TO656HfI77kG+EsPY07+A8Sdd5C89kI6Vv8P6370FJQ5xY5e8E1NOuRSJVoqLGro23Y3tt/838lvvRJh9YKa3C/PfegOaZp2ONb99N1Jj52DSyRcj3jTBxa/ke7Dnh3OQ5JaO8qC/Hr2SxoBypZivVssfb3pP91f84ENi55mXXYxQ9YpwLBIb1lKHY4rup8xQOLZR5MWfPx9Lv/Bhf2E/m7/8M+y55k4eUOQw5rwXYP4H34aeDVvw2MX/g4ZIzEnSXDGH2MIZmPmu8zDu5OP9lB7Fri5s+/WN2HPV7QjnSihSfDa94FjM/9wl2HXzPdhz58OY+qozMOb5i/0UwLov/Ahbfr+MBylNmP7ml2L6eWfxoDDpL/XYfdM92P3jPyKys4P1iCPO/cbdGjDMhzetz2qJwq+ET0647ctf8IMd/jPh/TS97PVzQqHQBeFQ2LtpYsiga/tnIKMUdWfxaGTR5Ak4euI4dphFXLtiFR6kE6S5o88aPxYLx47GstUbsLe3170ofk5zGpefdw6OnzkZ1z+6Etc8thJ3rd2IdTv3YNGUCU4APrFlB9bubUOJ8Y9hvi8/dj5WbtuJm1eu4ZFuFlMb0vjiq8/BmQvm4N71m/HLBx5nJ1jE65cswliK0ke3bMdKisBYLObqq7rqUvi7n3cMTpo1jeVtwg1PrEZrIo6XLJyD+ZPGY86oFjyxYxfruk49AY6dMQVnLZiL4yaMxca97bh19XpUGb6QQu9Y1knpO5in6rh08njmMxfPY5p4KISHmM/dG7fhnk07cPem7fjLxu3oyubc2dDXLl2E7fu6cBMFaA/Tal0mKOjPmTcDx7D9S5l/nkdOt3GdPLxxK5pZxyUzp2ImhfIyitBuXWqj8Fw4uhn/e/6LMY9C/kG3Dh7Dmj178fzpk3E+10MsFsXybbtwO/OohNWLht3luKHcC9TJcVB+pPuGK6/xQg6N897emiyGcEkkHOYB0jDfO40jE73vr1rZcP2Pun7ihxwyn3hV8iROzg2F/aPqw4jbp2g6+yYR2tPTib0bH0IsPRqJxrHY8uCv0PbkNchu+wtyG25CYffDKOZ70TDn1UhPOQG9u1djL5eHwnHvafFSCNPP/i9MPOGt6Nr+GLY++FO0rbsd7Rvvc/mNmncO108E+zbcgTwLLFSTmPaCDzkR2TT5BPTsWYvda25C9641aBw3D80zno8SRUHn5r+4S++67N0w52WY+8qvoFLKY+tDP8eeVX9C23ouz3ZhzNEvRnL8sWh76lZku/ciMfn5mHv+d6lzU9jx2G/Rtuo69G75C7KyDX9GkSI1Us6iwv6qQAHevnMNutvZD05cgHz3bmx54MfoXn8zMtvuRve6W9C5cyVGLXoT5rz8S9zWIWy5/wfYu+Zm7F17ByoUH6PnnoGGKc/DrieuRy7ThWyugAnPexfSo2ehlQK02LMLme13I7f1LgpU1nnzjajuecSdK1F3WY9eybsDS/dVVG/5/LWFe/3gQ+KyWaeeyMq+LBRRZz+8cQdg1bK7DB6ZOhaTzjkV3dQEm69dhs4HViLz2FPIPrgKlc5eHsyUkJo/HeOefzwK+3jwct2diNB3ilyd5eYkFn7qIoxeshC7qRE2//FO7H34Cezj2NsybyYP1pYgu28f9j26xp2pTCifUxajhZog1tKA3nXb0f3QKnRzefcj3K/uX4Hezg5MecOLMfdt59FvdmPTNcuw5/7HeRC3kj4dwbhTFyM6vgVddz+OaIUHMKEIpWedHOkw4s4vVyhWKlj2pY337HdEfNg7xUHhXhPc2H4tV/6lv7oWn75uGT5xzU34DG0zRdus8aMxNhV3X/XRvZbTW5tw9JTxeHTTVnz2mhvxKcW97hZ86NfX4KoHlyPKDXgKBaJe4FRhD+zu1yS6DK9Lz+OjYXz5NS/BmRR796zbjI9cfSPWtO3D7kwG1y1fhaZkAidRxLn3aLJMXaZWubMoehf7Zwh/yXLcPVR0cNfTk8tv/Qv+5bfX4xO/vxH/df0t2Li7zbXvW7ffiw/99jp84g8KvxXrGT6LgrSJ4s591YnOr20iVmzfhU9ddys+cf0yfJZHT5+77X785x0PYWtPBjGOW3oaT+ipTX0Zqu/Wgkqpr51XPbwC7//1dfgk8/n4H/6M/7ruZuzq6MLJs6djfCrBNuU52LA9Y5oxY9xoPElR/vGr/4xPX3sL/v2am/H+X16DO9dscHm5B45KFY6/Xt6GYRzZqCOXxcJhhPO7se3WT2L9zZ9D946VbvmWe3+ATTd+Antu+yQHxW8Cub0MjUCvphEl9il6kMjdN1moIF+OYdyxr0Whtw1rb/0SVl37Uaz547/jiT98FCuu+6RLk5q8FEhPRi5P8UnBK0rZTmy84ytY/ftLsP6Gj2Pl7z+Ep275oluWmrQUlcR490UlvfqoecY/IEy1tuXBn+OJqy7Fmhv+HU9e+2944rp/R8e25WiYdDzQONWdzU3oloFkE/ZSjD5x1Qew/k+fwLabP4ndy/4dnQ9+FaHcHkRjMSTYX/Zu/BPW//FT2HzP99hXFpHr2IYtt/0Ptt3C9jN+91PXsr1VjDrqxa78rQ/9Ak/+4TKW/wmsZhsf/tXFyOzbgsSomUhOOsH7AhTbp8uyYi+F76YbPojdt34M++5kfnd/EtlHv+Yu3Gkb1FUv+OOQ0Y/WfyBsejZuw9rv/g4bv/4b7Pr271Fav5Pb3J1T3G876UK3bjLLlwpIzpuO9LRJ9P0MHvrct/DkFfTPK36BR770Q6y76kYXf8wLTkCWY2qBY7B7cw/H/GJXD1Z/5efY+L8/x/Zv/Q47v3U1p1ehd81mREa3YNSxR7m0T/7gd1j+pR8xz5/jsS//CCu+8xtkqQ9GUYBWknHnZ5QhdXak+hNso7oTrNdHtu7E3kIRo1pa0JBuxLr2LmyhaNLGjDCSu/dQRzIhby/b3NaBjlzeicXWdIpH0CVspIgU6XiMCRjPCUQvvsTaKDrb1990Pl60cB7F6zb8+x9uwpqObsRSaWQY9cY1613c0+ZMx7SmtBOdeqgon8vi+EljceyUiVjJeq7Zy3J4dFTrFav3tCGciKOpqRHbKBa38ChKPL5zD49oGN7QiJ2ZHHZ2drtwr34Ud3JYv+NfuWM3dmdzaGpsREtzM5qbm9DM+UicUloi3WuKN/XTO3PhXl0e3LoD7VwXo1qakWK7VrGuWzs6EWHbo8pDgpUWdfXnDrBjDzawTi2M39rUhE2cX71HA5JwBXmzRzRBPc3MDocNL7RnR7mrx3mA29DYjEaaBJloYD/U0tzCPqYZ6XQTYtGo61r6YHei937qNlBqT3f2MxJPoZjrQqZjM/NJIp5Sfkl07Vztkqh/q4a8wVLdkSj07EF250NIJyLsW0YhFipg3/o73LJwvAmVcMoJv1JF92J671nMtG9kl11k/i2IJRuQ793HsE1uWVUCWaLPPzGX69nLOnW7ukQSTex7abEGVibizjhGOWgkE0k0NCXZzga2Mcw+MOrWRbPa3tCMWDzJbpQH1zHvHahdu1aznBDiyWbE0y3obd+CYqadS1gu66j1oioEfW3PtgcQD5fR3DTKWWNDK5KpRkS5AbQN/KHHqDtc8VWd2NKw6W2rCPeFRo2nHFcbOI27937T9/Zzfm+b6ZVHEpIh/x3kpe4MerftoQukkaDp7RCdG7a5ZRrz9aom3Z/pYHYFjqG5tdvQyPFU5TXpCXvqgoj2NY7DIekT0rNph7uVQ/lGU0knPPPUPMpf+bn3fjKee+B3BOMpkUFxzR9Cq0Hb3d/42giRhF4EHGdnEEPUf6G6cJtAG0Aize/dIkyXZC8TZycTZ+1TdK54xL9i4AtU15N6vQUFahLfetcb8aJj52M5heeHfnkNnqCATaTTXrm0tW2deHzLDiycMgHzxrS4J77L+Swamc+JUyeyo47gmsdWobtYZB/IstxlaI8o6x+OxmhxOjqdy29XjI6m31qmASDkXo8UoLqxjkF1iXYSxWWGNE11ydvbkfaLyHnvmdTAPCKML7GqeztDsYQr0x8PGE1l6Rfj+w5dZcbRONvPuKysSxsOrry4KH5crdPg95CZYRhDDvsKdU3qI6OckRALBlnNq2uNUZ3KdJbOX1RDyBv4aH73ScKohpMUjQlO2VdEEuyr0v6yGvy8Quwv1B+n4hEkYyEkqMgiUsQBzNe9DofT4MpPNUwRG0m5/KvRBPvBFPsibxxQSrVJb/0QqeZJSLZMQwkxFGk6g5orhZD3nzYXOmmh9quNKk/tdOOFulZO+7pvvy+kKmb5XhupKtgXSsx6kdT9aS5IIpRvPBZGgu1jM7k+mS8jBPkeuF6HAdrgw9n437OaeaJL1xyJwdGN0zCFp79N/Th+NA/+8ASoL/64HasJjqMcW2VhOlBYY7zgsiCPPj/iJB6JgaOvM688d+G5b/gVVeZRjUXo63Qe6Qfl6Y+9tXm6+YHtHI52EGoVUd2o3TfVOUrx62aZEDstNz9g76195c9xMybjc+efi/99/Svwpde9Al9/8/k474Rj3TI97ej1AH6vQ16y9DicdPQcFEtl/O6BR/Dozt2IS3Q6gUdhyHmdsVy2er2ryxlzpqOBW12n3Kc1NeD0o2a7e5ru2rQVeWUo8amzh0EdNS9hqSMb1j3o7N2U4VX1VFoehLu/pHabaFmQj4vrx++bBqmUqDZhP+6pTieMWQfVRb/90lyKgUmZZ9jVW/G57l25wTJ/ahjGsEG7rUxdYGD6LfS+YImyCAO5p3P3Dw5s+6kZQ92xvm4nTDSOwbwzP4xFr/smFp7/VRz3+m9g4cs+5UesMK+S12V5IQ51eRxbnTDT+CoxHKBh3XXnvompSy/AcRf8n5f/a67AMa/+b7ROW+qWKY8kFUNhz0qUi1lMPOblOPHtv8JRr/oaZr38a5j84i+i8dh3IR+d4O7LLPqDnWu7ivWnXjcsUe61vZZpLP/Y117hyl/0mq9i8YXfRHrMbPaJ7Bcr2f0FK9G6VD4xPz+tV2UZmHFkoZHQmbaP/rkpCabEk5vEHcB4zploacIJ/3YxFn/s3Vjy8XfjhH9/L+ac7z9/WCq5M6jKN8hFf+UbKsczLq91CN/h5//j+Vj678xXeX7yn3DMey9Ew5TxbhlHY5cmGLtHMtx1nmWcJwywwfA33JjGRpw4azqeP2cmTp4zA/9w9Fw0N6TdfZN3rNusrtATYRJuPpv1EBF7wbecdhIWThyHvF40p3LYa+qenww39ANbd6Enl8e5xxyNUYyrVyIdNboVR00ajzsoTLd0dlOrxv28VUffWTW7X91lfpjmAwEZxB+MvmSKr52jL6BmOhi1y7y03kigqX73LTkQBSperQ0e0zCM4YK/G7suwAtxBLu4ugW33JsMijvjQjQJR5NonXIcxs4+DWNmn4rxc1+A0VOPRXbPKnSvuxHI7KI44zDsZ+aGTf4I8q/phvbD6869ghrHzsa4OS/AmFmnuunYmScgVM6g66k/IZzZgsZ0DMXd92Lbrf+Bnm0PI9k8kXV5AVpmsD7HvQEzXvr/MO7UjyJXSaBYLA9yskV96oB61MRpHDuL7TvVlT+WNmHeP6Dcuwud625BYdcj7iHMQGAKTYL1GQwzwTLjyKBvc7iNpe3jzXjhfUv3wx0YBY7Bia5cjl+6AGOX0BYvxMSli9AwZhR6129F2y33u5NYOrAKtr1XgleW9095BWX2u9yoo2dg3NKFzHMBJp6wCKPnzkCprRNtf7wLkXyJB0rUMINXcURR2z89O6inUE/kLg378wNw28Hv3R5cvwkf/MXVePdPrsTFv/gDLv7VtXjfb2/A+6+6CTdv2uHOZnpnUL34KzZtxYd+9Gs8umEz5lFIfuBFp6GBy8q6l1RwKyfoRMt37MbDm7ZhwqgWnDB1AhqZ/Oz5c12U25/ahF2ZPJ0xznp4ZzcDl/Lm+E/e4gX1o6C+sMEW+rOkf3ZgvMEZPJYfejDPrQnWN+Pd3qBppcKJ++GW9e0lRzhBjc3Mhtqec9T0DbrcqC5EV0byPXuw8o+fwWM/ewtW/+bteOrKd2DD1e/E1usuQueDX0Och+46sNcxb4Cyct2vn+dg3ZEX5i3YdN+P8dCPL8STzH/NlW9n/u/Almsvwu6bLkUsswlNqQSaYkV0P/JNbPrDu7D26ndhJeM++ou34knWTTRMORHh5pkUn6WDX+lzdfLPgMm8UGxU+T/9R6z41duxmuWv/907sPmai7DjhksR6t2IhG6Jcu0bPOPB2mfUm4F7bv+8t3kOXKbw2lD9dmcqadIP+Y5u3POx/8XDn/gaHv/k17HyU9/Ems9+B+s/9320//5OpJJJ70pCzRtXgjlNpQv6SuARnSeAqUm+9Ss88K//i+X//nU88alvYPWn/w8bmOeuK65ErFBClM7m7U61tRt5POviUzd+6z1werDImbve0+8cbs/Wnu9vuH09GTy8ZQce2LITD27fjQd37sX9O9uwpqvXvZdS95C6S8iu9+OGZtz7KEA/d/UN7vL5K3m08coFc1DK6YX0ngDVfZu69P7gpu2u7NefuBjjUnG84oRjsbWtA4/s2IXqfpenvbz3R2G0YJHiuHieMA2C+5f7U4cX768TxPPjPm0yLgh819XFzXjzxNOc/jrXetADSf56NwxjeOPt5YcAd33dr6m+yl06dCNDCJVSDr27ViCz9R7kt9+P8q77UNl5L0JtjyCBLGKxiHcp22VyIDU9n0O/XffszFuW3bcR3ZvvR277fSjuZBk7Wcaue5Ao7kU6EXX3jSZYTorzoe51KGy/B1nG7da7OJdf7V7VFIqlUQklUWIfdrBeTKUFtXFF+z/0cFMP25fbfi+KO+7z2kiLF3YiHY8i5tc3SCs0b73lyEGXz4OTStzUjkqhgM7Hn0LPinXIrtiAwhMbUaRV121HKhxz93TqhUj7OcZ+VF2+zlzeHt1rt6B7+Vpkn9iAvJ9neeUm+lsFceYbSM+nyXhEELSyzngnpB0Un3r1kDZ0uahvvBf77hFym069RI3g01Oa8XgM8RgtqmncnbmM6WEb3dijy+LuvlEa0aVyfc/17q078b3b7mVnFsd7TjsBR41qQlGvVNIZV+avB27uWLcB2zu6cMZxC/C6ExajuSFFQboNK3e1uVPsrsdy11lqVpvq5detln5X8wl+9l2GHySdHzyQvryC5c6CGR/Nsn7eGViZwvzl7rdXrh/imuLWezHvXsOkeXc2NMB6VsMYtgS7f9AFiNr5g6F+QZeYJSjdb/alsZgeMtKDk3HOx9kX0thfBsKzr1v0UTEyBe1XB06d6GSAl85bEIkob4ZFma/6c1oyzj6dZfZ1/cqHEz2IFI7EmYbG+O42qJp+y4/q0gT5C832hTPPCBsZnIlSuyIcS5RflG1VGxOu/Ki731NFBOtDOJHiMqNZP3kE4W1Pbapg27rNxD/eLw8X1vdPP7ypRKIueWvqgqMR9yBwlBbTQQh1R4J+H5dvcL+QTpHt52fun5BjcJ4/nL/XaAY9VB3kKx2TkJ7R/kRH05tppFz6cxy51OxSdUJbQ+bvtHo355zWZh5FVzCKndnzpk3C0umTUSqVka/odRgx93CQvt2rS8PHTZ2ImaNbkaTQTNE0TdJh3MYK8talcfUwgr1GOJlCiZ3Kjx98DI9s3IpjmMc7n3csmiJRv98KOad6YPMOPLVjj7uM9JHXvxy5fMG9jL6T9fCeSGOe6mk1VTkuKR3MhUso16zOIF5gfnvdg0CufhLIXnznrooT5Ck068xf5v90aWQuX4b01UNx9FtTxfHEt8ONKCyXzp3Xu1TIyTOnYkZLIxJsW5qV01eSTps13S0zDGP4EnQLYSewvDB3eVDhnPeDDkD9kHpSPUgTD1eR79qBRNN4tEw9wb0iqeyeek+hEkkxctTLiwWoK+p7oF1lqPuhKdydD6D5i9gdM3/WKxYqo9izw4U3TzkeiZYZKIcSLIP5R9kj6Ql0t1R3ZlU5HlRRCCVRDLEv51R1qUYb0DjuKPbNrFexF+FKtq+dQfeoUjXRvFsnNNUnzgqXe71Xy42b/UKEE61+G1W+nrxnf1+bxp8XfXl5P40jBG0eZ9w4feKTU08deH6gv/rntiH/uTg0vdRdryGMc1yudHa7d2nHOT6OWXwUqhSJFZqeUqdaZALPMyUqJVWVv8uJfxSm+aBc/ZZQDedLKHf1KhZGHzfPfeazTBFaTsTcE/XuyTwvl+cMdd5/uHK5gSWC4nqlEFkyYyr+65Vn41sXvgJ/ft/b8e1/fJ07Grhp1Tps7ckimkgiRvG4vqMHd6zegKljR+PHb78AVzD+F887G19+5Yvw3y8+DQvGjUJBl4618Zm/Lr8LHUlHmEc8lcamnjy+dedDyBWKePupS3Ha9IlO0AZpCqzbbavXoagn2fh7U3snbqf41Hvj+s6mSjhymQSqcOVQxOrwWE9HBuHuSckgnNMD4vO3btQXUQpkF1c9JuvioXVFk+MyD+HurVJ6meqh8vxl3rvEFO63n6YX74uQPhumswpcj6v27MMDbNNkCvifveMCfJ3r8aqL3oT/ee3L3P2uhmEMNRqs6ms6U6cnxXU2T6iP0eVjr3vx4ngH3u6P626ciGSamF4hFC5i90M/ZX+TxNHn/geOe+tvMPPll2PKS6/AhBd/DQ3zL0C1xP6ZA7FeeZdQ5kRnJfWie/10dWCXFPfVp963qd8pVikRyqF73U0oZTsw7XlvxeK3/RazX/V1TH3Z1zDx3G+g+YQPIBRrdvfm65VMsfEnYMJLvubKn/HyKzCXcRe97ls4/vXfdHlntj+Eas9md3+mnrRP0PQ6pJB7dZPOKumsFuvAdmq9pJMJdK25FoWevZhw7Ctw0ruvY55fZd5fw+Rzr8Co0/REP/tYriS1JaHXU/nrMsK+lauIq2zga++eLTO0NaQJndijrAn0hcbLKMdK92CQnFxhisOxXmfuQ3TIsM48Mk6c43sqnkB+1RZ0PrHWXQ095cv/imM+fTHmfeztmPWvb8WUj74ZyYUzudr1Blo/H/pDiH6nE2X6rfyFJpKmCY2/nb3Y98Dj7grjMZe+FUs//9wMPcYAAFz8SURBVM84+mPvwOyPvg3TPv6PaH7Jye4VEdWneTXRSMPrFeqCtgSPBNgBlekQ6zq68PCm7finX16Dnz38hBOcFTrC6t1tuPrRVfjiHQ9iN48WPPGZxNZcAV+47T788fHV6CyWcNzUSVhCWzxlAqcTMCbNI1ad1JOj0YH2ZItYtasNa9o6UZQATaYRa2jAbVt24vv3PobHt+9xjunOQDrRR4els127YjW2BS+K37oDa/d1IaZL7hJ5EnXsnTN0kJW72rFixx50l+mEzF9nRjP0m9V7OvC4whlHzqvLVYr/JEWf4uvJ+jDbFKUY3pXLYxXb+1RbF4/oPVGueshrnf+qXgzby/au3LkXT+7tYBlhl6fKK3LZqt0deJLtdA9EsTxXRy7r4rp4Ymebq0tXueLeaRrnOljfncV/3nIP/vzEU+hmx75o2iRs6+rGh3/1e/z63odcuw3DGEoCkXD4TWJIH+SQ2Ioji1L7SuR3L0ckt8MTYO6+Tu+p3uBl1gH6hnosXEUyWkU6WkHbQ1/Hznu+hmzbajSNm4uWaSehccpSpCYtQXzM0Syr7J1FpBJLUqzmdjyEwp7liBbbOPhrUJbQZL9a6URu16Mo7n7EzacZ1piMoLz7AWz600fRtekvSDSORuu0E9Dk8l+MxPhjKAwaWCu9dpttaZ2Jhskn0pagaepS1mUpRtGq+Xa0Lf8lOh7+NpKhXiSpLHVySu8ZjRbbkdt+P/I7H0SkmvXaH9G68cRnbtOfsX3ZZ9y9o/F0M0ZNP8mVn55Em3ISu2L2tWqfix9BcdcjKOx9AujeQDHPfpzryjsL9mya0QcHTX0i052Qaevh9t2B4qZdiBXK9GvqAkbxLpVTEEapN7a3I7t6M3IrNiAVjtKHKT6pT1IcYzfpi0h/vov+3IHWo2ahddFcNC6czYOuWYiPH8N9xcsnyXzAMTi7Rvmso9CU0O0/G+oEKsPSsQQ6b3kIG79/FbpWruN+NBGtC+eimXk2HjUTiZmTnPh8LuFJ9BomXfHrc8Lh0JX6bvZ+9wA+Q1xOUodl7yGXMRRxTTyk3NjGDcejgdGJOGaPG40S42zo6EEPoybYQVTZAbj9u1JCLpNFKzu1Ga3NrlNQ9UMUkPoax+ZMzok8ne7W++nSXKbLyrt6s2gvFNlRMAHbU6KQG52MYUwqhfU9vcyf7iGxp/sfMz2odnfi5g+9G7PGjcH7fv4HXLdxOxLNLTodwOLYPevrScxjUjqOBoZt6upBUavRL3cyRXCabdvc1UtBGYRXGJ5k/Ag2dTK+v14Vb3pLE3Z196K9VKGwZRk6e6l0olp26ypcLmMu26IvO+1gO/WAlLe4jNHsacc1plmPXg41qiLbyfJ07+zkBtaFgn5TdwYlrSslYppsNosx7FGnM099d37ttu3YtGcvvvaGV+F9Z70AP7jnEfzHsvtRSabY8yaYp9aREg8N/gumv7/90gvf7QcdEj9cNqM1E8Lj0Whkqr50ahhDTShc4a5SvuWSM7b4L/Y7dHq/2/r+arV6OQ+4KXnqg7oW7V/63GWhyP4jORHhZCsqXeugr/LoHkYdo/NYHvt68hhz+v9g0invw/b7f4AN17wXY1obkaKY1P5eYD+nz21GW49GWF8jClXcWUAJ1EhuF8IFHsCzv9Gb69QHhxtnuPUW6t7EchiRebivGVWj7kn0ULEboaz3eUMNBTkm0rs5Qw1TEWmcyOhVd7wt4Rot7kMks9X91ku/i6EGVJtmo8j8dOcQg1hH1rNSRLmTbav2OkEZY9eodaCvEpUqLLdpBivXhQjrqkvtqpbK1vflc8Uqenp7WbdZCKcnsHSWzzpLA0RLTJPZ4spXfkUWWo2PRaxxPKqdTzFO2Z1dDS7BPxuo7HK5lOdhxMeb3tP9FT/4kNh55mUXc4C9gtskxmYOa7geOM4BeWqFEv08NmMCfaMX2NuJRDjmLqtrU1GBcHuWkaevxqaMQ4VjcqgrCz1lrkOdIh0kVyigwIOw5IzJHJOZjgmjlJI6q1/dsgcR+q7C9EWkAveLxPSJqHCcjezrYZyou8dTZWlfK/GvvgGfKRWQKxURnToW0cYGd1bdE8uM3UZ/68y6s6+eBFXq4Y9UB3VRkSvhkxNu+/IX/GAHd63BkSMOvbEi2ngUWbsptp5i51elwEk1NaM3Gscj+tLQvl7kdJmE4lDxdIm5KovEkWhoRG8khuX7uvHwnk48Qqd6ePc+rNjXhV5uZQlRiTfdI9rLjap4e9VTUSQqL1k4mcS+SgirerLMU2Iv4tWNjlBgL3rqnJmYMroFWyiKl23c5l5CX6H4kkjVV4GcOGR+W7JFrKRjF5SHqyeNRzdbsgWs6srQcVUe43Kqrw4p/MnODIqKz9+K28PVv7xddWQFFF/rhkX0ry9uHpZXpq2gIN+RpxBlfdz6kDGfPeyMV7CdGe1YKo/11DqTaNyaK7LMLIrcGYL1WKGl0ml0Me9HeVT36O425Jg2yY67thd1bRX71WdozDCMwwfHXSfC3FnAwk5Eup5AMkrhqbN12p/ZJUqcFdkHJ1qmeYl4FCdhqnsyJdIkQJvSMbSko4hnViPS/gCi7Q9xkHwY4fZHEC3s9kQiu6gEy0qpW+tdS1uPJBWqLq9LxOlydSpaQrRrFWKF7ayTLkN6L45vSIbR2phAQ3kH836QZTzEKfPfy/neDe4WAJm+TqTeMrSX5XO5F4/W9iCincvRFMuzrgkEt86p3CTLTarcntVcB7v6hKfWjU6Mucv/iRBamxuQKm135SvPiMpnGyNsR9AGF1f1LlFsdyxn/UtOhGvwrOkyjWcZCR2dadQl9ESZWmM1x+/dXe6yt3c20g1nXhw6gc5whjbuQoxjZIJpYhR+iRDHR46XTYkkmkMJhNftRGjNNpdXdc0WTrfywEgHYX58xk1TamL9TvqjJzyVv8rxyqJPsmTVqYFjfksihfj2DoD5VF2+W1FZtZl+3dMnjp8raHvUBbdStadyI+jysi4RS2Dq85bgvB4KiqUbEKcw0ndTdf+E6yX8+yy9XoXCkuLRxWtsQoxiNMb4uifUPRDk4qpX4Obmb/cSWAq04N5LT5j6y1im5vUAkINHMEUembz0mKPRxDL+pMvSVErugSf1WmqB4voCNKonPpl/IHi9dnnhukzv8vbDXXy1V21VfCdWVQ8vD60Ld8lddWc5KsJ1am59eaIyrneKuXjK0zOF6xK88nX3gqos137WRcsYP05R6ero0jCcVmFZeopVZ1B1b6vQ95MDYejdB8sZlW9q0TCGDa7fINRa7nJxgkovqb6KqkvCy52J4Z98LofW+eejZfbp3PdLyLetRoIJJFqVToLLCcREGM0NcbQ0cDBOJ9FIkZdinxKnKgvEoScydaXKe3LXhbMbkrk6SIBqGTNXXGd+/mkKwEYqV+Uvk4hMpygkmY/iuXxcHmE0cFmzTHEbWR9aSwPjs40q38VnG4OyVW6SitS1i8vUfsFF3nKGpeIU2Srf5aU2Jrw2Mp2rJ+O5KS3pr8vg/tHnlFIYJrht64s9PauhNyfoHlC6hzek0bgp+VsiNcqDIcbRyS5qB4W5cM4nuSzNcbopmUYzrSXZgEZOU8qTy4K4usezNh+VLQnZLz8liOk/DE1S2KYphJsSys8z5ZlWni4tDw4Z97niWF5b64TXMfKPRBydIxCKVFBOoOnBmEDIuTiMG3SmXhrGkVE09VltfBdZ+deU4cK9vPYL94WewvjXfdN1RlMTnjdzqhNf16xY4wnU/fIWQT7Ko2ZZn9WG1yxzZQ5cRqv9zbwVdX+UfmBcP88gLAh3LfFtv/gy5eVT5pEbfzewE9UL95OcHj1uNOaNHeMW79I7U10a5eNNDMMYHgT7q6YSXDJ3eViBPJgsFQtITj4FU87+Tx4Ap7Hn4Z+j/bGfIs0DXIlUdY0uHacSXdSfTowGZwIlBhVH+TnjH+Uv4ReUJTQJlgX1UJjQVL8lApVnbf4ylR3UWVOVFywL4gaCM4ivuLVtD8oN8lFYYELhQfm1+Qb5uXQyxg3qPzA/40jCbRUnargJnWleFiwLTH8HxguWeOEUoZyLcxyUMHUPFvE3FYdb3h9/8Hz2x0tD1/IehurL08tXglVpvXQHph6paJ3UldoOQPfsDAjwjBugb3ZAGm+G1d7P+uP/rca/wYw7uadXOZ0xfw6OmjAWj2zagVUUYLpc7gRc4BZ+ksNptQy2/O8xD29GT45GKbTftWQ+Ln/Fi/CV887BV1/3MvzyPW/CS46bj7buDG7bsBVlrddAoBuGMaw4cP/30O1X0eYZmHDm5xFJjcH22/8H2/78IaSjBaR5RKozlRJkLi3jS2ipG3BTWiDKnAAbAhuY58Hyr11eKwL3E4k0UZuu1moJwmrzrZ3W5nkwG1HoateIMbWH28g37zf/DIiz//LaeP3L9EyZTDdtB8+XDUwzWNhg5QVxgzxr8z14upFgbBf3q4EMElRfBtupZQdjsLiyQ2X/NBSvkQgKXEmr9rTj+w8+jmo8wcOUmPuykSL/PWUcKdTWXRfX9V7Uo8eOxgIKbX3rftHkie4l/bet2YiPXnMLVnX2uMv4VZ3FNfFpGMOa2v1fD/XEUqNR7tqMPbf+Gzoe+BKaklU06pIyxafOagbx90vH+drfQ82h5B/EHer6DHV+xsjgcLiF8nyuu9uzLj6fddjj6CtKyWQSN2zYhkuvux03btoJPbSk+0Td0+MjplfSvUph9FQq+MJdD+Gi392Ii357Ay76zfV472//hEv/cAuu5zrQg0y6J3Vktd0wntu4M3vROCodT6Djlvchv/qnFJ4RNFB46t2bAy83G4ZhHC6e0+LT62D5J6wHdCLuCfU13VlkKTr1NQN3vydX0QjSnq6tetp+W6aA5Xs78Xh7Nx7fJ+tBWzXk3oWq5e5eWhuBDGNEEOzKulyth2gSkQIaKDzTibATnrrXURd5JDwNwzAON89p8Slcp6z7Gym29J5N9+S4E1/qiRk+QjrjPqHNtron4fVwQUPavb4q0dhEa0QklXb3ufa97L4vnWEYIwHtz7q0rtck6Wlw99COuj91DX4cwzCMw81zXnyKfmFGc4LTN4aNJPHl2uL+UICyne7sJoWo97YB7zVMQfsVbSS13TCe6wT7tOsB+CewvnCaYRhGPTDx6eN1vhKbnuAMbKTh2uSMm96JzRpzbR9ZgtswjP3R/j3QDMMw6omJz+cggw0+gRmGYRjG4UZv4NFHDzzTxzG9MJkI5vuX98cZ7vS3a/C2Pxcw8WkMY4Ld1cxsqG0oGSx/M7OhsOFHf+2r7uMuRZRR5LRE029viRen4odpeZESTXGGs1AL6t3X9irbzhZpqt8KH65tO1RMfBqGYRiGUTcksSQo8xRdmUIBvcUccpUSSgwvV/2znJzqd75aQqaYd/HyjCOhpuXDEV1c7BeeFdfmTD6PXKmIAn+r7Z78HPmY+DQMwzAM47ATnNWTyCpVysijjFHveTnmXvXfCM2diHyp4ISl+xdiHIm0ZATTv/0RTP3f96HUGEexXOoTn8NRpqnOEtW5Qh7VqaMx7TuXYfzH34xyYwJFitHh2Ka/BxOfhmEYhmHUBQlLiceCxCeFZWTqOERHt6I6phF5is2Szv5Rgbkzn/xdbUoidfQMxKaMR3VUA8pMp2UDRdrhFm3K/1DKGBg/+F3hH7UrWyqi2JhEcs4UxOZNRTEVQ6nM9g7StoCDhQ9HTHwahmEYhlE3ypRRunyeL5couEouLE9RWSyXofOaWh6cAS0Xy9716nAI5ULRiTdPhHkiTRY8uMOYbj4I9+Lt/1vmxe+32mUBtXG9fL06DSwj4G+J7y3zLrnrFgK1v1pmPLa94G4p8G498P558QML8gzykwVl1lrtsmC+Nu6RgolPwzCMw0nQ65uZDbUNM5yY9M9oFiqeANNZTKH5XKWIggQol0toSXVWOzPY9u2rsPNnf0J5bxci+ggKkUCVUC1wTveF6v5JJ+g4X6Cw1TJPAPrlOqu4cJeOcQou7oHx+9NQKNIUR/kHZei34nsiORB4Xn30AJWEZBBfcRXm4rNd7lYCtj0n8c3lOs2rB6u8+CrLi6P4ffkxD2/90DTv11f1C4R6sD7cA0xK49J55h7WoinekeI2BxWf8gcdYZiZDbXxv2EYhvEcQv2+dIUEmC6552hZnfmk4BL5chEZis+sL7IkwJQqVKxg5w+uw+5f3YQw50PhkBtHJOAkyHqZR0+5gG6m7+a0h9Ne5qM8iizDiT2/TJ1dzagcptG0x6VlHoyvvBRP9QseCFL8rPJzcQMruLRZCWWJQMYLylCZXr5emsByLEPlOyHo8i156Rmmy+wVNkjlqP15Z4zrjOvCz0PlBuXrtxdX+Xl5eutU607t89K4tvK3wrS+1K4jRYDamU/DMAzDMA473hk6CjUKJT1clC0W3D2cIleiECzm0UvT09+K4558D1GAJuMIJ+JONLkzp8zFCU/G6y5m0VnIoaOQ8SyfQVchy3yYv8QYxZmErs4YZhsiyKYi6FSaotJkXRrF72Z8d+a1TyBKqJbQxfp05r14nqm8vIsvcefOYLoyVP+CXxfF98pQmzJFCkXm5dot47zanmO4J8qrjENRyXw11f2gGeaX4Trp4u+OvjyD9mXQzbi9FKKe4GRcV36Ry7y6qS7dLFvlqyyJe4lkCfcjgQNeKz7pil+fEw6HrgyFws3uMMUwhhi3s1Uq399+6YXv9kIOjR8um9GaCeHxaDQ8lfu8YQw5oTAHyXL5lkvO2HK2H3TI9H639f0cVC4PhyMR60mNoUafRqVwy1OefbzpPd1f8YMPiZ1nXnYxQtUrOObHDreP6jymxI/O8BXGN2De1z+KUDqJSJzCMhpBKZdHtVxxoiS/eSe2/b+fIvvUVlRb0ljwf/+G/N592PDJbyPclUM4HHYiLhepYNSLT8L0N74UybGjueMyNRuSb2vHritvxb7r7kaMY0SFwaV4BMf98nPoePwprPyf72PMKcdjBtOlp0xAob0T239zI7qvvxeJaoj7f9idSeyhQE4eMxMz3/lqNC+Y48JdWwoF7LnxHuz+1c0I7+1GKBKhmC4iMnsCpr/nPLQcP9+FBRR2tWHbF9ieFRtQYN8y+o1nYerbXuXyi6YSGg9RzhWkQtmEENpvuhcb/ucnKEZCSLH8Ge94JVqOOdotE5VsDnvvfBjbfngdQvt63frIZbKY9W//iJbnLcCjH/wi4q1NmPX2V6H5OKZjXcp79mHrxV9EgusjGoocKP4OA1yTapsU9icn3PrlL/jBDjvzaQxrnJA1MxtiMwzjMMKdLLe3A1mKslIu54Ly+zqR3bkXeYYVKTQrBe/Se6UhjvjksYhPGI1ya9pdws5QGOpS+ehXvQALPvZuJCg8e3e3oXfHHvTu2oP42FGY+c9vxBiKvJ5SHhmKyN5qAbExrRhN0Xni9z6NGW97JSoUbVmWm5w6AbM+8Ca0vOo09LI+OvOoM4axo6Zg4efeh9YlC5Dr6ELP9t3oYRmlYgmTL3gJpn3wDci3JNGTz6E8oRlHfeZijD51CQo9GWQYz7VnZxvFJ9tDwRjSZ60pICv5gre8rcMJzwrzy+5pd/FzjK+y9G7T+MIZrvzRJx2PXHuHK1t10DmXSeedibmfeQ9yiZA7A9pdyCI6cQxSUyZi8df+FfMu+0fEJ45Hgeu5uKsdxd3tfucm2fns93ImPg3DMAzDOKxI8sgiFGClnR148E2fwK1v+ii23fmgW37/576JZed9AA9d8HGs/+g3Udi6h5Ej7n2gulZcpekdn7rE7O6LrJYx440vc0/Ar/rB73Dza/4ZNzL9n1/zASz/+s/d2b6Wk49FaGIrshRyuqyvy9s6e7jrrkdwx9v+DTefdylueevHsPHaWxGORdF80iJUxja6y9QFqqNRL1iCJIXsjtsfwK1v+Vcv/1e/H3d/5IvIUCiOPm0xYjMnIkPh17j0KDTMmor2x1fjjvd8EsvO/yDuveCjeOQN/4Z1H7wcpU0UxSwjHo5ix69vxc2vfD/+8q9fRCmfR+eGzbjros/gL+d/GI9c+HFs+fbVKJXLmHjuKUiOG41d9zyCZaznTX75d33ov5Fr24fmY+chdfxc70X15SIq/v2zWQrNR//lS1yXH8Pjb/gEVr/xU9j6oa8jUq4cMaLPxKdhGIZhPJcJTvkfZgtXQ4hSdiQowNKpNBoaGhCLeZen06kUmhub0NTQ6OZj7rK1Hi7yBJUek3EP91CMuoeNOC9hWNjXibZHVzNX5tuQouiMYuuy+12aSDqFajLR9wS9hKdE244b70Gkt4Cm5haUO3qx7jd/dvGjLU2oppIo6J5Tlhcd3eLC25avQWFPB1KNrC/z69q4A21PPOUEbiUeQ575Ixl3cbs27UDP5p1Ism1JtiORTCLONNEwa0jhHWM9U/F4XzudIGc+jYzf1MiwdAMizLPMNsaam1yeO+9bjlJPlu1LI9HUiF0PPonenW3eZftRLe5eUt2nGjxKtPtWtr+tBy1cny3pRpd3KpHkuo8gxG0AZ4xYDzsIJj4NwzAMwzisuDOf/BPlHwmxBC0ejjhBJmL8naQoTYQiiDFMIlX3tQb6RVM9Fa5XM0mQ9olS/i6XS+59oeViCZUSrUb0OA1U+7tcQZTiKx1PIBWOIUWxGtZ1bKFL4vqyErwn2AMxpzOK5RIFLPPXVO/lVD6iP2+1kO1LJRBKxFAqFFAsUsTSCqqfzt4yrtqk9ukMaFRtZ5lhpk1wXSRDbD+narsI2lEusT4UuGXmJVNGVQleh2pZ00ASYvxklG1jGUm2L8F8tc4jLEsC3Kvps4uJT8MwDMMwDjsSWRI+etxFZyqdGPKlUISiUw/CSCRFtXwQkSSJJZMsdF85ojqLNqQw+axTMPsNL8XMC16COW94GWa/6kwXXyItJJPG80JceTEKvDjLkviVRVimhyfjJBLdS4k0Q8YsXoA5b345838xyzkXc15zDppmTHbLIsxYgrqwa6/7PfHUJVjy0Xdj6uvOwaTXnYWxrz0dsWNmuFcr6fOZ3ntN1X6l9ct1eUh0h7huDhRm45YuwOwLvPbNvuBcHMW6pMaNCirq2iS82nr5SthK0OtMq+pHme/iDVynzxYD22gYhmEYhnF4kKikAvLEZb8U0pzkkZNI/jLv3/5IYMnceclKBfHGBsyjIDvuQ2/DMR94C47/4Nuw6J3no1IoIr9jD6odPRS0krv9OalsCV8ngjnV2chaXBl9f4ApLzwRiz/yDpf/cf/Mci6+EC2zprqn6sPdWTREE8g8shbb/3g7wtEoZp53FhZ+8M2Y+743YO4H34JFl38Y4976EvcaJd0yoFwHts+1X+12bQ/wyp/6wuexXW9x5cuWfPidSI0ZhUJnN/JbdiAeoYB26byUnGVeOnMciHhvSX++zz4mPg3DMAzDODL4GxSSJ6T4LxxGobsXq391PR794g+x8vKfYvXlP8dTX/0l1nzhR9h8xW+AjgyiUcpMKTKfvvR9wmyQQl0kL3zLbffjof/5nsv/ya/+DGu++guspT31sW+gvGYLmlINSGYr2PjFn2P5v16OJ7/yM8b9GR7/yo+x5ZZ7EE4k0Hra8QhPG+vuJ/W+Te8JSxHUJ6B/icfmZffh4S//CE985Sde+V/7OdawjCc//nXkV25CPKrzm4O04YCcjxxMfBqGYRiGMSzwhJR32VpfOyplsthx6/3YcuVN2Hn1bdj7+9vRdvXt6L7hPkR2dSIRi7lL2ocqdoJbBET78lXY+Ks/YcdVy7CXee9jGZ1X34Hq6u1IhxNIRqNooABsqISRf2A19vzuVhd3029uxPKv/QzVUgnRpjSqDQn3wNT+0vNA3BlLV7pXg7ZHV2Hz727E9qtvxR62sZ116Pj9nSg/sQmpSBwxtk+X2vtFZv/ckYqJT8MwjMOKhhkzs8Nhw58+iaezjE+jmbQoOHkp4aIXq3tpQojFokjqAaJEAulEEo3JJBo4n6AojDO2u+ge3F/pM3hRqo13qdqJOf9e0Kge3InHkUz2l9FAS1LYxhlPZejSfkwPTEUZj3VJJCgKmSbEzVQuFKQoucX4z5319GEl9OB5P94P/XUC1L8fIBIJI6E8XRuTLD/t6pCKxfvuWVVNa7PaL9sjkP23hmEYhmEYxmFG4sgJPF8lSWfVnm0cHIpCRgweqCn29CLe1IDUxDHuC0nlkp5GL6FaqiBUUX78J2GmNH7O+ishqkvuKk/3SmoaLNNvPY2uz5JVerMuPDm+FaFEFKVCEZVS2eWPcpXxvfpKTurp+2KpiJKzknsyXtNYYxIRiuFKoYwQ0wT3YAblBiV7Zzu1HnSvptoXQZVtEi1zprr3mQbt0xP9Ib2zU/X089I68VrQvx69X0cmJj6NYUxw9G9mNtRmGMZQoz3LE0We2IpSFLozmETiqf+hGU82DdwbFTNS1VPcEXe2cc9fHkU0ncKCiy7A0f/8Jvd0+YQLzsaY178IqeNnu9cRKY1eXaQzk8K9G1NlVVm+q4POWPYv0yVsvQYpRqHY+cgqFz7zvLNx/MffjckXvtjlP+5N56Dp9MVAPOJEZ6lCMTqmEaNfdybGXHAWxjPOFMad/ZZXuAeVlG9+x26Ud+9z92e6clUnCUaalgcPP6kmWqYzrV3L16JMATr9padj8acuxpTXvxgTLzgH4y48C83nnIAq15/WlNKqHcG69MS2N3+kClCvdoZhGIZhGHVAZ+bcq4B0zTlXQIUWKZS9Vyxx+eDS00OXmPUu0BRF6Kbv/R4dy1cjNWEs5rztVZh7yYWYfvFrMPmi8zH6/NNRyRc9kcuykrRyNodKNo9IqewEp8LdK5cqISfyqt0ZxPSOTIrPVDiO3odWY+PPr3VnSqe94gwc9U8XYObFr8WUd70KY9/0YkQnjkWFAlfnQBtOXshyz8OMi16DOe99HeYx7oJ/uhBjj1+IzNad2Pn72xBuz1B8UtiyDe49n9SslUwW1UwOUTbVCXCuAZ15TSdTaP/Tvdhx/e3unaLTX87y33cBZrH8qe85H1M+cCFCce+NoDpLmgzHXD76dGcoV2KYJ2aPVPl5QK0mXfHrc6iar+TKbg5eM2AYQ4nrUiqV72+/9MJ3eyGHxg+XzWjNhPB4NBqaqi+vGcZQoxMI5XL5lkvO2HK2H3TI9H639f3VavXycDisK3iGMaSEOXqXK5V8FZWPN72n+yt+8CGx88zLLkaoegVFSqwePur6fv4rVysoVCrIlvOIzpuCxJTx6H3gScSyZfeSdV0SL1TL6CrmkBmdwClXfgW5XXvx2Ie/jMjmNqTiCZdPTl8iSsbQfOLRiLe2uHd6ukvyFLWVjTtQXr0NoUjYvd6oiArSjCdxl314FWI6x8j4BQ4iJYq4pucdjUpHDworNzEGhSrzz5YKyIUqSM2fjoZZU9zXgSScdY8pdneg+Ng6Cll9eYlbYUwDks9biGK15F5K714Qz3ZUyyX0LH8K2L4PjfGku0dT6FOhpUQUDUuPcuWW12xDgrmr/noZU4HrqJft6+U6SB83Gyn3XtGqK1/3oKK9C8WHnkKYZZdZWL5UQnzuJDTMmYbMfSsQ6y0hEdE3jdSaZwedl61WK/pY1Ccn3PrlL/jBjoOKz7CJT+MwwYM9E5/GEY2JT+NIZziKT6FyJK4kQCUIdW+kxFo0FnNnBCWuNEboG+4dhQxK00fh+T/9AnI79+Dxy/4X0c0UcQnJNMWTeGQ+xYLLT2LHO5tJi8acSZBKSEog6n5Jd6bQPQEfdg//lEMSb/qCUck78xjV2UQvb32yUiJYXynSU+rKX5e43ReK9DBTVBf/vTFNL5DP6z2eTKO6SHxKYElIJ1gPmdLJtA5cnZinq5POhEa8y/EqO1ie53KJ2bzuH+W8BLeWB2dOE7G4q4/KL/Ovvr6kgqMU01ri7itleQcIvTrxdOLz2RLEhmEYhmE8x5AQkhwKLnknKaD05HYyTLHklkhMeZ+3lJCb+uqzEI5QsOmzlh097oXqEnDepfEoGinaWpJptCYb0JpKoymZck+ES+ypDH0xSZfYlb8+qakn0SVOvWURrw7MJx1nGv/pccXXGdgg/2bmp/xVTlMqhQaVwbgSgV7+rA/jNSRSLD/NeA0YlVJ9vGkj46ZUFs2dmaUFbVC5KYpY5aFl7iEif7nSpIPy2TbVoZnTRpajtihOUH6Ca0910tP4EqbuCXguf7aE51/DxKdhGIZhGHXDnRHkP++hG09MesLLP+uny8j5HCa97kxMPf8sVAoFbP3VDQh35d0ZR6XxBJonHCUSUxRp7lvtnJfQlMBzD/Hwn0StV45n+pSnZJmWD1ymOgXh+q3vout+Spe/X4b7/npf3CB/iUlPsOp78WmaF1/pvTorvsp14tul8cukeTXSv5r1w/C4K19t7C9fv2vTubxYdm0bvNyOXEx8GoZhGIZRVwKRpTsgPdHliSV3uTufR+uLlmLau85DpVjEE5/6Jtquvxcp/9K1Jw69M6gyJxRpgRj0/nn5ySR0BtrBlgXh/cs8oaj89y9jYP6e0PXiSgBSCHI+qI/qXJt3fzrPgrCA/ji+QKYFdQjKr01Xm1cQfiSjOhqGYRiGYTwr7CeUKhVEGhJoPnkRKpkcVl52OXrvfBxpyi+d+dOZveAp7kB4HcyGgsHyDayWwZbX2t/LYHkFNpwx8WkYhmEYxhFBKExxWayi7Yd/xNqLPo/KE5vRFE+iIRp3l8Dd5XlKr+Euvp7rmPg0DMMwDOOIQJfTY5EIop1ZxLsL7mGdhkgMSXePoy5Bm/AcCZj4NAzDMAzjWcW7lBxyT2jr4R09sa0nyPVwjZ5I11PdOutpwnNkYOLTMAzDMIxnHU+A6uynBKie9PYe3gkesDHhOXIw8WkYhmEYxhFBIEAlTiQ3g98mPEcWJj4NwzAMwzCMumHi0zAMwzAMw6gbJj4NwzAMwzCMunFQ8alPXJmZHQ4zDMMwDOO5i4lPs7qbYRiGYRjPXeyyu2EYhmEYhlE3THwahmEYhmEYdcPEp2EYhmEYhlE3THwahmEYhmEYdeNpxOdgj4qYmQ2VGYZhGEcEVfbJZmaHww6Cnfk0DMMwDMMw6oaJT8MwDMMwDKNumPg0DMMwDMMw6oaJT8MwDMMwDKNumPg0DMMwDMMw6oaJT8MwDMMwDKNumPg0DMMwDMMw6oaJT8MwDMMwDKNumPg0DMM4rFTMzA6TGcbwxMSnYRiGYRiGUTdMfBrDmIN/usswnhnmW4ZhGIcLE5/GMGewS1FmZs/UDMMwjMOF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MAzDMOqGiU/DMAzDMAyjbpj4NAzDOJxUzcwOkxnGMMX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hmEYhmEYdcPEp2EYhmEYhlE3THwaw5ZqVRYyMxt6833MMAzDGHp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dMfBqGYRiGYRh1w8SnYRiGYRiGUTcOJj5DCIX418zs8FjVzTwjQgOyNDMbWnP/nwF08ir72EHzNjMbApN/yc98j/s7qIaqVfqohnz7Z/8Owz/5F/8c4KMHBEz52q/PZNSfIRxuQrXihxrG0FKp4Cc7Lr3wff7PQ+I3N81u2RMr3xeJYEql7AcaxhASjnBYLldu+6cztrzSDzpker876mKg/AXOMjfDGFqc+KyG8hVUP9P0nq6v+8GHxO6zPvLOCipfCgMxG+2NoSYs8Ylqka76ufG3fPkrfrDjAPF59Pd+39RTLM+uVHNR9sA8sDKMw0AovHfHxRds9n8dEr/5zesje8fdswDVcCLMntcPNowho8JeM1SKdv3Ti9c/5QcdMl3fnzguXM1ORenAftYwhoJYApVYNrk9fMmu3X7QIbHt9H8ZG4tiGqoR81Hj8BAqV1PV0vamW7+2yw8xDMMwDMMwDMMwDMMwDMMwDMMwDMMwDMMwDMMwDMMwDMMwDMMwDMMwDMMwDMMwDMMwDMMwDMMwDMMwDMMwDMMwDMMwDMMwDMMwDMMwDMM4CAd8UmvCN383Pg48P1cuxuzzmsbhQB+6DlXCG3dc+tqHvZBD48EHT4g91LP37HKolK5W7fOaxtATCkVCKEZ2X3L2hjv9oEMm+6NxcyrlwnGRSsE+XWgcFsqheCVVra4Iv6drrR90SOw458OzQqgsjuYr9NGoH2oYQ0cpUalGSpWV45Z9dbUf5DigU5z0jd++OILq1Y2JRDrEkd0whppMpYJCofijHZde+A4/6JD44bIZrZlQ6MlUMjERFUlZwxhaquEC8vn8bZecvuVFftAh0/vd1g+EQvhqLN7IIyTrS42hJczRO5vLVDi8f7TpPd1f9oMPiV0vuuyfqpHqNxPppPmoMeSE+K+QyfMoqfpvE5Z9+fN+sONA8XnFr8+JhkNXntLa2hwP+4GGMUTI4R7r7sXefOH72y+98N1e6KHhiU88PiY9e2o8NJoh1mkaQ0kIPaXN6MnvvOWSM7ac7QceMr3fbX5/NZS4PDbuxEjVDuSNISYcqqLQ9mi+Ws58nOLzK37wIbHzzMsuDkVDV8SPmRQzHzWGGo33xVW7itVs8ZMTbvvKF7xQj0HlpVxQR0H2z/4djn9DJRa9vHjgb2Y25DaUA3Hg82ZmQ2eu/9PsM4Y5KSszs8NgB2PQM5+RcOjKxU1NzfEDlhrGM0Mu9WQmi45C8Rmf+WxJTp0aDzX5oYYxVISQKe9EprB3CM58xi6PjTrGznwaQ04oVEWxY1W+Wsk9szOfEVwRmzfeznwaQ47G+9KGtmI1V/7khNu+vN+Zz4OKzwUNDSY+jcPC2mwO3cXSMxafTckJU6No9EMNY+jIV/YiW9j3zMUnYpdHW44y8WkMObrsXuxeR/GZf8biMzpjtIlPY8hx4nNrR5Ed6t8uPmelUs3RESg+a5tUu6sF4X8t7G9hsNV2sDz+2ioeid3B1nwBvUMgPhsTY6dGkPZDDWPoKFT3IVfoHALxGb082jTbxKcx5Djx2bt5aMTn5JaYdxuTYQwd0jelnd1/u/gMU3xOTSZHjvjUPsUdta+5GghCh9I4xnf7JdP81WRB3BpUlsIGpnXx/Mi180JpXB0ZVtW8FzwS2FkoIjsE4rMh3jo1hJQfOvzxt/bfReAefy39fmUEM3+Dbw1Wt7+1zOFIsdqJQrFnaMRnw7SRIT4HbHBN/gbX2Q+XZjBnqsVfPlgUV97A9DXxB1vNeircMTDdMMeJz+x2is/CMxOfYYrP8Y0jRHwGG1t4LfJC9g/3GCxMc3pGO2CwdVK79MDltam99PvH91L0p1N8/euPeWCewxW1p7Q3U0ThEMTn+ESieUS9xMb1Sv6G98XnQBcRg4cx1C04YHXtT1CGprUZqizX4x6YvlrxH25waZTIj6Me09XRm44k2ksl5IZAfKbjzVND1YQfOvzpcxv3x6d20wfhg4QF7vXXPEXRfTf1/JT0+XfY/R+U2nQBf2uZw5EielAs9g6J+IykJ44M8ek3IfBT2aFue/mMS/N0CZU/TT2jm+ckSKOpE5O16f04FaXRjP/bRVMamvw68NeRgtZDKbs7X60+M/HJlXNFdEzDCBGfXhs8H+1vkevj+ugP7ae/7Rqr+5cM5jB+GbSKv1/rbxBTqfsOeFzo/vErnFMyLfH2B/+fmxfe35GAWlLeJ/FZ/dvFZ2ssNmLEp9v0EnnOUWhuy6vptc3XsoNsdOcVco6DLPepVv0yVJbrBYnr9bgmw+ED0rsBydWr7MUP6qd6yHvDTMfDUpfWpRgZdJXLKJTKz1h8JuONU0OVmB86zJEryAVq3LTPRWUKq2VAmHNRuoqCD+osyp8T5550uT7xycR0Mc/VlHZgekbrc0/VjxNXnkzpDlbeMKYcylB8Zp+h+Gyl+AxdHkmOpfj0A4cxaoNzAfpAmT+cH8joAIELuGbyz0CfCOLKv/p8xy3ZH8VTOfK3Mv9UZAxT3AgTh5kw4vtckD7wTcUvaVpm3fzlKi/KP17a/dMNd9SeUr6N4rP4DMVn9YpoS4ric3jj1d/zywo7UnZx7re2uLZ5sN2Ddg70Ay+m1quTgm6+37P7UQmuDP4tsxwnKBkg34rwj0brCDvGIH0QX38Vv+Ti8xdN+06UcV06TunafqqRgdpR7soVUTwE8dlE8TliXjLP3lJnGEPlEsqlMjd6BZFIhJqwX16Xy4wj51E4f8sxSkwjp1C8kBuZn2ak1briiK5yqiWWUywqkGkiiMbjzDjKgZpplU9ffPXiZdapiArj950FlTNGo86q0Rh/Br3tQcoeZmS4rovlZy4+E7HUVIwQ8SnRqc1fKrKDoo+q84zQd8JRrxOTu1TlX/znfNT3hYofFqWvcL99WjHo5UGXYxnFIjtB+imDmF8I8XiUeSi9l0ctQd3KHNkr3HZllhmhAnBl+sdHI8Q1+6iEclw/uSEQn7g8Emsd9p+KU/3lP9R1oOtw3ZSdqW+SL6if9OKory3TF+m76rdcWvlNif5MH1NcBqsrFAPdRnloIC9SORToa4US/Y19ZJhLErEw4vS5II8A1YvRWK+qPl7hpeFvEaVvJ+jb8WgETD6iBKjaUip2UnyWnrH4jDQmhr349DxNPsqxm3MFjff0HfWV6jMlKl0sjdF0kDB9QoLPhdFv1bdFnD/Txxi1/5TPQG9hH02TiCzQ1zmWeeVwSZx+n+CY7frHmnRyRwnPIssucLwvML5qqxgx+nScaeIhagUGeNKzP+1wRm2p9OSLXFkHiM+aXXh/PDU/zI0buhwYN3gpn8M7j52DX7zuHExKRJHNZFDM5xEqFPCRkxfhK+ecgqZQFTnGG8sO67oLXow3LJiFnmzODbie0UllB5ThOWAhl8NECoYfnX8WbnvP6/ETTicxr2KxwDhefC+N4peQy2XxDxPH4Ko3vRx3/tOFtDfg1ne/FhccNQMV1qusdNqJ/HT7tW+Y2lChnZc5DnuTgJQ/FHkAks8VMH/SBXjdyb9EKjwFmd4MfaRAPy1j6cxLcO5xX0UEzcjnCxz8gSUz3ouXHf8NRKtNKJbyLq9KlR2bLCiD8y6cJsGQo89HMRqvOvHbePdZy/Ca5/0YqchE1ykOTNtftxKy3A8Socl41dLvYmrLC5HN9aKkTnRgeSPA5F1DRd/6GcamqzOallyflUEhPQNjzr8WkXlvQE9vDr25PDKZHlRaj8GY192E0MR/YP/aTT/NodIwE6NfdzMiM85l/9jl+kn5VZBnrQU+WqC/ZZhnITENE17zB0z+xwfQfM53UIqNokjIu7juipHSuHTs37k/jDr3B5j6jocw/V0PYca7H8aYc7+HIvPI5bOu7hLGg5U7XG1I8BTbiLAqDzxcH5fNojyuGVO+9H6kXn4Kx/Assuz3sr1ZVKeNx5SvfwixE45GrifDPpf+NK4Vk7/xISRPX4xCD32F+VSUnzP2B/5UpvAyl7s+keN9aWwTpv+/92POTz6NCZ9+JyotKVTypZr07FGYrkQNFpo8BlO/dCmO+tlnaf+BuT/6JNLnnoRcmX0/+38d4Cs+O9392jWs7SAcVHwOlsewM6luih13JKSzPNy4rTzaOXH6JCwZNwplCr8iO8cwB93x6SSmj2rikUuITsUjbR54HD1xLCY0pHSJ2Ik/5ePyc+vHy1fzQRmKky/kceLU8RiXTuDPT6zBmGScvycgxzyD+EF6Odt05n/ZGc/DhMYUfnLPw/jBXx7Ejo5O/MdL/wFLJ41BTgJUZbt0IaZT2uFt/kmJIYA5qQMe5lYNsVPjVJ1msVBFLNSKKWOWYELzUuSzZVoJpUIY6egEtDRMh+5zLZULrnNrTk1DS2om/TXhDlK8M0++iFLezjTvmQZ3CYJJLUvQEJ+AJzb8mUfdzZg86iT6fc6LV5uW8zroKdCvE+ExePkJX8LUMScxzVh3lsmdjfXTDNa2YWtuRB4q5PHD3Hz/0SXtHAfRfDWJaOtMNM5/PXKxcejJldDLA6Q80oiOXYhyrIUCssgDIh7QhBl3zAKEkmPotzrA8X2Rpryd//i/XRk0nU3KUhTEp74QlUgae1fdgFDjTETGLeF+IvE5oH6kWsmjZ83v0PbQd7Dz3m9g7xN/QHrmi9By4gdQDjd64tMvY/+0w9mGyE+5jw9/o3DjuKr+KqcD+WgIMY6hLWeegOLoNP2TB0lFHtDEw0jMnoYqx9x8kQfx9IsKdUFi5lSEWhvdVcvgJFFVp+GVrz8vC5bJR3Ugnzh+DvNKYPedDyNMwRs7egbKHLeVrt+8c5nl9i6033APdvzuVmz73c3I7GrDpHe+GvGFs1DkwX1QplfuwPYNUzsIBxWfbP6I+Kemuw5HDkanKrEzFK899ii0hilKsxmU6JAVilPdX1SWSOUK68kXcNXy1Xh0+25EmYsupVcpDio6aveP3HUpyaXzl7k4XLa3qxuJSBQLJ41DIhZxvxmZ+TKNdg6ajqB0pmvW6CYKgUZ887Z78dVl9+BLN92Fb9x2n7sFYFZzA8Iqg3m6naqmXcP531B1mMqL3cCw/0fHoD9x0OXRdKEgAer56KLp5yFSGYVMtoACB3adZVQ8HZV7VsCWvfdi7c6b0Ztrl4sxzIunS/e6lcQJWoVpygOgkg6CKCC6MnsRicQxcfQCxCMpdGf2uHAN/MEA7cyVV0QyMhYvWfJ5jGqcTf9lHjzqV57udhU/7kj6N2Q4dx8gbIej8dBXByM6wNFl7XyB/lrIomHqSQiNOtYXn1xGvxC6ZanIeDqBU8y0ofuJ3yC7+0mGh5m+5HxSZ0DdJUs6rqYK04F+0V9eoD9munchEm9EesIid4m/0LvX60Pl7H7deEjOgayMKPvz3FO/w74Hr8Ce+7+OTTd/Cm1PXovExCUoRxqcH7NGri37tW0421ARdMvD2JwwpM+o/5MPOWGZK6Bp/mxE501FD/vLDE1XeDR2eD5K/2PfVezswb6b7kHmqS08UNFtH+oz2cfR30vqR/W7Qr/kb6XxfJT+Tj/MtO1DJBFH4xyK10gE+Y5O5ikfpfM7EVlFiPPuEn9nFp3X34Ndv/wzNv3gD1j/vasRTicpepvcmVRPfPrpato2rM37cwBPc9l9pJicwDcJOXVa5NR5M7Bo/GgOohSeFIHB2SLF08ra05PBG3/7Z/zuibVIhEJ0tCI6Mxl3ZtMTnBQCcj4e+Shcl9UlEuWYf1q5Fl+57W7cvW4Tvnb7/bidU93LIcdy9VCdNFjzt+6r1UboyeYRpePGYnF2xtwx6Ih6O5Tq5aXTAD+wbcPTDuKLhw5XiO40G86mNujAIhB6zq84FbMmPx/jW45DIeeJUuebiut8QWfaS3hg7fdx/YOXIZvrog9W0JvpQp4+WSrpbD+HWoYV9F7VTKc72FFHKgGxevMtuPXhr2Hdtntx22PfxJottzFvHmZxebAPyNxBT7WIMc1zsa97C+5c/i2Gs+YKd/XwDoz0jzMHtG+4mmvPkNG/PoerubMxzhc0EOusD/2Ev8WEE9+JXCWBDA+QJExFcItRNcTBuH0ttvzuQnStuxElxN0tI9neDvalunXEE6kF+mkul2M4/bTg3WZULuWxa/lV2HjnV9G+/i5svevL6Np8H5dFnI86v5PP0fTaId0HGlMfqvvtdL88hUY538PahFxdXH3k2zX+PfxtiNC2HPbmtUO+IWEpU78qJr/6DORjYWQ4fut+SxFoA920nt/ZhvUf/gba73wUpSh9ln1lprvXXd0pso+T6R7knHy3u8cdQLkrmRynd976ANb+9DrsefhJbPrp9eh49Cke7NBHudwTkhRaLEamp0yiuqeUFqa5Pp9lOT2g+DTXFlU7mB/udhAOKj65Gtj+4W9quzflb5oeHOro6eVRegEXnXoiQnTEMjsp15G6daXBuYzWVALfevkZeNnc6ejOZjGNv79w9sk4afwoLz7FaJGd57FjmvHFs5+POU1pN6i/efF8fPuNr8BJs6ZhbGMaU1saMbO50Z2ed44mJ3NTz/ldp64VzqP6CutW0U367sZoDoG+Q8oPnbn54W+uvUOAcvJ22uFrWiNuqm3rwrh26Ae92X3I5rtx2rHvQrUc9cWn4ssPGE/z1RCOnf4GnHnspxiY5EHSOJy58D8xsekkxueROQf0fL5IX16AsxZ9Ac2J2e6g5pgZr8UbzvgOZk8+BY2psWhpmITW9Cx3Od49VBT4qbZWiEfs4Sh2djyCPz/8KWzafb+7gV/r3q1/1UfxfPPaMPyNK9f52DOH+bj8hrlpS9f8Vt+kM5HZju1omXEykhMWU0xykC57683ruyQgC4g0TcOkl3/bXULPZHtRaZyD5jMuR7X1WKbRO3/LyOps//iTGf5lVNOT3JmmiSe9H/Nf9z00TT4esYaxSLTMQLhxCn0778Sp/LS2TpSY9E0dPGje6+tD9F31p/rNSF47BrRleNvQ+Kkbh4a50SG89UFz/SnDnI/ubUfrwjloWMg+TieI3BljPw7XYVm32XEcn/7ptyN90nx3n311YivGXXYhQkdNQZ4+nGM63QIXXjAV4z58AY+4WuijJUx+7Zk49j/e5/JPjGpGYtIYRCaOcieldEZf1WLlWDfVj/POF13xffV0Aaq282k/HtMM1sbhaAfj4Gc+aW79DGNTG4J2VLiBNdXTbPsoPm9+bCVOnD0NiyeORYkdn+vIFI8bXafW09Ew3vn843DipLHIZjNoZqf21uPn4/XzZ6GQ886W5nNZvIp5vGPpAoxPxNxpcx0NJWJRNCUSGNfYgEv+4WR86iX/gGkNSXcPlM68OqdnbbRdVCfnjKSqQV319APkl179vX9B/OFuQ8tgJQxT43bX4BkJRThId+LxtTdiOgf1yaOP54EOOzJ/YFcH5S53VyKYNe50LJz6aqZp4oFUimL0jVg45fX0TR4c5SrIZPKYPfbFWDrr7UhFx7kOU5fNo9EEkvFGNKRGU+BejJec+Cn67HQUdWClTkPOxzqpPjoeKlezCEUqiMbirg41XjuCbagIeqKRYJ6PautHoklsfeT3FKA7MOO0S5DXWxT6xKd39lMH5JXkWIw64WJExhxDv86jEB2NxsUXIz7rVTzIyiFToJ/mCkge9QY0HvMOVOOj3cG9LitHY0lEk82It0zG5Bf+K8a98JOopMZDt5yor1ZPqnppXuadldXbHApomHYSRh19Lgr71rIyGXdmVML0wDYNZxsiNLgMc5PP0QXcFUNnHE8jHJc3L7sXPdt3Y+4bX4oCfUoHNvJfdzKH6dQnhprSGPfasxE/ahp9MYtSYxyjXv1CpF90PH02R/FZQm8hh4azlmLUq16IUHPKnfVUedF4ggdHacTHtmL6W1+JqRedj9DoRncG3/NLb3/QH91up5NbKlOX7dkRcz+Ku/7WCTVNnY2MbeKM/wdTmgcVn0qgNMPZ9Mebd8fBqPpnFfVqg9/c9wj2ZbK46AUn04kKjORS+CuMnRodRPNy1DAF44qdu7GpbR+eP2sq4nScEh0xxunJsyZjd1cvHqJz611yV694Chf98jq895fX4D0//R0++4cbccrMKThm3GgesXs3IffVTebN1phXV1bTE6IK4x9nwe9hbkPHYLkPR/N6TLfl1SvSItEYHnjiSnT17MYLF78HpSJ9MnAYRveeumRHRl8t6unfcgQ72lejrWsDZo4/FdVinEffPBgqhTFj3CnI5Nuxbe+jzDqCJzf/Eb++/WL88pZL8LM/XYyrb/8Epo87ERNbjnFvf1CH6XpVFeZ68QqFJ0UoLaL6Ee/skh+nbzqSbCgZLP9hZq5/9HxUU3Wlep1S775N2P749Rg770VIjlvoDsCFBnYdiJd0D55/KV4H9Xn+7tz+GIrdO5CY/gJkS1HkeGCVqySRnvFCFDs2oHf3ClTCUex65Ed48jdvw+O/fgce+embsf6W/0HTrLMRaZnnxKU3SOug3BMR7tI9fT5fCaF1wQU4+oKf030r2PfgNxHO73GvaNIrm/raNCLMOAD2UXqtksSN7sHs3bEHW267D2OXLkLjvClO9Hlrjj7KvkuvTCq62/Hkq2XozuB9azYhv7sdDYvnI89+L0t/K0SBxiULkN+5F91rtuodddj5x7uw/JNX4CHaAx/7Clb936/RfOJCxGZOZJ9d9HabvtI8Pw21pDDhTedizgfegKMuuRD59g5kd+zWmTEX77nCQVvrXJt/hrXVtkONCnniUy91Xb+vA9c/vAJnLDoKC8aNcU4n5+i71F17Cp/zOl1/08p17nL80gmjkaVwPY6CcmJzE25dvQEZOmeJTp3gYD1zdDPmcFmCPfQWCtYopwk6VnBGKahXLUFYbbib55/acL9Kw9v8tgwFymv4G4d0zlTom1UewEiA6uxne88WPLz6D5g/83SMHzXfHQgJupGOj5wFglTzOppetflGxGNNFJJL3RH7+KZFaG6YijXbbuEgn3FCIFTlUX16Jsa0zGX/mUZb5xYKiRgtiZJ8VHn7dZK53lymimmWuLP0iqP5IK6bHxk2pAxWwHAz4U99b3A/Y7EENtz9XVRKecw69T19DxzpLI58UidC3a0kCtM8w4r0w32rb0C0cTIiY49BNptFcuKJiKRGofOpP3PQLjgRW6VvJkbNRWrMXJYVRWbfNoSiCY5acc//mZ/Lk0bdiVyRAjTUiIkv/Bxmv/YHKLQ/hS1Xvh6FrTchGYt7B05BxUeKDRWD5T0sjX/8zkjv6dTmjsXjWH/VTSj2ZjH3wpf1+agb5515Y75Qf6oD+lKuiD13PoTYmBbE5011r25Kzp+OeGsT2u95zF0t1cFUNR5Bcsp4pKdPRDUaQg+FbjhOlRqLeLeG+HUJ6sQAd4Z0zAsXY9w/LOUB2yjkduxFoaPb9a/u7KdzbKUZIXYQDio+g/10+JuGRm9eaPzUHznkD//yAGdD+McXnMSjIe8JYzmJbmCvfcG+0kiwXvvEGqSjMZw2ayp6ejN43tSJGN+YxtUrVkNPFzdHI/jIC07EnR98J+74l3fjp/94Ac6YP8fd+Ow5n3cvkpt3aFpTjm+OmkV9YQwI4gxnGzqClTTcjf7hznzqiUhO3YrSy7HjuPvxn1FUFvHCJe+gcCwwtncw5DpNdVJBHu7ezDBWbLqeB9AxzJr4AvT2dmLS6CVoTk/E4xv/4PKJhlI4beH78M+vvR0fvmAZ3vnyH2LhjLOYl//gEPPUP/lqbd6ufu4sKIMc/jJnNXFHjA0lg+U/PE39l3u4x/cDnU3M7luHnSuux8SF56Jx3Dz34KViB4O7O0Dy8fq/CvauuIriczySk09GpreIxpn/gEgsjX0rr3KDNhKjMfVFn8WJH3gAp33oQSx5ww8xatapqOoVYy5fxvHz1lsadFClB5ZGP/8yjD/5n7Dnwe9h4+/ehErbw2hIphCLUr6GWXe1QX7sajgSzBiIXFPCJvjGUJTjcm7bXmy77T5MPvUENM+Z4h4Wllt6/rn/mvS7X+y69QFEmxvRcNxc9Hb3oHnx0Yg0pbH35vvdbU9oSmLmxefjtF9+AWf+6ks46b8/iHEnLPIeGlW+zCewAPXRhae2Y+U7Pof7XnMZln/6m2g8agbGn/U878qmKvMc4enPfI4AE3IDN++N6uw8dcY8ilVtHbhx+Sqcc9wCLJw0gYOz16H1mY/rcplo5Z52bNvXiROmTUIT19ziaRPR3pPB8t1t7szo4onj8PZTl+KxzdvxtZvvwmM7duFc5h2csfJq4k1r8xeqmRv8/bK11HXUCnd/iRZ5k2FtxsFxLqoT9JzE2Gm296zH4+tuwDFzzsGU8YvcPXS+i9Qgn6bRR/d2PoV9XZsxbdxShjVg8tjjkSt0Yue+FUxbwPjWRTh14UXYtudx3PLg17Fl92M4ft7L2VmW9ttI+2U/KKqh8VxDfuFcVD7KGU31Orn1d30T8XQrZj3/bdSWupjJuPKjGl9SOt2aJOHas3s5ir17kZ58gjvD2Tj1JBQ6tyLX9iSFZB6NM87A+KVvQ/v6v2DtrV9EpnMLxi84l8JW94J6+QWoDN3nWQ6n0TzvpcjuWonNf77MXWrXARyrpyuk3r5lPDfgxva2tw44wvTRONb+6gZEk3HMe+2L+w6ya//JQ5Um+ERmz1NbkW/bh6YFs4FUFM2L5qK4dx8y67a7s/NNx8/D5FefiXZqiFU/vAo9W3Zh0ukUkcHZf/e3H52HleDSl+viySQSiSSKuzuQ3bnXe91StP+mkOcCWheDUrtRhvU/bkl3REGHCsw5pj5bSYf89l33oyWVwpK5M7wbgF3bvfhuXlN9Q5Cmt4Pd8MQaTB8zCi9fOA9zx4/Gn55ci4wuEfFfcwMdKh7DN5fdgw//9jr8y2+uwbduuct9Ek65ep2xYqoeylu//XJ4tN9nfWed/Hj+L68jH/7/vNYMBX1rZmSYf3ZRHuFulo+F2EFFcOdj30UylsLcaSejXOHgG8SjyZ+ci3JP9gbYClZsvA6tTdNxzIyXYWLr0Vi15c8olLpc/FSsGfFYGnc8+n/4zbIP49e3fBg3PfBVpvc/U8o4qot34NM/32+M4ozzuheU0776jzgbKgbLexhajd+57c7OSd9NT9FP822r0LbmZoyeeTLC6lt1D11ffCYn8lEJwagG2WIv2lf9EQ3jFmDMgpcgMWomOp+8ikl0L2cF0YaxCEViWHvL57Hi6o9i+W8vweZ7vse8k15daO4f/d+dCdWZ+0iK4awLRSyqZXbZlB0sW3V1B/V+upFlQ4QbXEaKyfUkOr2eSre9JSNR5Dbtws67H8a4Y+ezb41D927QPb343kpgmrC7yimr5gvYffuDSM+cjPEvOhGpqRPQtuwBoKBnQqqItjQhHIth9Q+uwqOf/y4e+s9vY/2v/ohwwutL+66gSuhyqrE9qKNXM/bxrJumfZvTXz6i7CAcVHyOPHR2iBuaPaH7R0EY5lHxuo4u/GnFKg7cEW57OoF6SDmEekzFVe/FZSE6b4m/r31yHUbzqOWCJYswuakRN63dhCx9Sq/0cGlIeybLAT6KdCKBnd09fjjzZfnK08PPX6Zf/KMOVO8i1QZz36F1cf2p7Dm0tf525NzD3YQ/UMv9/M3NMZxHyCF0Zjdg+brr2FF5BzG+i/bFl4tIeOoYJxQpuQeKkvEmLDnqNWhtnIq1229BGb0cjOXPrjD05vchxgJSiTS6encyL505Vb5ePTxq6ujK8kwhgSsHgnS/uCPChpLB8h++FvifNnyUfpeKU4BGCtj24Pe4mAM6HUM+FNFlbk59l+Nvic8q4jpIKkl8Xo9EyxRMWvxGxFKt6F53PSIhfQNefkbP4qBdyrQhlggjxkG+2CM/Vd/c73uqj/dPY7z30Ig80t23Vy67+/JK6lfZp3qXQvnPDYgjxYx+vL5IJhHpiU+KRPqMxGcKEWy58hZ3yd31d1zuzM17XsqRHjH+jYU5Vyhjz+2PIDmmBVPOPc3d79lx1+OIlMr0Ux3YePkXOnoRTSQRiyeQ39vRl7fwtpJ8DuyD6c/0aT3c5HySpgUh9svq870DpecOQb8w8tFWZe+nI42IBmF2ZhGKQw7J+M1jq1wUHZG7UTwwOZHOeupIniN7KBrHtp5erN/ThnOOOxq7u7NYs6/Ljfphis2OrN7lWcVLFx2FOePHYsqoFpyz8GjnfHrqznlX4F5+3ruyOXTyCOvVixdiKo+kptGeP2sai4y6ZRK8gUA1Ri7cxF6nJTehr8g3YvoMXIqdXCyPRzf8xnVUEqAR+bFcNKojZ8YNRdxZUlk0FkZvYSd2tT+JRTPPRbbQjvbeNS6u8suXOl2nd8zMl2DC6LloaZqIRXNe4s4AOHEaONoAh9NPLdP+Ew7R3zl1QnZAPGPkok2tLkyXzXX5XAfcujUkFQcaeJCEfU9i35o/u7hRRqK7cRD3BKoLo8/4z2IgQV8tdaxzl9rHLHwZCu1rUe3Z5IRpnP5d6d3lBOiERa9Ew6hpaBw3C2OPOpO7gO5t9gZr4e03vm+6GfpnNIlIejxV8XhUk+NQToyj8Iw4AcCu2BixyCk0VurWDvWNnKPz6eMtqXAcDRy/K1v3YPdfHnax9VBnjP7C3owC1Uur/k1hsgT9u7RjL7I7d2PC6c9DgdPyNh4Msc9NMM/yvm7nT5PPOBFNU8ajafJ4TDjlePqZd/DkXb73qDCi7lMup6OotjYAFLKRMc1oWXwU0lMmoNKZQbikAzXV/rlBsG5GOGymviZAh+kulrGrJ4uCBu1EGuFUGo/TifTEere+rEGHC9NJNdUrlHr0AloKVY7cnCbQUa7ixnVbkKfIXLZhKwViAZF4HHEe+TzOo54f3b8cr1x6DG6/7L34/Pkvxe+feAqb2jqRl0Pq1JR6TTm6nJzpHt3Vhispfo+eNAHLPvQu3PORi/DWU5bgqkdX4aGde90rdxTX7VjWcY5cuHnpou7sZbHag978bvpbgeIzgnRjBB351Vi19U88au5meMmdDZJr5EsdyJXa6bMMi4eQSOpDBT1Yu/MmdnYFbNx9BzKlHe7yfSIRR3tmFe5b/R0cM/eluOwNt+GCM7+IlZv/gLbu9aiE8k68SlTu1wHSXxWm+lVDOfTkdrEenS6uxPJzprd8DqNNLNPZyzgP0uOhAso9OxApdaMxEUIz/TRV2YvuJ3+FEoVjHDl3RjRJkRkD+9XenYhUepGizyi8IRFFNL8dmc23A+UCsuv+iFi5k8sjaEglUdh6J9of+zlmnHoRXvChhzD/7H9F58rfoNi1ifkVKWD7Bah6R4lcCddKrg2Nk4/F4vc/gvkXPYwZ73gYEy68HeGmme5+UetCRy6Bj0rASSCym0RpbydCmTzS/N3E8TvdU0LnDfehyDE5WiwhxU5NQjJWYVyGRfL6lHAUScZPUQdEOjLovu9JVAtl9Ny9ApHuLMN1xSiJ/Ir12HXt7Zj56rNw5q+/jOPe9wa033w/8hSskVLFnXH1XdRRyubReuGZOPpnn8Fxv/gcnvebL2Du+9+ArgdWoueuxxGreifHnisd6gGtnHTFr8/hkeWVHHCavUPFYYyrPv/491LqdPvMpjRGpxN4Yk8HCsE9GOUy5o1q5tF7AisYri4qSSdYMn4Mtnb3YHNPBrosz9HcdWBjKBqfN3U8lu9qx7ZMzhOIRO8LTfHoZsmkcXTqMO5ctxmRWBQLJozDlt4s9hZ51E4hqzNcQjfm63vwyOdcWeNZNy3qyRXxCIVnF6sXZZ00wutyk1s4QvyyWql+f/ulF77b/3lI/HDZjNZMCI9TqE0NXrw+nJELyhXdd4npI42JqRycx2Nv9wqUK7oHLuyerhyVnsWBexR29yynh+r+5BBakjPYEY7Brq5HnEB0lyrZ8SXCrZgy+iTs6XmCQnarO5Mu9H33ajGGCa1LOIA3Yv32O+nbIUwcswCZ4jYeJPHI3olKCs7A11z9lG8VkWoaE1oW88BsBUpVdtYUIkovv+yLPwLQ2TWu81suOWPL2X7QIdP73db3V6vVy9mVRIa7l8pHZXplpz6HWYw0IDr6WFS6N6Ga2U4XibhLidVoC5LjjkW5cw2qud30CTpFpAmxsQzrWg9kd9BRGJe+rlfehBqmIj1pCUq77keksJd+J19ntEKJHp5CYvLJ7HbD6Nm4DPFUE/Q0faR3A6LlDneGVNnrOdE8fTNXiiIy8fmoxlpY17ITp/rcZqSaAXbfhyinOhsWHP8Pd9QOtj3PUenjTe/p/ooffEjsPPOyixGqXsGuIzbcfVToDGOJY3CRHWqZB9zxuZNR2t2JCsdqvedbt2NUG+JIzZ2K0tY2VCk4nTMk40gcxbAdDGN8nfApMTd9Ljs0mn63cBYKqzYh1N7D/i6KMv/likWUWEZq0Sx3YqvzgSfooyk0z5yE0E72jd057/I9/6leBWqH0PTxCE0d696B657n4PhfWLMFoT09SLEOlLvcrkqhf8MftYItlaT65IRbv/wFP9hxQPtGlPgUrgn8I6dje/R1Ad37o1Px2sju/h86q550lzPEdHpHTsHBtsi43mV672S4y0r3ajCu7tuIhvV1AjoX42hdOTHJNO4ltpyPS7AynWRCRJf5lTed0Tm7y4zxVS+mKRUKzFf3gHAx85NYCOtSv0vjHw0dsLWGLyY++wl2M7pMv4/SL+QvbvDmcsXRt9y1XPdqOl9wYfQh+m+UYS6q4nIwlliVcI1EYp6vUyBqmUSkPqGp77xrPhKOe24VLjGPiH82k97OQFkAq+PEsROh7ERVN3fJ33fn2rgjgSEVn6HhLz7la3QBHX87c99u12BKIanbRIRbxj9Vhuu71bo1Q8hnFdf5sx/m5cGp6/Pke/JTX0xyGcd81yfrE8YqNxKJO7EVDZUQZ18a1S0nvs8pvvIqMI0+a+jeWkKv1mJVLc6IsUQcMWau4hU+EvzVic+qic+AoP4Sehrjy+wIyxyL3S1Cvo/qFjhd/q7SwTwf9RzB9Y1+3D5/DvKhj2qMjsrvasSkRK67r7ikl8lX3Ykl+WSEG0V9dExXUfnbi++/zJ4HXEXuC5pXbdS/x6L0Tfa9MVBr+GdLvVoNfzzdNLj49HqCkYzbivwjB6TJgeJxbmZd31RnJ/HIeV0Cj9NCci45DR1TlyklAgMBGHLxOegyXjKRRJT5eJfS6axKR4cLxxOIJ3nEnm5AiHFCCe+3RIDy6Ov1tOblaMxTdYnxiCnRkHYWTzM+83F5u/g0P5kx8uhzCfqEziLK5+SLEoLuvk7dz8mp/FY+Gea8BKKmMT+ui8cwN1VcHpEn6VPxuA6QFN9zU29ZGKl0HA0NCcYJIeGMnSXTuPuh5W41/qZ+Ur9Vps50JuibEqrKb2BcY4Si7e+bbo3XZW/5XTzGQZN+INNl7wT9K0kfTdB3+8IZ5vpSJqyNm2T3ltKZo2TCxVe+Mi8fLmNYU0MSzekkGpNhNNBvlXdM/iy/86rlBnylU5qGVIJpUi5dI62BaRPsg2NM4LpfpdEfY8QR+ANHVfqHLr2rr6KPanzlWCuL0xIh9qMxjssUmcGT7S5uTL4V7QtT3DgPrpIUh7rMnqAO8JYxb04TXJZi/MYE/S2ZRgPH+BQtqc9tMm/d86l/Xt08Yan+OpWUP6doTMNpkrpBZY004fnX4O74HMBtTf7hxvWMvZsLVPP9324k1VS/ucxN/bAgbW1cJ0j9ZUJpFIdhEqt6TUhg7vBb5sruT+L1gl5+7ml5Ht3roaa+NK58P40xonGu4Jtcz7kj5wPT7z7T8sD8sCB9bVy5kFvGeMIt89M4keo/pOQeVNKArnh+HrXod2B9ZXIahBnPHQLR5wQfTVO5jSwQgTLN15riygbGpb7six/kreUK18NJMr25xj2oJJPv+vn0+SRNYUEaiVoJUU3dQ09+Gv43f30OoE3sBCj/8RDZ/6fffhidQCJSy/YzP6w2rhOmzigm/WX6p6m3LEIfiyBB01RiVfEVN6hLYBzl3TLFcXH74rMPdjl68Z4reGvouUCtFxx2459aU6A/OQAXruWDmb/cGBSdkdN7UkeK9W/wOtgAX6vWLBusbrJgea0NFm9EGFtnDM4A13nG5kTnYMayNEDtZzXLa9kvPmcCMeviB8s1YzwncNu8LuYJ0dqp989bHlAbX/8UNzDv3/7xnwtoXzWGmn5P67e/xqHGN4xnwEB3M5czjjQCwVhrT8dg8QMzjMOBXGugPR2DxZc9FzHxaRiGYRiGYdQNE5+GYRiGYRhG3ThQfHrvHoh4TxaYmR0e05spPIf7O9FbgvTgi5nZYTLi/f17CUFvUtGb2vRiDTOzITcSqdBd3dzfhbspIeIetjEzOwwm/6oMMt4fcLvB+G/89rhotfoRzqZpdt+9cViIoHrLlvdf+C3/5yHxkz8f19AV3/e/dN9xNL3UzzCGmCqPkCqPvf/MrZ/1Aw6Znv9remk1FH6Hy8swhp5QFaFiGJWfNV7UfZ0fdkjsPPNfzkEFet+yXips470xtOjpTaDEo/lfTrz1i7/3Aj0OvNdVkT9z2zM74jeMv8aiPVVccEHZ/3XIfHoZO0vDOIws2oPqBRfg7/bR6qd5tH/GMzzDbxhPx23ubyX0WUrIv4MqPh3G6eajxmHmdvooPmsnigzDMAzDMAzDMAzDMAzDMAzDMAzDMAzDMAzDMAzDMAzDMAzDMAzDGAzg/wOnurOKd5cp/wAAAABJRU5ErkJggg==" id="165" name="Google Shape;165;p22"/>
          <p:cNvSpPr/>
          <p:nvPr/>
        </p:nvSpPr>
        <p:spPr>
          <a:xfrm>
            <a:off x="21272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6" name="Google Shape;166;p22"/>
          <p:cNvPicPr preferRelativeResize="0"/>
          <p:nvPr/>
        </p:nvPicPr>
        <p:blipFill rotWithShape="1">
          <a:blip r:embed="rId3">
            <a:alphaModFix/>
          </a:blip>
          <a:srcRect b="0" l="0" r="0" t="9877"/>
          <a:stretch/>
        </p:blipFill>
        <p:spPr>
          <a:xfrm>
            <a:off x="1926299" y="1496842"/>
            <a:ext cx="8089897" cy="5008905"/>
          </a:xfrm>
          <a:prstGeom prst="rect">
            <a:avLst/>
          </a:prstGeom>
          <a:noFill/>
          <a:ln>
            <a:noFill/>
          </a:ln>
        </p:spPr>
      </p:pic>
      <p:sp>
        <p:nvSpPr>
          <p:cNvPr id="167" name="Google Shape;167;p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no-NO"/>
              <a:t>Felles handlingsveileder for alle tjenester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3"/>
          <p:cNvPicPr preferRelativeResize="0"/>
          <p:nvPr/>
        </p:nvPicPr>
        <p:blipFill>
          <a:blip r:embed="rId3">
            <a:alphaModFix/>
          </a:blip>
          <a:stretch>
            <a:fillRect/>
          </a:stretch>
        </p:blipFill>
        <p:spPr>
          <a:xfrm>
            <a:off x="2090475" y="427150"/>
            <a:ext cx="8011049" cy="6064350"/>
          </a:xfrm>
          <a:prstGeom prst="rect">
            <a:avLst/>
          </a:prstGeom>
          <a:noFill/>
          <a:ln>
            <a:noFill/>
          </a:ln>
        </p:spPr>
      </p:pic>
      <p:sp>
        <p:nvSpPr>
          <p:cNvPr id="174" name="Google Shape;174;p23"/>
          <p:cNvSpPr/>
          <p:nvPr/>
        </p:nvSpPr>
        <p:spPr>
          <a:xfrm>
            <a:off x="2090475" y="1739988"/>
            <a:ext cx="2610600" cy="768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