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6" r:id="rId10"/>
    <p:sldId id="262" r:id="rId11"/>
    <p:sldId id="268" r:id="rId12"/>
    <p:sldId id="267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5AD6E9-E05E-8943-F857-26283C19DD3C}" v="292" dt="2026-09-15T13:37:38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libri"/>
                <a:cs typeface="Calibri"/>
              </a:rPr>
              <a:t>fin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C2554C0-82C9-D138-C0B6-8301FA461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nb-NO" b="1" dirty="0">
                <a:cs typeface="Calibri Light"/>
              </a:rPr>
              <a:t>VELKOMMEN TIL FORELDREMØTE FOR 5.TRINN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3D69154-8B9F-34A0-B911-5D466EA6E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720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E357D48-F0BD-0D1C-7E56-3F0E1E73A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rgbClr val="FFFFFF"/>
                </a:solidFill>
                <a:cs typeface="Calibri Light"/>
              </a:rPr>
              <a:t>DAGENS AGENDA</a:t>
            </a:r>
            <a:endParaRPr lang="nb-NO" sz="4000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6C8C55-E078-B9C2-0F19-D96C6409B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1231047"/>
            <a:ext cx="6906491" cy="49459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>
                <a:cs typeface="Calibri"/>
              </a:rPr>
              <a:t>17.mai</a:t>
            </a:r>
          </a:p>
          <a:p>
            <a:r>
              <a:rPr lang="nb-NO" dirty="0">
                <a:ea typeface="Calibri"/>
                <a:cs typeface="Calibri"/>
              </a:rPr>
              <a:t>Informasjon</a:t>
            </a:r>
            <a:endParaRPr lang="nb-NO" dirty="0"/>
          </a:p>
          <a:p>
            <a:r>
              <a:rPr lang="nb-NO" dirty="0">
                <a:ea typeface="Calibri"/>
                <a:cs typeface="Calibri"/>
              </a:rPr>
              <a:t>Sosiale sammenkomster </a:t>
            </a:r>
          </a:p>
          <a:p>
            <a:r>
              <a:rPr lang="nb-NO" dirty="0">
                <a:ea typeface="Calibri"/>
                <a:cs typeface="Calibri"/>
              </a:rPr>
              <a:t>Nasjonale prøver </a:t>
            </a:r>
          </a:p>
          <a:p>
            <a:r>
              <a:rPr lang="nb-NO" dirty="0">
                <a:ea typeface="Calibri"/>
                <a:cs typeface="Calibri"/>
              </a:rPr>
              <a:t>Digitalt</a:t>
            </a:r>
          </a:p>
          <a:p>
            <a:r>
              <a:rPr lang="nb-NO" dirty="0">
                <a:ea typeface="Calibri"/>
                <a:cs typeface="Calibri"/>
              </a:rPr>
              <a:t>Ukebrev/ lekser</a:t>
            </a:r>
          </a:p>
          <a:p>
            <a:r>
              <a:rPr lang="nb-NO" dirty="0">
                <a:ea typeface="Calibri"/>
                <a:cs typeface="Calibri"/>
              </a:rPr>
              <a:t>Klassemiljø/ læringsmiljø</a:t>
            </a:r>
          </a:p>
          <a:p>
            <a:r>
              <a:rPr lang="nb-NO" dirty="0">
                <a:ea typeface="Calibri"/>
                <a:cs typeface="Calibri"/>
              </a:rPr>
              <a:t>Foreldrekontakter</a:t>
            </a:r>
          </a:p>
          <a:p>
            <a:endParaRPr lang="nb-NO" dirty="0">
              <a:ea typeface="Calibri"/>
              <a:cs typeface="Calibri"/>
            </a:endParaRPr>
          </a:p>
          <a:p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6929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689F9C5-E049-0DFC-8AF2-91727509C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98418"/>
            <a:ext cx="3377166" cy="4461163"/>
          </a:xfrm>
        </p:spPr>
        <p:txBody>
          <a:bodyPr>
            <a:normAutofit/>
          </a:bodyPr>
          <a:lstStyle/>
          <a:p>
            <a:pPr marL="228600" indent="-228600">
              <a:spcBef>
                <a:spcPts val="1000"/>
              </a:spcBef>
            </a:pPr>
            <a:r>
              <a:rPr lang="nb-NO" sz="4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17.MAI</a:t>
            </a:r>
            <a:endParaRPr lang="en-US" sz="40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endParaRPr lang="nb-NO" sz="3600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1F15FC-6627-A61E-56AF-179AA47A3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nb-NO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2C609F-8502-5F41-6A5E-632436B24139}"/>
              </a:ext>
            </a:extLst>
          </p:cNvPr>
          <p:cNvSpPr txBox="1"/>
          <p:nvPr/>
        </p:nvSpPr>
        <p:spPr>
          <a:xfrm>
            <a:off x="4453689" y="1715712"/>
            <a:ext cx="7173057" cy="49552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2800" dirty="0">
                <a:ea typeface="Calibri"/>
                <a:cs typeface="Calibri"/>
              </a:rPr>
              <a:t>Det </a:t>
            </a:r>
            <a:r>
              <a:rPr lang="en-US" sz="2800" dirty="0" err="1">
                <a:ea typeface="Calibri"/>
                <a:cs typeface="Calibri"/>
              </a:rPr>
              <a:t>velges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tre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representanter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fra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hver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klasse</a:t>
            </a:r>
            <a:r>
              <a:rPr lang="en-US" sz="2800" dirty="0">
                <a:ea typeface="Calibri"/>
                <a:cs typeface="Calibri"/>
              </a:rPr>
              <a:t> </a:t>
            </a:r>
            <a:r>
              <a:rPr lang="en-US" sz="2800" dirty="0" err="1">
                <a:ea typeface="Calibri"/>
                <a:cs typeface="Calibri"/>
              </a:rPr>
              <a:t>som</a:t>
            </a:r>
            <a:r>
              <a:rPr lang="en-US" sz="2800" dirty="0">
                <a:ea typeface="Calibri"/>
                <a:cs typeface="Calibri"/>
              </a:rPr>
              <a:t> er </a:t>
            </a:r>
            <a:r>
              <a:rPr lang="en-US" sz="2800" dirty="0" err="1">
                <a:ea typeface="Calibri"/>
                <a:cs typeface="Calibri"/>
              </a:rPr>
              <a:t>i</a:t>
            </a:r>
            <a:r>
              <a:rPr lang="en-US" sz="2800" dirty="0">
                <a:ea typeface="Calibri"/>
                <a:cs typeface="Calibri"/>
              </a:rPr>
              <a:t> 15.mai-kommiteen.</a:t>
            </a:r>
          </a:p>
          <a:p>
            <a:pPr marL="285750" indent="-285750">
              <a:buFont typeface="Arial"/>
              <a:buChar char="•"/>
            </a:pPr>
            <a:endParaRPr lang="en-US" sz="28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ea typeface="Calibri"/>
                <a:cs typeface="Calibri"/>
              </a:rPr>
              <a:t>Alle </a:t>
            </a:r>
            <a:r>
              <a:rPr lang="en-US" sz="2800" dirty="0" err="1">
                <a:ea typeface="Calibri"/>
                <a:cs typeface="Calibri"/>
              </a:rPr>
              <a:t>foreldre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må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hjelpe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til</a:t>
            </a:r>
            <a:r>
              <a:rPr lang="en-US" sz="2800" dirty="0">
                <a:ea typeface="Calibri"/>
                <a:cs typeface="Calibri"/>
              </a:rPr>
              <a:t> med å </a:t>
            </a:r>
            <a:r>
              <a:rPr lang="en-US" sz="2800" dirty="0" err="1">
                <a:ea typeface="Calibri"/>
                <a:cs typeface="Calibri"/>
              </a:rPr>
              <a:t>ordne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til</a:t>
            </a:r>
            <a:r>
              <a:rPr lang="en-US" sz="2800" dirty="0">
                <a:ea typeface="Calibri"/>
                <a:cs typeface="Calibri"/>
              </a:rPr>
              <a:t> </a:t>
            </a:r>
            <a:r>
              <a:rPr lang="en-US" sz="2800" dirty="0" err="1">
                <a:ea typeface="Calibri"/>
                <a:cs typeface="Calibri"/>
              </a:rPr>
              <a:t>på</a:t>
            </a:r>
            <a:r>
              <a:rPr lang="en-US" sz="2800" dirty="0">
                <a:ea typeface="Calibri"/>
                <a:cs typeface="Calibri"/>
              </a:rPr>
              <a:t> 16.mai </a:t>
            </a:r>
            <a:r>
              <a:rPr lang="en-US" sz="2800" dirty="0" err="1">
                <a:ea typeface="Calibri"/>
                <a:cs typeface="Calibri"/>
              </a:rPr>
              <a:t>og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hjelpe</a:t>
            </a:r>
            <a:r>
              <a:rPr lang="en-US" sz="2800" dirty="0">
                <a:ea typeface="Calibri"/>
                <a:cs typeface="Calibri"/>
              </a:rPr>
              <a:t> med </a:t>
            </a:r>
            <a:r>
              <a:rPr lang="en-US" sz="2800" dirty="0" err="1">
                <a:ea typeface="Calibri"/>
                <a:cs typeface="Calibri"/>
              </a:rPr>
              <a:t>gjennomføringen</a:t>
            </a:r>
            <a:r>
              <a:rPr lang="en-US" sz="2800" dirty="0">
                <a:ea typeface="Calibri"/>
                <a:cs typeface="Calibri"/>
              </a:rPr>
              <a:t> 17.mai</a:t>
            </a:r>
          </a:p>
          <a:p>
            <a:pPr marL="285750" indent="-285750">
              <a:buFont typeface="Arial"/>
              <a:buChar char="•"/>
            </a:pPr>
            <a:endParaRPr lang="en-US" sz="28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ea typeface="Calibri"/>
                <a:cs typeface="Calibri"/>
              </a:rPr>
              <a:t>5. </a:t>
            </a:r>
            <a:r>
              <a:rPr lang="en-US" sz="2800" dirty="0" err="1">
                <a:ea typeface="Calibri"/>
                <a:cs typeface="Calibri"/>
              </a:rPr>
              <a:t>og</a:t>
            </a:r>
            <a:r>
              <a:rPr lang="en-US" sz="2800" dirty="0">
                <a:ea typeface="Calibri"/>
                <a:cs typeface="Calibri"/>
              </a:rPr>
              <a:t> 6.trinn </a:t>
            </a:r>
            <a:r>
              <a:rPr lang="en-US" sz="2800" dirty="0" err="1">
                <a:ea typeface="Calibri"/>
                <a:cs typeface="Calibri"/>
              </a:rPr>
              <a:t>arrangerer</a:t>
            </a:r>
            <a:r>
              <a:rPr lang="en-US" sz="2800" dirty="0">
                <a:ea typeface="Calibri"/>
                <a:cs typeface="Calibri"/>
              </a:rPr>
              <a:t> 17.mai-festen </a:t>
            </a:r>
            <a:r>
              <a:rPr lang="en-US" sz="2800" dirty="0" err="1">
                <a:ea typeface="Calibri"/>
                <a:cs typeface="Calibri"/>
              </a:rPr>
              <a:t>på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skolen</a:t>
            </a:r>
            <a:r>
              <a:rPr lang="en-US" sz="2800" dirty="0">
                <a:ea typeface="Calibri"/>
                <a:cs typeface="Calibri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ea typeface="Calibri"/>
                <a:cs typeface="Calibri"/>
              </a:rPr>
              <a:t>Klassene </a:t>
            </a:r>
            <a:r>
              <a:rPr lang="en-US" sz="2800" dirty="0" err="1">
                <a:ea typeface="Calibri"/>
                <a:cs typeface="Calibri"/>
              </a:rPr>
              <a:t>får</a:t>
            </a:r>
            <a:r>
              <a:rPr lang="en-US" sz="2800" dirty="0">
                <a:ea typeface="Calibri"/>
                <a:cs typeface="Calibri"/>
              </a:rPr>
              <a:t> </a:t>
            </a:r>
            <a:r>
              <a:rPr lang="en-US" sz="2800" dirty="0" err="1">
                <a:ea typeface="Calibri"/>
                <a:cs typeface="Calibri"/>
              </a:rPr>
              <a:t>penger</a:t>
            </a:r>
            <a:r>
              <a:rPr lang="en-US" sz="2800" dirty="0">
                <a:ea typeface="Calibri"/>
                <a:cs typeface="Calibri"/>
              </a:rPr>
              <a:t> for </a:t>
            </a:r>
            <a:r>
              <a:rPr lang="en-US" sz="2800" dirty="0" err="1">
                <a:ea typeface="Calibri"/>
                <a:cs typeface="Calibri"/>
              </a:rPr>
              <a:t>jobben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til</a:t>
            </a:r>
            <a:r>
              <a:rPr lang="en-US" sz="2800" dirty="0">
                <a:ea typeface="Calibri"/>
                <a:cs typeface="Calibri"/>
              </a:rPr>
              <a:t> </a:t>
            </a:r>
            <a:r>
              <a:rPr lang="en-US" sz="2800" dirty="0" err="1">
                <a:ea typeface="Calibri"/>
                <a:cs typeface="Calibri"/>
              </a:rPr>
              <a:t>klassekassa</a:t>
            </a:r>
            <a:r>
              <a:rPr lang="en-US" sz="2800" dirty="0">
                <a:ea typeface="Calibri"/>
                <a:cs typeface="Calibri"/>
              </a:rPr>
              <a:t>.</a:t>
            </a:r>
          </a:p>
          <a:p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94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B96FA34-F2EA-3628-F49E-983CA1EAE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5" y="1097128"/>
            <a:ext cx="3529659" cy="4517607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FFFFFF"/>
                </a:solidFill>
                <a:cs typeface="Calibri Light"/>
              </a:rPr>
              <a:t>INFORMASJON</a:t>
            </a:r>
            <a:endParaRPr lang="en-US" sz="3600">
              <a:ea typeface="Calibri Light"/>
              <a:cs typeface="Calibri Light"/>
            </a:endParaRPr>
          </a:p>
          <a:p>
            <a:endParaRPr lang="nb-NO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0E75ED-78C7-65EA-A6C3-2D619F1A9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6782" y="210344"/>
            <a:ext cx="7492720" cy="637769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z="3600" dirty="0">
                <a:ea typeface="Calibri"/>
                <a:cs typeface="Calibri"/>
              </a:rPr>
              <a:t>voksne på trinnet</a:t>
            </a:r>
            <a:endParaRPr lang="en-US" sz="3600" dirty="0">
              <a:ea typeface="Calibri"/>
              <a:cs typeface="Calibri"/>
            </a:endParaRPr>
          </a:p>
          <a:p>
            <a:endParaRPr lang="en-US" sz="2000" dirty="0">
              <a:ea typeface="Calibri"/>
              <a:cs typeface="Calibri"/>
            </a:endParaRPr>
          </a:p>
          <a:p>
            <a:r>
              <a:rPr lang="nb-NO" sz="3600" dirty="0">
                <a:ea typeface="Calibri"/>
                <a:cs typeface="Calibri"/>
              </a:rPr>
              <a:t> flere timer på skolen </a:t>
            </a:r>
            <a:r>
              <a:rPr lang="nb-NO" sz="2000" dirty="0">
                <a:ea typeface="Calibri"/>
                <a:cs typeface="Calibri"/>
              </a:rPr>
              <a:t>- fysisk aktivitet ute = </a:t>
            </a:r>
            <a:r>
              <a:rPr lang="nb-NO" sz="2000" dirty="0" err="1">
                <a:ea typeface="Calibri"/>
                <a:cs typeface="Calibri"/>
              </a:rPr>
              <a:t>fys.ak</a:t>
            </a:r>
            <a:endParaRPr lang="en-US" sz="2000">
              <a:ea typeface="Calibri"/>
              <a:cs typeface="Calibri"/>
            </a:endParaRPr>
          </a:p>
          <a:p>
            <a:endParaRPr lang="nb-NO" sz="2000" dirty="0">
              <a:ea typeface="Calibri"/>
              <a:cs typeface="Calibri"/>
            </a:endParaRPr>
          </a:p>
          <a:p>
            <a:r>
              <a:rPr lang="nb-NO" sz="3600" dirty="0">
                <a:ea typeface="Calibri"/>
                <a:cs typeface="Calibri"/>
              </a:rPr>
              <a:t> </a:t>
            </a:r>
            <a:r>
              <a:rPr lang="nb-NO" sz="3600" dirty="0" err="1">
                <a:ea typeface="Calibri"/>
                <a:cs typeface="Calibri"/>
              </a:rPr>
              <a:t>minimat</a:t>
            </a:r>
            <a:r>
              <a:rPr lang="nb-NO" sz="2000" dirty="0">
                <a:ea typeface="Calibri"/>
                <a:cs typeface="Calibri"/>
              </a:rPr>
              <a:t> – noe til å ha i hånden på vei ut</a:t>
            </a:r>
            <a:endParaRPr lang="en-US" sz="2000" dirty="0">
              <a:ea typeface="Calibri"/>
              <a:cs typeface="Calibri"/>
            </a:endParaRPr>
          </a:p>
          <a:p>
            <a:endParaRPr lang="nb-NO" sz="2000" dirty="0">
              <a:ea typeface="Calibri"/>
              <a:cs typeface="Calibri"/>
            </a:endParaRPr>
          </a:p>
          <a:p>
            <a:r>
              <a:rPr lang="nb-NO" sz="3600" dirty="0">
                <a:ea typeface="Calibri"/>
                <a:cs typeface="Calibri"/>
              </a:rPr>
              <a:t>gym og svømming -</a:t>
            </a:r>
            <a:r>
              <a:rPr lang="nb-NO" sz="2000" dirty="0">
                <a:ea typeface="Calibri"/>
                <a:cs typeface="Calibri"/>
              </a:rPr>
              <a:t> bytte klær og dusjing </a:t>
            </a:r>
            <a:endParaRPr lang="en-US" sz="2000">
              <a:ea typeface="Calibri"/>
              <a:cs typeface="Calibri"/>
            </a:endParaRPr>
          </a:p>
          <a:p>
            <a:endParaRPr lang="nb-NO" sz="2000" dirty="0">
              <a:ea typeface="Calibri"/>
              <a:cs typeface="Calibri"/>
            </a:endParaRPr>
          </a:p>
          <a:p>
            <a:r>
              <a:rPr lang="nb-NO" sz="3600" dirty="0">
                <a:ea typeface="Calibri"/>
                <a:cs typeface="Calibri"/>
              </a:rPr>
              <a:t>fadderbarn på 1.trinn</a:t>
            </a:r>
            <a:endParaRPr lang="en-US" sz="36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698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5158A4A-B5D3-364D-9A6D-BA62FA363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br>
              <a:rPr lang="en-US" sz="2400" kern="1200" dirty="0"/>
            </a:br>
            <a:endParaRPr lang="en-US" sz="2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EA8D3408-169F-6EE1-E5CD-650F6F226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nb-NO" sz="2200" dirty="0">
              <a:ea typeface="Calibri"/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BA663-3415-61FA-1AC6-AABA135A3C49}"/>
              </a:ext>
            </a:extLst>
          </p:cNvPr>
          <p:cNvSpPr txBox="1"/>
          <p:nvPr/>
        </p:nvSpPr>
        <p:spPr>
          <a:xfrm>
            <a:off x="508760" y="2293337"/>
            <a:ext cx="302125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a typeface="Calibri"/>
                <a:cs typeface="Calibri"/>
              </a:rPr>
              <a:t>SOSIALT</a:t>
            </a:r>
          </a:p>
        </p:txBody>
      </p:sp>
      <p:pic>
        <p:nvPicPr>
          <p:cNvPr id="5" name="Picture 4" descr="HAPPY HALLOWEEN 2026 T SKJORTE DESIGN Arkivvektor (royaltyfri) 2672817913 | Shutterstock">
            <a:extLst>
              <a:ext uri="{FF2B5EF4-FFF2-40B4-BE49-F238E27FC236}">
                <a16:creationId xmlns:a16="http://schemas.microsoft.com/office/drawing/2014/main" id="{6B6A9699-9DA6-A5A6-7B4A-B6BD5AE2A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2648" y="890529"/>
            <a:ext cx="2723445" cy="2809758"/>
          </a:xfrm>
          <a:prstGeom prst="rect">
            <a:avLst/>
          </a:prstGeom>
        </p:spPr>
      </p:pic>
      <p:pic>
        <p:nvPicPr>
          <p:cNvPr id="6" name="Picture 5" descr="🎊🇳🇴🎉Morro fra morgen til kveld 🎉🇳🇴🎊 Alle elever i 4-7.trinn på Spikkestad inviteres til disco i gymsalen 🕺🏻✨💃🏼 Sted: barneskolen Klokken: 18:30-20:30 Minner om at det kun kan betales med kort eller">
            <a:extLst>
              <a:ext uri="{FF2B5EF4-FFF2-40B4-BE49-F238E27FC236}">
                <a16:creationId xmlns:a16="http://schemas.microsoft.com/office/drawing/2014/main" id="{7D6C3127-F11C-26E1-000A-71798DDF1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167" y="3176528"/>
            <a:ext cx="2817519" cy="30073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ADCB1C-1C5E-820A-C28B-D353E160E08B}"/>
              </a:ext>
            </a:extLst>
          </p:cNvPr>
          <p:cNvSpPr txBox="1"/>
          <p:nvPr/>
        </p:nvSpPr>
        <p:spPr>
          <a:xfrm>
            <a:off x="7645561" y="5416347"/>
            <a:ext cx="2820839" cy="764443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536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96EE04-04CA-9AA2-E0B6-EDBE4C914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172A3A70-CD8E-841A-78DD-A6F78911C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541FD35B-90F1-AB74-EC74-98F78CD2D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840A007-1178-005C-E263-5883D7D5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FFFFFF"/>
                </a:solidFill>
                <a:cs typeface="Calibri Light"/>
              </a:rPr>
              <a:t>NASJONALE PRØVER</a:t>
            </a:r>
            <a:endParaRPr lang="nb-NO" sz="360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831AB3E4-8F4C-3B16-0E91-F604BA7E2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2BAE8A-8E2D-ECBF-A2E1-A11B5F758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>
                <a:cs typeface="Calibri"/>
              </a:rPr>
              <a:t>Lesing</a:t>
            </a:r>
            <a:r>
              <a:rPr lang="nb-NO" sz="1600" dirty="0">
                <a:cs typeface="Calibri"/>
              </a:rPr>
              <a:t> – 90 min</a:t>
            </a:r>
            <a:endParaRPr lang="en-US" sz="1600" dirty="0">
              <a:ea typeface="Calibri" panose="020F0502020204030204"/>
              <a:cs typeface="Calibri" panose="020F0502020204030204"/>
            </a:endParaRPr>
          </a:p>
          <a:p>
            <a:r>
              <a:rPr lang="nb-NO" dirty="0">
                <a:ea typeface="Calibri"/>
                <a:cs typeface="Calibri"/>
              </a:rPr>
              <a:t>Engelsk -</a:t>
            </a:r>
            <a:r>
              <a:rPr lang="nb-NO" sz="1600" dirty="0">
                <a:ea typeface="Calibri"/>
                <a:cs typeface="Calibri"/>
              </a:rPr>
              <a:t> 60 min</a:t>
            </a:r>
          </a:p>
          <a:p>
            <a:r>
              <a:rPr lang="nb-NO" dirty="0">
                <a:ea typeface="Calibri"/>
                <a:cs typeface="Calibri"/>
              </a:rPr>
              <a:t>Regning </a:t>
            </a:r>
            <a:r>
              <a:rPr lang="nb-NO" sz="1600" dirty="0">
                <a:ea typeface="Calibri"/>
                <a:cs typeface="Calibri"/>
              </a:rPr>
              <a:t>– 60 min</a:t>
            </a:r>
          </a:p>
          <a:p>
            <a:endParaRPr lang="nb-NO" dirty="0">
              <a:ea typeface="Calibri"/>
              <a:cs typeface="Calibri"/>
            </a:endParaRPr>
          </a:p>
          <a:p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-Tilrettelegging, og klassene blir delt opp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-I uke 39 er det oppsamlingsheat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-Resultatene presenteres på utviklingssamtalene i oktober</a:t>
            </a:r>
          </a:p>
        </p:txBody>
      </p:sp>
    </p:spTree>
    <p:extLst>
      <p:ext uri="{BB962C8B-B14F-4D97-AF65-F5344CB8AC3E}">
        <p14:creationId xmlns:p14="http://schemas.microsoft.com/office/powerpoint/2010/main" val="2878756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D29E2D7-9B4C-51E6-A8C0-028926E0E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sz="3700" dirty="0">
                <a:solidFill>
                  <a:srgbClr val="FFFFFF"/>
                </a:solidFill>
                <a:cs typeface="Calibri Light"/>
              </a:rPr>
              <a:t>DIGITALT</a:t>
            </a:r>
            <a:endParaRPr lang="en-US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AA86C7-309A-640E-4424-E5E44E214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7616299" cy="558561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endParaRPr lang="nb-NO" sz="2200" dirty="0">
              <a:ea typeface="Calibri"/>
              <a:cs typeface="Calibri"/>
            </a:endParaRPr>
          </a:p>
          <a:p>
            <a:r>
              <a:rPr lang="nb-NO" u="sng" dirty="0">
                <a:cs typeface="Calibri"/>
              </a:rPr>
              <a:t>2 min samtale: </a:t>
            </a:r>
            <a:endParaRPr lang="en-US" u="sng">
              <a:ea typeface="Calibri"/>
              <a:cs typeface="Calibri"/>
            </a:endParaRPr>
          </a:p>
          <a:p>
            <a:r>
              <a:rPr lang="nb-NO" dirty="0">
                <a:cs typeface="Calibri"/>
              </a:rPr>
              <a:t>HVA GJØR DERE HJEMME MED MOBIL ETTER LEGGETID</a:t>
            </a:r>
            <a:endParaRPr lang="nb-NO" dirty="0">
              <a:ea typeface="Calibri"/>
              <a:cs typeface="Calibri"/>
            </a:endParaRPr>
          </a:p>
          <a:p>
            <a:r>
              <a:rPr lang="nb-NO" dirty="0">
                <a:cs typeface="Calibri"/>
              </a:rPr>
              <a:t>SJEKKER DERE INNHOLDE PÅ ELEVENS MOBIL AV OG TIL?</a:t>
            </a:r>
            <a:endParaRPr lang="nb-NO" dirty="0">
              <a:ea typeface="Calibri"/>
              <a:cs typeface="Calibri"/>
            </a:endParaRPr>
          </a:p>
          <a:p>
            <a:endParaRPr lang="nb-NO" dirty="0">
              <a:ea typeface="Calibri"/>
              <a:cs typeface="Calibri"/>
            </a:endParaRPr>
          </a:p>
          <a:p>
            <a:r>
              <a:rPr lang="nb-NO" dirty="0">
                <a:ea typeface="Calibri"/>
                <a:cs typeface="Calibri"/>
              </a:rPr>
              <a:t>Chattegrupper på trinnet  -</a:t>
            </a:r>
            <a:r>
              <a:rPr lang="nb-NO" dirty="0" err="1">
                <a:ea typeface="Calibri"/>
                <a:cs typeface="Calibri"/>
              </a:rPr>
              <a:t>whatsapp</a:t>
            </a:r>
            <a:r>
              <a:rPr lang="nb-NO" dirty="0">
                <a:ea typeface="Calibri"/>
                <a:cs typeface="Calibri"/>
              </a:rPr>
              <a:t> og teams</a:t>
            </a:r>
          </a:p>
          <a:p>
            <a:r>
              <a:rPr lang="nb-NO" dirty="0">
                <a:cs typeface="Calibri"/>
              </a:rPr>
              <a:t>pc hjem – bare til lekser, ikke i helgene</a:t>
            </a:r>
            <a:endParaRPr lang="en-US" dirty="0">
              <a:ea typeface="Calibri"/>
              <a:cs typeface="Calibri"/>
            </a:endParaRPr>
          </a:p>
          <a:p>
            <a:endParaRPr lang="nb-NO" dirty="0">
              <a:ea typeface="Calibri"/>
              <a:cs typeface="Calibri"/>
            </a:endParaRPr>
          </a:p>
          <a:p>
            <a:r>
              <a:rPr lang="nb-NO" dirty="0">
                <a:cs typeface="Calibri"/>
              </a:rPr>
              <a:t> Følg med!     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nb-NO" dirty="0">
                <a:cs typeface="Calibri"/>
              </a:rPr>
              <a:t>                           Foreldrekontroll</a:t>
            </a:r>
            <a:endParaRPr lang="en-US" dirty="0">
              <a:ea typeface="Calibri"/>
              <a:cs typeface="Calibri"/>
            </a:endParaRPr>
          </a:p>
          <a:p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52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FD3153-E21A-2FD4-8A0D-AECF99452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3C27F6-EE74-5DA4-A4CD-8196B30E1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B38E698-0D40-6A2B-21BC-04A35FC0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567EC4-4BE1-DF09-98CE-92E2C1F1F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sz="3700" dirty="0">
                <a:solidFill>
                  <a:srgbClr val="FFFFFF"/>
                </a:solidFill>
                <a:ea typeface="Calibri Light"/>
                <a:cs typeface="Calibri Light"/>
              </a:rPr>
              <a:t>UKEBREV - LEKSER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5F7AFDB-574A-8910-A273-17AE127AE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227447-9519-F0CF-98FE-9C22BF5B3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257317"/>
            <a:ext cx="7584983" cy="59196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nb-NO" sz="2200" dirty="0">
              <a:ea typeface="Calibri"/>
              <a:cs typeface="Calibri"/>
            </a:endParaRPr>
          </a:p>
          <a:p>
            <a:endParaRPr lang="nb-NO" sz="2200" dirty="0">
              <a:cs typeface="Calibri"/>
            </a:endParaRPr>
          </a:p>
          <a:p>
            <a:r>
              <a:rPr lang="nb-NO" dirty="0">
                <a:cs typeface="Calibri"/>
              </a:rPr>
              <a:t>Elevene trenger tett oppfølging! </a:t>
            </a:r>
            <a:endParaRPr lang="nb-NO">
              <a:ea typeface="Calibri"/>
              <a:cs typeface="Calibri"/>
            </a:endParaRPr>
          </a:p>
          <a:p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Skolebøker- vi har bøker i alle fag</a:t>
            </a:r>
            <a:endParaRPr lang="en-US" dirty="0">
              <a:cs typeface="Calibri"/>
            </a:endParaRPr>
          </a:p>
          <a:p>
            <a:endParaRPr lang="nb-NO" dirty="0">
              <a:ea typeface="Calibri"/>
              <a:cs typeface="Calibri"/>
            </a:endParaRPr>
          </a:p>
          <a:p>
            <a:r>
              <a:rPr lang="nb-NO" dirty="0">
                <a:cs typeface="Calibri"/>
              </a:rPr>
              <a:t>ukebrev -</a:t>
            </a:r>
            <a:r>
              <a:rPr lang="nb-NO" dirty="0">
                <a:ea typeface="Calibri"/>
                <a:cs typeface="Calibri"/>
              </a:rPr>
              <a:t> kommer på visma og hjemmesiden</a:t>
            </a:r>
            <a:endParaRPr lang="nb-NO">
              <a:ea typeface="Calibri"/>
              <a:cs typeface="Calibri"/>
            </a:endParaRPr>
          </a:p>
          <a:p>
            <a:endParaRPr lang="nb-NO" dirty="0">
              <a:ea typeface="Calibri"/>
              <a:cs typeface="Calibri"/>
            </a:endParaRPr>
          </a:p>
          <a:p>
            <a:r>
              <a:rPr lang="nb-NO" dirty="0">
                <a:ea typeface="Calibri"/>
                <a:cs typeface="Calibri"/>
              </a:rPr>
              <a:t>Lekser - gjøres og leveres til bestemte dager</a:t>
            </a: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nb-NO" dirty="0">
              <a:ea typeface="Calibri"/>
              <a:cs typeface="Calibri"/>
            </a:endParaRPr>
          </a:p>
          <a:p>
            <a:r>
              <a:rPr lang="nb-NO" dirty="0">
                <a:highlight>
                  <a:srgbClr val="FFFF00"/>
                </a:highlight>
                <a:cs typeface="Calibri"/>
              </a:rPr>
              <a:t>Elevene trenger tett oppfølging av foreldre! </a:t>
            </a:r>
            <a:endParaRPr lang="en-US" dirty="0">
              <a:highlight>
                <a:srgbClr val="FFFF00"/>
              </a:highlight>
              <a:ea typeface="Calibri"/>
              <a:cs typeface="Calibri"/>
            </a:endParaRPr>
          </a:p>
          <a:p>
            <a:pPr marL="0" indent="0">
              <a:buNone/>
            </a:pPr>
            <a:endParaRPr lang="nb-NO" sz="2200" dirty="0">
              <a:ea typeface="Calibri"/>
              <a:cs typeface="Calibri"/>
            </a:endParaRPr>
          </a:p>
          <a:p>
            <a:endParaRPr lang="nb-NO" sz="2200" dirty="0">
              <a:ea typeface="Calibri"/>
              <a:cs typeface="Calibri"/>
            </a:endParaRPr>
          </a:p>
          <a:p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42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610CA5-0F82-F1A2-007F-D592C5B65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E5F5597C-B186-92C6-6186-79AD10550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45951D4D-491C-47A2-00B8-C47D3EC17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AB4C139-E007-A173-CDF0-2416DA810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64" y="1153572"/>
            <a:ext cx="3670770" cy="44611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FFFFFF"/>
                </a:solidFill>
                <a:cs typeface="Calibri Light"/>
              </a:rPr>
              <a:t>KLASSEMILJØ/ LÆRINGSMILJØ</a:t>
            </a:r>
            <a:endParaRPr lang="nb-NO" sz="360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CCA5E85A-83DC-CBC1-E153-B36AB3E0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F3663E-0349-446D-DC1B-581F22CAF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6107536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nb-NO" dirty="0">
                <a:cs typeface="Calibri"/>
              </a:rPr>
              <a:t>FLOTTE ELEVER SOM TRIVES SAMMEN OG VI VOKSNE MED DE :) 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>
              <a:lnSpc>
                <a:spcPct val="150000"/>
              </a:lnSpc>
            </a:pPr>
            <a:r>
              <a:rPr lang="nb-NO" dirty="0">
                <a:cs typeface="Calibri"/>
              </a:rPr>
              <a:t>GRUPPERINGER</a:t>
            </a:r>
            <a:endParaRPr lang="nb-NO" dirty="0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nb-NO" dirty="0">
                <a:cs typeface="Calibri"/>
              </a:rPr>
              <a:t>REGLER OG PLIKTER</a:t>
            </a:r>
            <a:endParaRPr lang="nb-NO" dirty="0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nb-NO" dirty="0">
                <a:ea typeface="Calibri"/>
                <a:cs typeface="Calibri"/>
              </a:rPr>
              <a:t>PALS</a:t>
            </a:r>
          </a:p>
          <a:p>
            <a:pPr>
              <a:lnSpc>
                <a:spcPct val="150000"/>
              </a:lnSpc>
            </a:pPr>
            <a:r>
              <a:rPr lang="nb-NO" dirty="0">
                <a:ea typeface="Calibri"/>
                <a:cs typeface="Calibri"/>
              </a:rPr>
              <a:t>SI IFRA TIL SKOLEN</a:t>
            </a:r>
          </a:p>
          <a:p>
            <a:endParaRPr lang="nb-NO" dirty="0">
              <a:ea typeface="Calibri"/>
              <a:cs typeface="Calibri"/>
            </a:endParaRPr>
          </a:p>
          <a:p>
            <a:r>
              <a:rPr lang="nb-NO" dirty="0">
                <a:ea typeface="Calibri"/>
                <a:cs typeface="Calibri"/>
              </a:rPr>
              <a:t>UTFORDRINGER: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-høre på beskjeder, følge reglene, inkludere alle, "Jeg bare tulla", fokus på aktivitetene, fotball, faglig på ulike nivå</a:t>
            </a:r>
          </a:p>
        </p:txBody>
      </p:sp>
    </p:spTree>
    <p:extLst>
      <p:ext uri="{BB962C8B-B14F-4D97-AF65-F5344CB8AC3E}">
        <p14:creationId xmlns:p14="http://schemas.microsoft.com/office/powerpoint/2010/main" val="141028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9CB55C1-8D3B-88B5-8D6D-398F784C5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sz="2800" dirty="0">
                <a:solidFill>
                  <a:srgbClr val="FFFFFF"/>
                </a:solidFill>
                <a:cs typeface="Calibri Light"/>
              </a:rPr>
              <a:t>KLASSEKONTAKTENE </a:t>
            </a:r>
            <a:endParaRPr lang="nb-NO" sz="2800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C81AD2-CCA7-460D-4190-765BE5D27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>
                <a:ea typeface="Calibri"/>
                <a:cs typeface="Calibri" panose="020F0502020204030204"/>
              </a:rPr>
              <a:t>I B vil de gjerne bli byttet ut 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endParaRPr lang="nb-NO" dirty="0">
              <a:ea typeface="Calibri"/>
              <a:cs typeface="Calibri" panose="020F0502020204030204"/>
            </a:endParaRPr>
          </a:p>
          <a:p>
            <a:r>
              <a:rPr lang="nb-NO" dirty="0">
                <a:ea typeface="Calibri"/>
                <a:cs typeface="Calibri" panose="020F0502020204030204"/>
              </a:rPr>
              <a:t>I A blir vara hoved og hoved blir vara</a:t>
            </a:r>
          </a:p>
          <a:p>
            <a:endParaRPr lang="nb-NO" dirty="0">
              <a:ea typeface="Calibri"/>
              <a:cs typeface="Calibri" panose="020F0502020204030204"/>
            </a:endParaRPr>
          </a:p>
          <a:p>
            <a:pPr marL="0" indent="0">
              <a:buNone/>
            </a:pPr>
            <a:r>
              <a:rPr lang="nb-NO" dirty="0">
                <a:ea typeface="Calibri"/>
                <a:cs typeface="Calibri" panose="020F0502020204030204"/>
              </a:rPr>
              <a:t>-</a:t>
            </a:r>
            <a:r>
              <a:rPr lang="nb-NO" dirty="0" err="1">
                <a:ea typeface="Calibri"/>
                <a:cs typeface="Calibri" panose="020F0502020204030204"/>
              </a:rPr>
              <a:t>Facebookgruppene</a:t>
            </a:r>
            <a:r>
              <a:rPr lang="nb-NO" dirty="0">
                <a:ea typeface="Calibri"/>
                <a:cs typeface="Calibri" panose="020F0502020204030204"/>
              </a:rPr>
              <a:t> til klassene?</a:t>
            </a:r>
          </a:p>
          <a:p>
            <a:endParaRPr lang="nb-NO" dirty="0">
              <a:ea typeface="Calibri"/>
              <a:cs typeface="Calibri" panose="020F0502020204030204"/>
            </a:endParaRPr>
          </a:p>
          <a:p>
            <a:endParaRPr lang="nb-NO" dirty="0">
              <a:ea typeface="Calibri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3887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5b6094-ac55-40d0-b042-576b804c9c0a">
      <Terms xmlns="http://schemas.microsoft.com/office/infopath/2007/PartnerControls"/>
    </lcf76f155ced4ddcb4097134ff3c332f>
    <TaxCatchAll xmlns="48cc0894-1e86-4b38-ba6b-ef12cfb8f62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96EBBB1D7F084780A3466A1127F6E0" ma:contentTypeVersion="19" ma:contentTypeDescription="Create a new document." ma:contentTypeScope="" ma:versionID="169aa09cebae847ca301130ac679e6af">
  <xsd:schema xmlns:xsd="http://www.w3.org/2001/XMLSchema" xmlns:xs="http://www.w3.org/2001/XMLSchema" xmlns:p="http://schemas.microsoft.com/office/2006/metadata/properties" xmlns:ns2="7d5b6094-ac55-40d0-b042-576b804c9c0a" xmlns:ns3="48cc0894-1e86-4b38-ba6b-ef12cfb8f623" targetNamespace="http://schemas.microsoft.com/office/2006/metadata/properties" ma:root="true" ma:fieldsID="12cefa32b0156986541a801c37b7102c" ns2:_="" ns3:_="">
    <xsd:import namespace="7d5b6094-ac55-40d0-b042-576b804c9c0a"/>
    <xsd:import namespace="48cc0894-1e86-4b38-ba6b-ef12cfb8f6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5b6094-ac55-40d0-b042-576b804c9c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6af8f8e-1e45-4bcb-8b90-291e597263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cc0894-1e86-4b38-ba6b-ef12cfb8f62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c6c9e10-6a8d-48c3-bb25-45f525861e91}" ma:internalName="TaxCatchAll" ma:showField="CatchAllData" ma:web="48cc0894-1e86-4b38-ba6b-ef12cfb8f6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198A75-681B-44FB-A3FB-5128EE2BF884}">
  <ds:schemaRefs>
    <ds:schemaRef ds:uri="48cc0894-1e86-4b38-ba6b-ef12cfb8f623"/>
    <ds:schemaRef ds:uri="7d5b6094-ac55-40d0-b042-576b804c9c0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E375339-048C-468B-BE5F-EBE3F525F5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4DE39D-9C26-424C-8F0C-176105F02E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5b6094-ac55-40d0-b042-576b804c9c0a"/>
    <ds:schemaRef ds:uri="48cc0894-1e86-4b38-ba6b-ef12cfb8f6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VELKOMMEN TIL FORELDREMØTE FOR 5.TRINN</vt:lpstr>
      <vt:lpstr>DAGENS AGENDA</vt:lpstr>
      <vt:lpstr>17.MAI </vt:lpstr>
      <vt:lpstr>INFORMASJON </vt:lpstr>
      <vt:lpstr>  </vt:lpstr>
      <vt:lpstr>NASJONALE PRØVER</vt:lpstr>
      <vt:lpstr>DIGITALT</vt:lpstr>
      <vt:lpstr>UKEBREV - LEKSER</vt:lpstr>
      <vt:lpstr>KLASSEMILJØ/ LÆRINGSMILJØ</vt:lpstr>
      <vt:lpstr>KLASSEKONTAKTENE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601</cp:revision>
  <dcterms:created xsi:type="dcterms:W3CDTF">2013-07-15T20:26:40Z</dcterms:created>
  <dcterms:modified xsi:type="dcterms:W3CDTF">2026-09-15T13:37:41Z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0x0101006C96EBBB1D7F084780A3466A1127F6E0</vt:lpwstr>
  </property>
  <property fmtid="{D5CDD505-2E9C-101B-9397-08002B2CF9AE}" pid="3" name="MediaServiceImageTags">
    <vt:lpwstr/>
  </property>
</Properties>
</file>