
<file path=[Content_Types].xml><?xml version="1.0" encoding="utf-8"?>
<Types xmlns="http://schemas.openxmlformats.org/package/2006/content-types">
  <Default Extension="emf" ContentType="image/x-emf"/>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58" r:id="rId4"/>
    <p:sldId id="260" r:id="rId5"/>
    <p:sldId id="261" r:id="rId6"/>
    <p:sldId id="262" r:id="rId7"/>
    <p:sldId id="264" r:id="rId8"/>
    <p:sldId id="265" r:id="rId9"/>
    <p:sldId id="266" r:id="rId10"/>
    <p:sldId id="267" r:id="rId11"/>
    <p:sldId id="263" r:id="rId12"/>
    <p:sldId id="268" r:id="rId13"/>
  </p:sldIdLst>
  <p:sldSz cx="12192000" cy="6858000"/>
  <p:notesSz cx="6797675" cy="9926638"/>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98" d="100"/>
          <a:sy n="98" d="100"/>
        </p:scale>
        <p:origin x="78" y="23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8D5F57F-7D59-5D25-9A62-16CC39E2919C}"/>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C336BE32-5478-41F8-C503-10AA39F12A5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6D3490A8-33AF-3ECD-699B-666418B31AC5}"/>
              </a:ext>
            </a:extLst>
          </p:cNvPr>
          <p:cNvSpPr>
            <a:spLocks noGrp="1"/>
          </p:cNvSpPr>
          <p:nvPr>
            <p:ph type="dt" sz="half" idx="10"/>
          </p:nvPr>
        </p:nvSpPr>
        <p:spPr/>
        <p:txBody>
          <a:bodyPr/>
          <a:lstStyle/>
          <a:p>
            <a:fld id="{5F2F9C0D-0463-4528-8029-9C5E8BF6F484}" type="datetimeFigureOut">
              <a:rPr lang="nb-NO" smtClean="0"/>
              <a:t>15.10.2026</a:t>
            </a:fld>
            <a:endParaRPr lang="nb-NO"/>
          </a:p>
        </p:txBody>
      </p:sp>
      <p:sp>
        <p:nvSpPr>
          <p:cNvPr id="5" name="Plassholder for bunntekst 4">
            <a:extLst>
              <a:ext uri="{FF2B5EF4-FFF2-40B4-BE49-F238E27FC236}">
                <a16:creationId xmlns:a16="http://schemas.microsoft.com/office/drawing/2014/main" id="{C8D30E9C-67E5-EF4F-E49E-B9B6A93521A0}"/>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A58DC950-5B20-BCD3-D7CA-FB7EFB304C94}"/>
              </a:ext>
            </a:extLst>
          </p:cNvPr>
          <p:cNvSpPr>
            <a:spLocks noGrp="1"/>
          </p:cNvSpPr>
          <p:nvPr>
            <p:ph type="sldNum" sz="quarter" idx="12"/>
          </p:nvPr>
        </p:nvSpPr>
        <p:spPr/>
        <p:txBody>
          <a:bodyPr/>
          <a:lstStyle/>
          <a:p>
            <a:fld id="{F3AAD2C4-E3C8-40DE-9E21-14CCB8A7E66A}" type="slidenum">
              <a:rPr lang="nb-NO" smtClean="0"/>
              <a:t>‹#›</a:t>
            </a:fld>
            <a:endParaRPr lang="nb-NO"/>
          </a:p>
        </p:txBody>
      </p:sp>
    </p:spTree>
    <p:extLst>
      <p:ext uri="{BB962C8B-B14F-4D97-AF65-F5344CB8AC3E}">
        <p14:creationId xmlns:p14="http://schemas.microsoft.com/office/powerpoint/2010/main" val="40343380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7E69FBE-1DC7-F8F5-9A5A-9F1DECF03387}"/>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E3FF7196-4F41-C7F6-16A3-FEEB3FE740E8}"/>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02578010-8038-CB61-E5A1-9633733427B3}"/>
              </a:ext>
            </a:extLst>
          </p:cNvPr>
          <p:cNvSpPr>
            <a:spLocks noGrp="1"/>
          </p:cNvSpPr>
          <p:nvPr>
            <p:ph type="dt" sz="half" idx="10"/>
          </p:nvPr>
        </p:nvSpPr>
        <p:spPr/>
        <p:txBody>
          <a:bodyPr/>
          <a:lstStyle/>
          <a:p>
            <a:fld id="{5F2F9C0D-0463-4528-8029-9C5E8BF6F484}" type="datetimeFigureOut">
              <a:rPr lang="nb-NO" smtClean="0"/>
              <a:t>15.10.2026</a:t>
            </a:fld>
            <a:endParaRPr lang="nb-NO"/>
          </a:p>
        </p:txBody>
      </p:sp>
      <p:sp>
        <p:nvSpPr>
          <p:cNvPr id="5" name="Plassholder for bunntekst 4">
            <a:extLst>
              <a:ext uri="{FF2B5EF4-FFF2-40B4-BE49-F238E27FC236}">
                <a16:creationId xmlns:a16="http://schemas.microsoft.com/office/drawing/2014/main" id="{FEE58636-4729-D26D-7295-1A6138B72907}"/>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F421118C-4C64-994D-D1F2-6558DEFC2904}"/>
              </a:ext>
            </a:extLst>
          </p:cNvPr>
          <p:cNvSpPr>
            <a:spLocks noGrp="1"/>
          </p:cNvSpPr>
          <p:nvPr>
            <p:ph type="sldNum" sz="quarter" idx="12"/>
          </p:nvPr>
        </p:nvSpPr>
        <p:spPr/>
        <p:txBody>
          <a:bodyPr/>
          <a:lstStyle/>
          <a:p>
            <a:fld id="{F3AAD2C4-E3C8-40DE-9E21-14CCB8A7E66A}" type="slidenum">
              <a:rPr lang="nb-NO" smtClean="0"/>
              <a:t>‹#›</a:t>
            </a:fld>
            <a:endParaRPr lang="nb-NO"/>
          </a:p>
        </p:txBody>
      </p:sp>
    </p:spTree>
    <p:extLst>
      <p:ext uri="{BB962C8B-B14F-4D97-AF65-F5344CB8AC3E}">
        <p14:creationId xmlns:p14="http://schemas.microsoft.com/office/powerpoint/2010/main" val="34237152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7D25C38-3F55-5262-009C-8748071EB3DA}"/>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E64A372D-8198-63A8-FC07-34265D1B97D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234B4BC1-0C73-0FA9-D7FD-34A5366CFB3B}"/>
              </a:ext>
            </a:extLst>
          </p:cNvPr>
          <p:cNvSpPr>
            <a:spLocks noGrp="1"/>
          </p:cNvSpPr>
          <p:nvPr>
            <p:ph type="dt" sz="half" idx="10"/>
          </p:nvPr>
        </p:nvSpPr>
        <p:spPr/>
        <p:txBody>
          <a:bodyPr/>
          <a:lstStyle/>
          <a:p>
            <a:fld id="{5F2F9C0D-0463-4528-8029-9C5E8BF6F484}" type="datetimeFigureOut">
              <a:rPr lang="nb-NO" smtClean="0"/>
              <a:t>15.10.2026</a:t>
            </a:fld>
            <a:endParaRPr lang="nb-NO"/>
          </a:p>
        </p:txBody>
      </p:sp>
      <p:sp>
        <p:nvSpPr>
          <p:cNvPr id="5" name="Plassholder for bunntekst 4">
            <a:extLst>
              <a:ext uri="{FF2B5EF4-FFF2-40B4-BE49-F238E27FC236}">
                <a16:creationId xmlns:a16="http://schemas.microsoft.com/office/drawing/2014/main" id="{BC3FD631-4820-30AA-DB9D-5CA371EF8B91}"/>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465B56C1-DFE9-268C-A738-3B2C82E9B3B3}"/>
              </a:ext>
            </a:extLst>
          </p:cNvPr>
          <p:cNvSpPr>
            <a:spLocks noGrp="1"/>
          </p:cNvSpPr>
          <p:nvPr>
            <p:ph type="sldNum" sz="quarter" idx="12"/>
          </p:nvPr>
        </p:nvSpPr>
        <p:spPr/>
        <p:txBody>
          <a:bodyPr/>
          <a:lstStyle/>
          <a:p>
            <a:fld id="{F3AAD2C4-E3C8-40DE-9E21-14CCB8A7E66A}" type="slidenum">
              <a:rPr lang="nb-NO" smtClean="0"/>
              <a:t>‹#›</a:t>
            </a:fld>
            <a:endParaRPr lang="nb-NO"/>
          </a:p>
        </p:txBody>
      </p:sp>
    </p:spTree>
    <p:extLst>
      <p:ext uri="{BB962C8B-B14F-4D97-AF65-F5344CB8AC3E}">
        <p14:creationId xmlns:p14="http://schemas.microsoft.com/office/powerpoint/2010/main" val="28844087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B569CCB-8DD5-76CF-95D6-09F1BB0417C4}"/>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C07604B6-1F05-ED79-0B98-52AB1DD2BDEB}"/>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1C7E6CEA-B8EE-5862-1BC4-5B829A6BC7AA}"/>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3EE7EEE9-A0B4-743C-4190-66CD0A79A697}"/>
              </a:ext>
            </a:extLst>
          </p:cNvPr>
          <p:cNvSpPr>
            <a:spLocks noGrp="1"/>
          </p:cNvSpPr>
          <p:nvPr>
            <p:ph type="dt" sz="half" idx="10"/>
          </p:nvPr>
        </p:nvSpPr>
        <p:spPr/>
        <p:txBody>
          <a:bodyPr/>
          <a:lstStyle/>
          <a:p>
            <a:fld id="{5F2F9C0D-0463-4528-8029-9C5E8BF6F484}" type="datetimeFigureOut">
              <a:rPr lang="nb-NO" smtClean="0"/>
              <a:t>15.10.2026</a:t>
            </a:fld>
            <a:endParaRPr lang="nb-NO"/>
          </a:p>
        </p:txBody>
      </p:sp>
      <p:sp>
        <p:nvSpPr>
          <p:cNvPr id="6" name="Plassholder for bunntekst 5">
            <a:extLst>
              <a:ext uri="{FF2B5EF4-FFF2-40B4-BE49-F238E27FC236}">
                <a16:creationId xmlns:a16="http://schemas.microsoft.com/office/drawing/2014/main" id="{A5AEEB0E-04EE-9885-EFA1-21B8FC2EAC4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F8CFF555-477B-E55A-7FCE-E3A1C2128D0A}"/>
              </a:ext>
            </a:extLst>
          </p:cNvPr>
          <p:cNvSpPr>
            <a:spLocks noGrp="1"/>
          </p:cNvSpPr>
          <p:nvPr>
            <p:ph type="sldNum" sz="quarter" idx="12"/>
          </p:nvPr>
        </p:nvSpPr>
        <p:spPr/>
        <p:txBody>
          <a:bodyPr/>
          <a:lstStyle/>
          <a:p>
            <a:fld id="{F3AAD2C4-E3C8-40DE-9E21-14CCB8A7E66A}" type="slidenum">
              <a:rPr lang="nb-NO" smtClean="0"/>
              <a:t>‹#›</a:t>
            </a:fld>
            <a:endParaRPr lang="nb-NO"/>
          </a:p>
        </p:txBody>
      </p:sp>
    </p:spTree>
    <p:extLst>
      <p:ext uri="{BB962C8B-B14F-4D97-AF65-F5344CB8AC3E}">
        <p14:creationId xmlns:p14="http://schemas.microsoft.com/office/powerpoint/2010/main" val="441394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31F33B8-9048-BF5A-1DA0-D5C244CE313B}"/>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6D2535A1-5958-23C3-D3FE-20FBC28FCED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8E11D464-973D-E830-F039-86FF45D90702}"/>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161B1AA9-D54C-1A07-E67B-B354D02C642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31F51BB0-638D-077C-3C41-CC021BC955EC}"/>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2D1CB473-CE4D-F137-3465-0269824FC737}"/>
              </a:ext>
            </a:extLst>
          </p:cNvPr>
          <p:cNvSpPr>
            <a:spLocks noGrp="1"/>
          </p:cNvSpPr>
          <p:nvPr>
            <p:ph type="dt" sz="half" idx="10"/>
          </p:nvPr>
        </p:nvSpPr>
        <p:spPr/>
        <p:txBody>
          <a:bodyPr/>
          <a:lstStyle/>
          <a:p>
            <a:fld id="{5F2F9C0D-0463-4528-8029-9C5E8BF6F484}" type="datetimeFigureOut">
              <a:rPr lang="nb-NO" smtClean="0"/>
              <a:t>15.10.2026</a:t>
            </a:fld>
            <a:endParaRPr lang="nb-NO"/>
          </a:p>
        </p:txBody>
      </p:sp>
      <p:sp>
        <p:nvSpPr>
          <p:cNvPr id="8" name="Plassholder for bunntekst 7">
            <a:extLst>
              <a:ext uri="{FF2B5EF4-FFF2-40B4-BE49-F238E27FC236}">
                <a16:creationId xmlns:a16="http://schemas.microsoft.com/office/drawing/2014/main" id="{52CDC813-85E8-03B9-6101-C9DB4F92E596}"/>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9D69975D-0ADE-CF57-627C-4B3ABA0942FC}"/>
              </a:ext>
            </a:extLst>
          </p:cNvPr>
          <p:cNvSpPr>
            <a:spLocks noGrp="1"/>
          </p:cNvSpPr>
          <p:nvPr>
            <p:ph type="sldNum" sz="quarter" idx="12"/>
          </p:nvPr>
        </p:nvSpPr>
        <p:spPr/>
        <p:txBody>
          <a:bodyPr/>
          <a:lstStyle/>
          <a:p>
            <a:fld id="{F3AAD2C4-E3C8-40DE-9E21-14CCB8A7E66A}" type="slidenum">
              <a:rPr lang="nb-NO" smtClean="0"/>
              <a:t>‹#›</a:t>
            </a:fld>
            <a:endParaRPr lang="nb-NO"/>
          </a:p>
        </p:txBody>
      </p:sp>
    </p:spTree>
    <p:extLst>
      <p:ext uri="{BB962C8B-B14F-4D97-AF65-F5344CB8AC3E}">
        <p14:creationId xmlns:p14="http://schemas.microsoft.com/office/powerpoint/2010/main" val="3274779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BE2B6D-0656-5D82-02E4-A180BECE86B7}"/>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6FD4EDC4-1D3E-E8D4-A229-DAF8487D4C45}"/>
              </a:ext>
            </a:extLst>
          </p:cNvPr>
          <p:cNvSpPr>
            <a:spLocks noGrp="1"/>
          </p:cNvSpPr>
          <p:nvPr>
            <p:ph type="dt" sz="half" idx="10"/>
          </p:nvPr>
        </p:nvSpPr>
        <p:spPr/>
        <p:txBody>
          <a:bodyPr/>
          <a:lstStyle/>
          <a:p>
            <a:fld id="{5F2F9C0D-0463-4528-8029-9C5E8BF6F484}" type="datetimeFigureOut">
              <a:rPr lang="nb-NO" smtClean="0"/>
              <a:t>15.10.2026</a:t>
            </a:fld>
            <a:endParaRPr lang="nb-NO"/>
          </a:p>
        </p:txBody>
      </p:sp>
      <p:sp>
        <p:nvSpPr>
          <p:cNvPr id="4" name="Plassholder for bunntekst 3">
            <a:extLst>
              <a:ext uri="{FF2B5EF4-FFF2-40B4-BE49-F238E27FC236}">
                <a16:creationId xmlns:a16="http://schemas.microsoft.com/office/drawing/2014/main" id="{5DB8584D-1AA7-EBEE-4592-B24C17F87934}"/>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15D5145A-E543-F2DD-740E-AAC33FDD355B}"/>
              </a:ext>
            </a:extLst>
          </p:cNvPr>
          <p:cNvSpPr>
            <a:spLocks noGrp="1"/>
          </p:cNvSpPr>
          <p:nvPr>
            <p:ph type="sldNum" sz="quarter" idx="12"/>
          </p:nvPr>
        </p:nvSpPr>
        <p:spPr/>
        <p:txBody>
          <a:bodyPr/>
          <a:lstStyle/>
          <a:p>
            <a:fld id="{F3AAD2C4-E3C8-40DE-9E21-14CCB8A7E66A}" type="slidenum">
              <a:rPr lang="nb-NO" smtClean="0"/>
              <a:t>‹#›</a:t>
            </a:fld>
            <a:endParaRPr lang="nb-NO"/>
          </a:p>
        </p:txBody>
      </p:sp>
    </p:spTree>
    <p:extLst>
      <p:ext uri="{BB962C8B-B14F-4D97-AF65-F5344CB8AC3E}">
        <p14:creationId xmlns:p14="http://schemas.microsoft.com/office/powerpoint/2010/main" val="4927283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DB543E88-5B8F-8160-F3D0-3400DF80078A}"/>
              </a:ext>
            </a:extLst>
          </p:cNvPr>
          <p:cNvSpPr>
            <a:spLocks noGrp="1"/>
          </p:cNvSpPr>
          <p:nvPr>
            <p:ph type="dt" sz="half" idx="10"/>
          </p:nvPr>
        </p:nvSpPr>
        <p:spPr/>
        <p:txBody>
          <a:bodyPr/>
          <a:lstStyle/>
          <a:p>
            <a:fld id="{5F2F9C0D-0463-4528-8029-9C5E8BF6F484}" type="datetimeFigureOut">
              <a:rPr lang="nb-NO" smtClean="0"/>
              <a:t>15.10.2026</a:t>
            </a:fld>
            <a:endParaRPr lang="nb-NO"/>
          </a:p>
        </p:txBody>
      </p:sp>
      <p:sp>
        <p:nvSpPr>
          <p:cNvPr id="3" name="Plassholder for bunntekst 2">
            <a:extLst>
              <a:ext uri="{FF2B5EF4-FFF2-40B4-BE49-F238E27FC236}">
                <a16:creationId xmlns:a16="http://schemas.microsoft.com/office/drawing/2014/main" id="{7FD817B4-31DE-E209-3948-8DE58B9371C9}"/>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D86A29CB-E6CD-C034-B5FA-C092A25AF21E}"/>
              </a:ext>
            </a:extLst>
          </p:cNvPr>
          <p:cNvSpPr>
            <a:spLocks noGrp="1"/>
          </p:cNvSpPr>
          <p:nvPr>
            <p:ph type="sldNum" sz="quarter" idx="12"/>
          </p:nvPr>
        </p:nvSpPr>
        <p:spPr/>
        <p:txBody>
          <a:bodyPr/>
          <a:lstStyle/>
          <a:p>
            <a:fld id="{F3AAD2C4-E3C8-40DE-9E21-14CCB8A7E66A}" type="slidenum">
              <a:rPr lang="nb-NO" smtClean="0"/>
              <a:t>‹#›</a:t>
            </a:fld>
            <a:endParaRPr lang="nb-NO"/>
          </a:p>
        </p:txBody>
      </p:sp>
    </p:spTree>
    <p:extLst>
      <p:ext uri="{BB962C8B-B14F-4D97-AF65-F5344CB8AC3E}">
        <p14:creationId xmlns:p14="http://schemas.microsoft.com/office/powerpoint/2010/main" val="1115918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909B96C-5AC7-1D4B-4514-165D218247DD}"/>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40274690-6A99-A5BF-F9B8-4EABFFE11EE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AD620B7C-6101-5CFE-1C89-6C284A14BB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BE92EF2A-9F36-0D5D-88E0-3AD49A886206}"/>
              </a:ext>
            </a:extLst>
          </p:cNvPr>
          <p:cNvSpPr>
            <a:spLocks noGrp="1"/>
          </p:cNvSpPr>
          <p:nvPr>
            <p:ph type="dt" sz="half" idx="10"/>
          </p:nvPr>
        </p:nvSpPr>
        <p:spPr/>
        <p:txBody>
          <a:bodyPr/>
          <a:lstStyle/>
          <a:p>
            <a:fld id="{5F2F9C0D-0463-4528-8029-9C5E8BF6F484}" type="datetimeFigureOut">
              <a:rPr lang="nb-NO" smtClean="0"/>
              <a:t>15.10.2026</a:t>
            </a:fld>
            <a:endParaRPr lang="nb-NO"/>
          </a:p>
        </p:txBody>
      </p:sp>
      <p:sp>
        <p:nvSpPr>
          <p:cNvPr id="6" name="Plassholder for bunntekst 5">
            <a:extLst>
              <a:ext uri="{FF2B5EF4-FFF2-40B4-BE49-F238E27FC236}">
                <a16:creationId xmlns:a16="http://schemas.microsoft.com/office/drawing/2014/main" id="{70720B44-39A7-25B9-6361-312D22EB7475}"/>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0173293E-FF40-D1A5-0F8C-93F0879E6527}"/>
              </a:ext>
            </a:extLst>
          </p:cNvPr>
          <p:cNvSpPr>
            <a:spLocks noGrp="1"/>
          </p:cNvSpPr>
          <p:nvPr>
            <p:ph type="sldNum" sz="quarter" idx="12"/>
          </p:nvPr>
        </p:nvSpPr>
        <p:spPr/>
        <p:txBody>
          <a:bodyPr/>
          <a:lstStyle/>
          <a:p>
            <a:fld id="{F3AAD2C4-E3C8-40DE-9E21-14CCB8A7E66A}" type="slidenum">
              <a:rPr lang="nb-NO" smtClean="0"/>
              <a:t>‹#›</a:t>
            </a:fld>
            <a:endParaRPr lang="nb-NO"/>
          </a:p>
        </p:txBody>
      </p:sp>
    </p:spTree>
    <p:extLst>
      <p:ext uri="{BB962C8B-B14F-4D97-AF65-F5344CB8AC3E}">
        <p14:creationId xmlns:p14="http://schemas.microsoft.com/office/powerpoint/2010/main" val="10932674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8A8991A-F835-3BB4-EEF4-8DC923BC745A}"/>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20E3AEDF-D50C-3C58-00B9-CD5D516D0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F90BE09E-98F3-A101-C8C3-48A943A632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37A59280-DF46-D670-8518-DB9F8F81675C}"/>
              </a:ext>
            </a:extLst>
          </p:cNvPr>
          <p:cNvSpPr>
            <a:spLocks noGrp="1"/>
          </p:cNvSpPr>
          <p:nvPr>
            <p:ph type="dt" sz="half" idx="10"/>
          </p:nvPr>
        </p:nvSpPr>
        <p:spPr/>
        <p:txBody>
          <a:bodyPr/>
          <a:lstStyle/>
          <a:p>
            <a:fld id="{5F2F9C0D-0463-4528-8029-9C5E8BF6F484}" type="datetimeFigureOut">
              <a:rPr lang="nb-NO" smtClean="0"/>
              <a:t>15.10.2026</a:t>
            </a:fld>
            <a:endParaRPr lang="nb-NO"/>
          </a:p>
        </p:txBody>
      </p:sp>
      <p:sp>
        <p:nvSpPr>
          <p:cNvPr id="6" name="Plassholder for bunntekst 5">
            <a:extLst>
              <a:ext uri="{FF2B5EF4-FFF2-40B4-BE49-F238E27FC236}">
                <a16:creationId xmlns:a16="http://schemas.microsoft.com/office/drawing/2014/main" id="{8A11AA49-23C6-24FE-6EF4-24BEFED9959C}"/>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AB7837D-498E-5B03-640C-0A8F3B69AF90}"/>
              </a:ext>
            </a:extLst>
          </p:cNvPr>
          <p:cNvSpPr>
            <a:spLocks noGrp="1"/>
          </p:cNvSpPr>
          <p:nvPr>
            <p:ph type="sldNum" sz="quarter" idx="12"/>
          </p:nvPr>
        </p:nvSpPr>
        <p:spPr/>
        <p:txBody>
          <a:bodyPr/>
          <a:lstStyle/>
          <a:p>
            <a:fld id="{F3AAD2C4-E3C8-40DE-9E21-14CCB8A7E66A}" type="slidenum">
              <a:rPr lang="nb-NO" smtClean="0"/>
              <a:t>‹#›</a:t>
            </a:fld>
            <a:endParaRPr lang="nb-NO"/>
          </a:p>
        </p:txBody>
      </p:sp>
    </p:spTree>
    <p:extLst>
      <p:ext uri="{BB962C8B-B14F-4D97-AF65-F5344CB8AC3E}">
        <p14:creationId xmlns:p14="http://schemas.microsoft.com/office/powerpoint/2010/main" val="34603668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0A039CF-9DC9-EBB1-3E19-6524BE0DE2AF}"/>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C908641D-DABC-AF57-EFDE-448A2517B669}"/>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4C3B57EF-2EC3-FF7D-C6A8-1995B6695D0F}"/>
              </a:ext>
            </a:extLst>
          </p:cNvPr>
          <p:cNvSpPr>
            <a:spLocks noGrp="1"/>
          </p:cNvSpPr>
          <p:nvPr>
            <p:ph type="dt" sz="half" idx="10"/>
          </p:nvPr>
        </p:nvSpPr>
        <p:spPr/>
        <p:txBody>
          <a:bodyPr/>
          <a:lstStyle/>
          <a:p>
            <a:fld id="{5F2F9C0D-0463-4528-8029-9C5E8BF6F484}" type="datetimeFigureOut">
              <a:rPr lang="nb-NO" smtClean="0"/>
              <a:t>15.10.2026</a:t>
            </a:fld>
            <a:endParaRPr lang="nb-NO"/>
          </a:p>
        </p:txBody>
      </p:sp>
      <p:sp>
        <p:nvSpPr>
          <p:cNvPr id="5" name="Plassholder for bunntekst 4">
            <a:extLst>
              <a:ext uri="{FF2B5EF4-FFF2-40B4-BE49-F238E27FC236}">
                <a16:creationId xmlns:a16="http://schemas.microsoft.com/office/drawing/2014/main" id="{6B672C4C-BFF4-27C6-9C2E-E82F4FC61DD5}"/>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6C8F229B-DBE4-4BA7-6874-8F44D4D0BE80}"/>
              </a:ext>
            </a:extLst>
          </p:cNvPr>
          <p:cNvSpPr>
            <a:spLocks noGrp="1"/>
          </p:cNvSpPr>
          <p:nvPr>
            <p:ph type="sldNum" sz="quarter" idx="12"/>
          </p:nvPr>
        </p:nvSpPr>
        <p:spPr/>
        <p:txBody>
          <a:bodyPr/>
          <a:lstStyle/>
          <a:p>
            <a:fld id="{F3AAD2C4-E3C8-40DE-9E21-14CCB8A7E66A}" type="slidenum">
              <a:rPr lang="nb-NO" smtClean="0"/>
              <a:t>‹#›</a:t>
            </a:fld>
            <a:endParaRPr lang="nb-NO"/>
          </a:p>
        </p:txBody>
      </p:sp>
    </p:spTree>
    <p:extLst>
      <p:ext uri="{BB962C8B-B14F-4D97-AF65-F5344CB8AC3E}">
        <p14:creationId xmlns:p14="http://schemas.microsoft.com/office/powerpoint/2010/main" val="38196904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C7B5DD62-248D-C2B1-B105-4BB2CD33CBC3}"/>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2D2DB494-0569-09AB-B728-DBE85B47F506}"/>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D072E59B-A573-9A19-B228-72E0314DFFD5}"/>
              </a:ext>
            </a:extLst>
          </p:cNvPr>
          <p:cNvSpPr>
            <a:spLocks noGrp="1"/>
          </p:cNvSpPr>
          <p:nvPr>
            <p:ph type="dt" sz="half" idx="10"/>
          </p:nvPr>
        </p:nvSpPr>
        <p:spPr/>
        <p:txBody>
          <a:bodyPr/>
          <a:lstStyle/>
          <a:p>
            <a:fld id="{5F2F9C0D-0463-4528-8029-9C5E8BF6F484}" type="datetimeFigureOut">
              <a:rPr lang="nb-NO" smtClean="0"/>
              <a:t>15.10.2026</a:t>
            </a:fld>
            <a:endParaRPr lang="nb-NO"/>
          </a:p>
        </p:txBody>
      </p:sp>
      <p:sp>
        <p:nvSpPr>
          <p:cNvPr id="5" name="Plassholder for bunntekst 4">
            <a:extLst>
              <a:ext uri="{FF2B5EF4-FFF2-40B4-BE49-F238E27FC236}">
                <a16:creationId xmlns:a16="http://schemas.microsoft.com/office/drawing/2014/main" id="{94BD8298-8159-D995-D8B5-4750F97D7DF7}"/>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97112874-1482-AF65-1E20-8D430FF68876}"/>
              </a:ext>
            </a:extLst>
          </p:cNvPr>
          <p:cNvSpPr>
            <a:spLocks noGrp="1"/>
          </p:cNvSpPr>
          <p:nvPr>
            <p:ph type="sldNum" sz="quarter" idx="12"/>
          </p:nvPr>
        </p:nvSpPr>
        <p:spPr/>
        <p:txBody>
          <a:bodyPr/>
          <a:lstStyle/>
          <a:p>
            <a:fld id="{F3AAD2C4-E3C8-40DE-9E21-14CCB8A7E66A}" type="slidenum">
              <a:rPr lang="nb-NO" smtClean="0"/>
              <a:t>‹#›</a:t>
            </a:fld>
            <a:endParaRPr lang="nb-NO"/>
          </a:p>
        </p:txBody>
      </p:sp>
    </p:spTree>
    <p:extLst>
      <p:ext uri="{BB962C8B-B14F-4D97-AF65-F5344CB8AC3E}">
        <p14:creationId xmlns:p14="http://schemas.microsoft.com/office/powerpoint/2010/main" val="15993318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CE9C06EB-33B4-F0D3-8703-389C406379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7F8605BA-CD06-F744-67EF-3F217867AB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406772C4-5CFF-2535-58D5-565F763876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F2F9C0D-0463-4528-8029-9C5E8BF6F484}" type="datetimeFigureOut">
              <a:rPr lang="nb-NO" smtClean="0"/>
              <a:t>15.10.2026</a:t>
            </a:fld>
            <a:endParaRPr lang="nb-NO"/>
          </a:p>
        </p:txBody>
      </p:sp>
      <p:sp>
        <p:nvSpPr>
          <p:cNvPr id="5" name="Plassholder for bunntekst 4">
            <a:extLst>
              <a:ext uri="{FF2B5EF4-FFF2-40B4-BE49-F238E27FC236}">
                <a16:creationId xmlns:a16="http://schemas.microsoft.com/office/drawing/2014/main" id="{99B54121-B212-123F-C71C-87CA0F802A8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b-NO"/>
          </a:p>
        </p:txBody>
      </p:sp>
      <p:sp>
        <p:nvSpPr>
          <p:cNvPr id="6" name="Plassholder for lysbildenummer 5">
            <a:extLst>
              <a:ext uri="{FF2B5EF4-FFF2-40B4-BE49-F238E27FC236}">
                <a16:creationId xmlns:a16="http://schemas.microsoft.com/office/drawing/2014/main" id="{DDF11A2F-58B4-A885-F66D-84BDDA2208D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3AAD2C4-E3C8-40DE-9E21-14CCB8A7E66A}" type="slidenum">
              <a:rPr lang="nb-NO" smtClean="0"/>
              <a:t>‹#›</a:t>
            </a:fld>
            <a:endParaRPr lang="nb-NO"/>
          </a:p>
        </p:txBody>
      </p:sp>
    </p:spTree>
    <p:extLst>
      <p:ext uri="{BB962C8B-B14F-4D97-AF65-F5344CB8AC3E}">
        <p14:creationId xmlns:p14="http://schemas.microsoft.com/office/powerpoint/2010/main" val="27412524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jpeg"/><Relationship Id="rId4" Type="http://schemas.openxmlformats.org/officeDocument/2006/relationships/image" Target="../media/image3.jpeg"/><Relationship Id="rId9" Type="http://schemas.openxmlformats.org/officeDocument/2006/relationships/image" Target="../media/image8.emf"/></Relationships>
</file>

<file path=ppt/slides/_rels/slide2.xml.rels><?xml version="1.0" encoding="UTF-8" standalone="yes"?>
<Relationships xmlns="http://schemas.openxmlformats.org/package/2006/relationships"><Relationship Id="rId3" Type="http://schemas.openxmlformats.org/officeDocument/2006/relationships/image" Target="../media/image10.jfif"/><Relationship Id="rId2" Type="http://schemas.openxmlformats.org/officeDocument/2006/relationships/image" Target="../media/image9.jfif"/><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g"/><Relationship Id="rId4" Type="http://schemas.openxmlformats.org/officeDocument/2006/relationships/image" Target="../media/image11.jfif"/></Relationships>
</file>

<file path=ppt/slides/_rels/slide3.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jpg"/><Relationship Id="rId7" Type="http://schemas.openxmlformats.org/officeDocument/2006/relationships/image" Target="../media/image19.jpg"/><Relationship Id="rId12" Type="http://schemas.openxmlformats.org/officeDocument/2006/relationships/image" Target="../media/image24.jpg"/><Relationship Id="rId2" Type="http://schemas.openxmlformats.org/officeDocument/2006/relationships/image" Target="../media/image14.jpg"/><Relationship Id="rId1" Type="http://schemas.openxmlformats.org/officeDocument/2006/relationships/slideLayout" Target="../slideLayouts/slideLayout2.xml"/><Relationship Id="rId6" Type="http://schemas.openxmlformats.org/officeDocument/2006/relationships/image" Target="../media/image18.jpg"/><Relationship Id="rId11" Type="http://schemas.openxmlformats.org/officeDocument/2006/relationships/image" Target="../media/image23.jpeg"/><Relationship Id="rId5" Type="http://schemas.openxmlformats.org/officeDocument/2006/relationships/image" Target="../media/image17.jpg"/><Relationship Id="rId10" Type="http://schemas.openxmlformats.org/officeDocument/2006/relationships/image" Target="../media/image22.jpeg"/><Relationship Id="rId4" Type="http://schemas.openxmlformats.org/officeDocument/2006/relationships/image" Target="../media/image16.jpg"/><Relationship Id="rId9" Type="http://schemas.openxmlformats.org/officeDocument/2006/relationships/image" Target="../media/image21.JPEG"/></Relationships>
</file>

<file path=ppt/slides/_rels/slide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1.jfif"/><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arendal.kommune.no/tjenester/barnehage-og-skole/skole/sfo/sfo-regler-for-foreldrebetaling/" TargetMode="External"/><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svgsilh.com/de/image/304080.html" TargetMode="External"/><Relationship Id="rId2" Type="http://schemas.openxmlformats.org/officeDocument/2006/relationships/image" Target="../media/image3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ekstSylinder 5">
            <a:extLst>
              <a:ext uri="{FF2B5EF4-FFF2-40B4-BE49-F238E27FC236}">
                <a16:creationId xmlns:a16="http://schemas.microsoft.com/office/drawing/2014/main" id="{F9FB8E69-8AD4-22C1-8F21-47BDD40EBA1D}"/>
              </a:ext>
            </a:extLst>
          </p:cNvPr>
          <p:cNvSpPr txBox="1"/>
          <p:nvPr/>
        </p:nvSpPr>
        <p:spPr>
          <a:xfrm>
            <a:off x="4261391" y="4433458"/>
            <a:ext cx="4937937" cy="1147150"/>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3400" b="1" kern="1200" dirty="0">
                <a:solidFill>
                  <a:schemeClr val="tx1"/>
                </a:solidFill>
                <a:latin typeface="+mj-lt"/>
                <a:ea typeface="+mj-ea"/>
                <a:cs typeface="+mj-cs"/>
              </a:rPr>
              <a:t>Dette er </a:t>
            </a:r>
            <a:r>
              <a:rPr lang="en-US" sz="3400" b="1" kern="1200" dirty="0" err="1">
                <a:solidFill>
                  <a:schemeClr val="tx1"/>
                </a:solidFill>
                <a:latin typeface="+mj-lt"/>
                <a:ea typeface="+mj-ea"/>
                <a:cs typeface="+mj-cs"/>
              </a:rPr>
              <a:t>vår</a:t>
            </a:r>
            <a:r>
              <a:rPr lang="en-US" sz="3400" b="1" kern="1200" dirty="0">
                <a:solidFill>
                  <a:schemeClr val="tx1"/>
                </a:solidFill>
                <a:latin typeface="+mj-lt"/>
                <a:ea typeface="+mj-ea"/>
                <a:cs typeface="+mj-cs"/>
              </a:rPr>
              <a:t> </a:t>
            </a:r>
            <a:r>
              <a:rPr lang="en-US" sz="3400" b="1" kern="1200" dirty="0" err="1">
                <a:solidFill>
                  <a:schemeClr val="tx1"/>
                </a:solidFill>
                <a:latin typeface="+mj-lt"/>
                <a:ea typeface="+mj-ea"/>
                <a:cs typeface="+mj-cs"/>
              </a:rPr>
              <a:t>Stinta</a:t>
            </a:r>
            <a:r>
              <a:rPr lang="en-US" sz="3400" b="1" kern="1200" dirty="0">
                <a:solidFill>
                  <a:schemeClr val="tx1"/>
                </a:solidFill>
                <a:latin typeface="+mj-lt"/>
                <a:ea typeface="+mj-ea"/>
                <a:cs typeface="+mj-cs"/>
              </a:rPr>
              <a:t> SFO</a:t>
            </a:r>
          </a:p>
          <a:p>
            <a:pPr>
              <a:lnSpc>
                <a:spcPct val="90000"/>
              </a:lnSpc>
              <a:spcBef>
                <a:spcPct val="0"/>
              </a:spcBef>
              <a:spcAft>
                <a:spcPts val="600"/>
              </a:spcAft>
            </a:pPr>
            <a:r>
              <a:rPr lang="en-US" sz="3400" b="1" kern="1200" dirty="0">
                <a:solidFill>
                  <a:schemeClr val="tx1"/>
                </a:solidFill>
                <a:latin typeface="+mj-lt"/>
                <a:ea typeface="+mj-ea"/>
                <a:cs typeface="+mj-cs"/>
              </a:rPr>
              <a:t>	2026-2027</a:t>
            </a:r>
          </a:p>
        </p:txBody>
      </p:sp>
      <p:sp>
        <p:nvSpPr>
          <p:cNvPr id="29" name="Freeform: Shape 28">
            <a:extLst>
              <a:ext uri="{FF2B5EF4-FFF2-40B4-BE49-F238E27FC236}">
                <a16:creationId xmlns:a16="http://schemas.microsoft.com/office/drawing/2014/main" id="{F6E384F5-137A-40B1-97F0-694CC6ECD5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122218"/>
            <a:ext cx="3730752" cy="4735782"/>
          </a:xfrm>
          <a:custGeom>
            <a:avLst/>
            <a:gdLst>
              <a:gd name="connsiteX0" fmla="*/ 640080 w 3730752"/>
              <a:gd name="connsiteY0" fmla="*/ 0 h 4735782"/>
              <a:gd name="connsiteX1" fmla="*/ 3730752 w 3730752"/>
              <a:gd name="connsiteY1" fmla="*/ 3090672 h 4735782"/>
              <a:gd name="connsiteX2" fmla="*/ 3357725 w 3730752"/>
              <a:gd name="connsiteY2" fmla="*/ 4563870 h 4735782"/>
              <a:gd name="connsiteX3" fmla="*/ 3253285 w 3730752"/>
              <a:gd name="connsiteY3" fmla="*/ 4735782 h 4735782"/>
              <a:gd name="connsiteX4" fmla="*/ 0 w 3730752"/>
              <a:gd name="connsiteY4" fmla="*/ 4735782 h 4735782"/>
              <a:gd name="connsiteX5" fmla="*/ 0 w 3730752"/>
              <a:gd name="connsiteY5" fmla="*/ 67215 h 4735782"/>
              <a:gd name="connsiteX6" fmla="*/ 17202 w 3730752"/>
              <a:gd name="connsiteY6" fmla="*/ 62792 h 4735782"/>
              <a:gd name="connsiteX7" fmla="*/ 640080 w 3730752"/>
              <a:gd name="connsiteY7" fmla="*/ 0 h 4735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30752" h="4735782">
                <a:moveTo>
                  <a:pt x="640080" y="0"/>
                </a:moveTo>
                <a:cubicBezTo>
                  <a:pt x="2347011" y="0"/>
                  <a:pt x="3730752" y="1383741"/>
                  <a:pt x="3730752" y="3090672"/>
                </a:cubicBezTo>
                <a:cubicBezTo>
                  <a:pt x="3730752" y="3624088"/>
                  <a:pt x="3595621" y="4125943"/>
                  <a:pt x="3357725" y="4563870"/>
                </a:cubicBezTo>
                <a:lnTo>
                  <a:pt x="3253285" y="4735782"/>
                </a:lnTo>
                <a:lnTo>
                  <a:pt x="0" y="4735782"/>
                </a:lnTo>
                <a:lnTo>
                  <a:pt x="0" y="67215"/>
                </a:lnTo>
                <a:lnTo>
                  <a:pt x="17202" y="62792"/>
                </a:lnTo>
                <a:cubicBezTo>
                  <a:pt x="218397" y="21621"/>
                  <a:pt x="426714" y="0"/>
                  <a:pt x="640080" y="0"/>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Freeform: Shape 30">
            <a:extLst>
              <a:ext uri="{FF2B5EF4-FFF2-40B4-BE49-F238E27FC236}">
                <a16:creationId xmlns:a16="http://schemas.microsoft.com/office/drawing/2014/main" id="{9DBC4630-03DA-474F-BBCB-BA3AE6B317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1982" y="-4332"/>
            <a:ext cx="4242816" cy="2454158"/>
          </a:xfrm>
          <a:custGeom>
            <a:avLst/>
            <a:gdLst>
              <a:gd name="connsiteX0" fmla="*/ 28633 w 4242816"/>
              <a:gd name="connsiteY0" fmla="*/ 0 h 2454158"/>
              <a:gd name="connsiteX1" fmla="*/ 4214183 w 4242816"/>
              <a:gd name="connsiteY1" fmla="*/ 0 h 2454158"/>
              <a:gd name="connsiteX2" fmla="*/ 4231864 w 4242816"/>
              <a:gd name="connsiteY2" fmla="*/ 115848 h 2454158"/>
              <a:gd name="connsiteX3" fmla="*/ 4242816 w 4242816"/>
              <a:gd name="connsiteY3" fmla="*/ 332750 h 2454158"/>
              <a:gd name="connsiteX4" fmla="*/ 2121408 w 4242816"/>
              <a:gd name="connsiteY4" fmla="*/ 2454158 h 2454158"/>
              <a:gd name="connsiteX5" fmla="*/ 0 w 4242816"/>
              <a:gd name="connsiteY5" fmla="*/ 332750 h 2454158"/>
              <a:gd name="connsiteX6" fmla="*/ 10953 w 4242816"/>
              <a:gd name="connsiteY6" fmla="*/ 115848 h 2454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42816" h="2454158">
                <a:moveTo>
                  <a:pt x="28633" y="0"/>
                </a:moveTo>
                <a:lnTo>
                  <a:pt x="4214183" y="0"/>
                </a:lnTo>
                <a:lnTo>
                  <a:pt x="4231864" y="115848"/>
                </a:lnTo>
                <a:cubicBezTo>
                  <a:pt x="4239106" y="187164"/>
                  <a:pt x="4242816" y="259524"/>
                  <a:pt x="4242816" y="332750"/>
                </a:cubicBezTo>
                <a:cubicBezTo>
                  <a:pt x="4242816" y="1504371"/>
                  <a:pt x="3293029" y="2454158"/>
                  <a:pt x="2121408" y="2454158"/>
                </a:cubicBezTo>
                <a:cubicBezTo>
                  <a:pt x="949787" y="2454158"/>
                  <a:pt x="0" y="1504371"/>
                  <a:pt x="0" y="332750"/>
                </a:cubicBezTo>
                <a:cubicBezTo>
                  <a:pt x="0" y="259524"/>
                  <a:pt x="3710" y="187164"/>
                  <a:pt x="10953" y="115848"/>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Bilde 7" descr="Et bilde som inneholder svømmebasseng, innendørs, Fritidssenter, vann&#10;&#10;Automatisk generert beskrivelse">
            <a:extLst>
              <a:ext uri="{FF2B5EF4-FFF2-40B4-BE49-F238E27FC236}">
                <a16:creationId xmlns:a16="http://schemas.microsoft.com/office/drawing/2014/main" id="{69BB86E8-AD47-0437-B266-1DA2570D7762}"/>
              </a:ext>
            </a:extLst>
          </p:cNvPr>
          <p:cNvPicPr>
            <a:picLocks noChangeAspect="1"/>
          </p:cNvPicPr>
          <p:nvPr/>
        </p:nvPicPr>
        <p:blipFill rotWithShape="1">
          <a:blip r:embed="rId2">
            <a:extLst>
              <a:ext uri="{28A0092B-C50C-407E-A947-70E740481C1C}">
                <a14:useLocalDpi xmlns:a14="http://schemas.microsoft.com/office/drawing/2010/main" val="0"/>
              </a:ext>
            </a:extLst>
          </a:blip>
          <a:srcRect l="7952" r="26541" b="-1"/>
          <a:stretch/>
        </p:blipFill>
        <p:spPr>
          <a:xfrm>
            <a:off x="1246572" y="10"/>
            <a:ext cx="3913632" cy="2285224"/>
          </a:xfrm>
          <a:custGeom>
            <a:avLst/>
            <a:gdLst/>
            <a:ahLst/>
            <a:cxnLst/>
            <a:rect l="l" t="t" r="r" b="b"/>
            <a:pathLst>
              <a:path w="3913632" h="2285234">
                <a:moveTo>
                  <a:pt x="29691" y="0"/>
                </a:moveTo>
                <a:lnTo>
                  <a:pt x="3883942" y="0"/>
                </a:lnTo>
                <a:lnTo>
                  <a:pt x="3903529" y="128345"/>
                </a:lnTo>
                <a:cubicBezTo>
                  <a:pt x="3910210" y="194127"/>
                  <a:pt x="3913632" y="260873"/>
                  <a:pt x="3913632" y="328418"/>
                </a:cubicBezTo>
                <a:cubicBezTo>
                  <a:pt x="3913632" y="1409138"/>
                  <a:pt x="3037536" y="2285234"/>
                  <a:pt x="1956816" y="2285234"/>
                </a:cubicBezTo>
                <a:cubicBezTo>
                  <a:pt x="876096" y="2285234"/>
                  <a:pt x="0" y="1409138"/>
                  <a:pt x="0" y="328418"/>
                </a:cubicBezTo>
                <a:cubicBezTo>
                  <a:pt x="0" y="260873"/>
                  <a:pt x="3422" y="194127"/>
                  <a:pt x="10103" y="128345"/>
                </a:cubicBezTo>
                <a:close/>
              </a:path>
            </a:pathLst>
          </a:custGeom>
        </p:spPr>
      </p:pic>
      <p:pic>
        <p:nvPicPr>
          <p:cNvPr id="22" name="Bilde 21" descr="Et bilde som inneholder grunn, utendørs, sko, klær&#10;&#10;Automatisk generert beskrivelse">
            <a:extLst>
              <a:ext uri="{FF2B5EF4-FFF2-40B4-BE49-F238E27FC236}">
                <a16:creationId xmlns:a16="http://schemas.microsoft.com/office/drawing/2014/main" id="{386C41C2-5219-8AD0-BE95-16E641411428}"/>
              </a:ext>
            </a:extLst>
          </p:cNvPr>
          <p:cNvPicPr>
            <a:picLocks noChangeAspect="1"/>
          </p:cNvPicPr>
          <p:nvPr/>
        </p:nvPicPr>
        <p:blipFill rotWithShape="1">
          <a:blip r:embed="rId3">
            <a:extLst>
              <a:ext uri="{28A0092B-C50C-407E-A947-70E740481C1C}">
                <a14:useLocalDpi xmlns:a14="http://schemas.microsoft.com/office/drawing/2010/main" val="0"/>
              </a:ext>
            </a:extLst>
          </a:blip>
          <a:srcRect r="1" b="27891"/>
          <a:stretch/>
        </p:blipFill>
        <p:spPr>
          <a:xfrm>
            <a:off x="-1" y="2288330"/>
            <a:ext cx="3564638" cy="4569668"/>
          </a:xfrm>
          <a:custGeom>
            <a:avLst/>
            <a:gdLst/>
            <a:ahLst/>
            <a:cxnLst/>
            <a:rect l="l" t="t" r="r" b="b"/>
            <a:pathLst>
              <a:path w="3564638" h="4569668">
                <a:moveTo>
                  <a:pt x="640080" y="0"/>
                </a:moveTo>
                <a:cubicBezTo>
                  <a:pt x="2255269" y="0"/>
                  <a:pt x="3564638" y="1309369"/>
                  <a:pt x="3564638" y="2924558"/>
                </a:cubicBezTo>
                <a:cubicBezTo>
                  <a:pt x="3564638" y="3530254"/>
                  <a:pt x="3380508" y="4092944"/>
                  <a:pt x="3065170" y="4559707"/>
                </a:cubicBezTo>
                <a:lnTo>
                  <a:pt x="3057720" y="4569668"/>
                </a:lnTo>
                <a:lnTo>
                  <a:pt x="0" y="4569668"/>
                </a:lnTo>
                <a:lnTo>
                  <a:pt x="0" y="72448"/>
                </a:lnTo>
                <a:lnTo>
                  <a:pt x="50679" y="59417"/>
                </a:lnTo>
                <a:cubicBezTo>
                  <a:pt x="241061" y="20459"/>
                  <a:pt x="438181" y="0"/>
                  <a:pt x="640080" y="0"/>
                </a:cubicBezTo>
                <a:close/>
              </a:path>
            </a:pathLst>
          </a:custGeom>
        </p:spPr>
      </p:pic>
      <p:sp>
        <p:nvSpPr>
          <p:cNvPr id="33" name="Oval 32">
            <a:extLst>
              <a:ext uri="{FF2B5EF4-FFF2-40B4-BE49-F238E27FC236}">
                <a16:creationId xmlns:a16="http://schemas.microsoft.com/office/drawing/2014/main" id="{78418A25-6EAC-4140-BFE6-284E1925B5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29207" y="303879"/>
            <a:ext cx="3182112" cy="3182112"/>
          </a:xfrm>
          <a:prstGeom prst="ellipse">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Oval 34">
            <a:extLst>
              <a:ext uri="{FF2B5EF4-FFF2-40B4-BE49-F238E27FC236}">
                <a16:creationId xmlns:a16="http://schemas.microsoft.com/office/drawing/2014/main" id="{C20267F5-D4E6-477A-A590-81F2ABD1B8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5109" y="2382976"/>
            <a:ext cx="1920240" cy="1920240"/>
          </a:xfrm>
          <a:prstGeom prst="ellipse">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4" name="Bilde 23" descr="Et bilde som inneholder person, innendørs, klær, leke&#10;&#10;Automatisk generert beskrivelse">
            <a:extLst>
              <a:ext uri="{FF2B5EF4-FFF2-40B4-BE49-F238E27FC236}">
                <a16:creationId xmlns:a16="http://schemas.microsoft.com/office/drawing/2014/main" id="{FDD2F352-E760-8C21-34FB-8BA252899677}"/>
              </a:ext>
            </a:extLst>
          </p:cNvPr>
          <p:cNvPicPr>
            <a:picLocks noChangeAspect="1"/>
          </p:cNvPicPr>
          <p:nvPr/>
        </p:nvPicPr>
        <p:blipFill rotWithShape="1">
          <a:blip r:embed="rId4">
            <a:extLst>
              <a:ext uri="{28A0092B-C50C-407E-A947-70E740481C1C}">
                <a14:useLocalDpi xmlns:a14="http://schemas.microsoft.com/office/drawing/2010/main" val="0"/>
              </a:ext>
            </a:extLst>
          </a:blip>
          <a:srcRect t="38541" r="-5" b="5206"/>
          <a:stretch/>
        </p:blipFill>
        <p:spPr>
          <a:xfrm>
            <a:off x="3756198" y="2532638"/>
            <a:ext cx="1591056" cy="1591056"/>
          </a:xfrm>
          <a:custGeom>
            <a:avLst/>
            <a:gdLst/>
            <a:ahLst/>
            <a:cxnLst/>
            <a:rect l="l" t="t" r="r" b="b"/>
            <a:pathLst>
              <a:path w="1591056" h="1591056">
                <a:moveTo>
                  <a:pt x="795528" y="0"/>
                </a:moveTo>
                <a:cubicBezTo>
                  <a:pt x="1234886" y="0"/>
                  <a:pt x="1591056" y="356170"/>
                  <a:pt x="1591056" y="795528"/>
                </a:cubicBezTo>
                <a:cubicBezTo>
                  <a:pt x="1591056" y="1234886"/>
                  <a:pt x="1234886" y="1591056"/>
                  <a:pt x="795528" y="1591056"/>
                </a:cubicBezTo>
                <a:cubicBezTo>
                  <a:pt x="356170" y="1591056"/>
                  <a:pt x="0" y="1234886"/>
                  <a:pt x="0" y="795528"/>
                </a:cubicBezTo>
                <a:cubicBezTo>
                  <a:pt x="0" y="356170"/>
                  <a:pt x="356170" y="0"/>
                  <a:pt x="795528" y="0"/>
                </a:cubicBezTo>
                <a:close/>
              </a:path>
            </a:pathLst>
          </a:custGeom>
        </p:spPr>
      </p:pic>
      <p:pic>
        <p:nvPicPr>
          <p:cNvPr id="5" name="Bilde 4" descr="Et bilde som inneholder utendørs, himmel, sky, konstruksjon">
            <a:extLst>
              <a:ext uri="{FF2B5EF4-FFF2-40B4-BE49-F238E27FC236}">
                <a16:creationId xmlns:a16="http://schemas.microsoft.com/office/drawing/2014/main" id="{B9E5BEEB-5FEE-8310-169F-14BC5A4E0566}"/>
              </a:ext>
            </a:extLst>
          </p:cNvPr>
          <p:cNvPicPr>
            <a:picLocks noChangeAspect="1"/>
          </p:cNvPicPr>
          <p:nvPr/>
        </p:nvPicPr>
        <p:blipFill rotWithShape="1">
          <a:blip r:embed="rId5">
            <a:extLst>
              <a:ext uri="{28A0092B-C50C-407E-A947-70E740481C1C}">
                <a14:useLocalDpi xmlns:a14="http://schemas.microsoft.com/office/drawing/2010/main" val="0"/>
              </a:ext>
            </a:extLst>
          </a:blip>
          <a:srcRect l="28292" r="15460" b="3"/>
          <a:stretch/>
        </p:blipFill>
        <p:spPr>
          <a:xfrm>
            <a:off x="5593799" y="468471"/>
            <a:ext cx="2852928" cy="2852928"/>
          </a:xfrm>
          <a:custGeom>
            <a:avLst/>
            <a:gdLst/>
            <a:ahLst/>
            <a:cxnLst/>
            <a:rect l="l" t="t" r="r" b="b"/>
            <a:pathLst>
              <a:path w="2852928" h="2852928">
                <a:moveTo>
                  <a:pt x="1426464" y="0"/>
                </a:moveTo>
                <a:cubicBezTo>
                  <a:pt x="2214278" y="0"/>
                  <a:pt x="2852928" y="638650"/>
                  <a:pt x="2852928" y="1426464"/>
                </a:cubicBezTo>
                <a:cubicBezTo>
                  <a:pt x="2852928" y="2214278"/>
                  <a:pt x="2214278" y="2852928"/>
                  <a:pt x="1426464" y="2852928"/>
                </a:cubicBezTo>
                <a:cubicBezTo>
                  <a:pt x="638650" y="2852928"/>
                  <a:pt x="0" y="2214278"/>
                  <a:pt x="0" y="1426464"/>
                </a:cubicBezTo>
                <a:cubicBezTo>
                  <a:pt x="0" y="638650"/>
                  <a:pt x="638650" y="0"/>
                  <a:pt x="1426464" y="0"/>
                </a:cubicBezTo>
                <a:close/>
              </a:path>
            </a:pathLst>
          </a:custGeom>
        </p:spPr>
      </p:pic>
      <p:sp>
        <p:nvSpPr>
          <p:cNvPr id="37" name="Freeform: Shape 36">
            <a:extLst>
              <a:ext uri="{FF2B5EF4-FFF2-40B4-BE49-F238E27FC236}">
                <a16:creationId xmlns:a16="http://schemas.microsoft.com/office/drawing/2014/main" id="{6B9D64DB-4D5C-4A91-B45F-F301E3174F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2568" y="-4332"/>
            <a:ext cx="3439432" cy="3550083"/>
          </a:xfrm>
          <a:custGeom>
            <a:avLst/>
            <a:gdLst>
              <a:gd name="connsiteX0" fmla="*/ 115336 w 3439432"/>
              <a:gd name="connsiteY0" fmla="*/ 0 h 3550083"/>
              <a:gd name="connsiteX1" fmla="*/ 3439432 w 3439432"/>
              <a:gd name="connsiteY1" fmla="*/ 0 h 3550083"/>
              <a:gd name="connsiteX2" fmla="*/ 3439432 w 3439432"/>
              <a:gd name="connsiteY2" fmla="*/ 3462762 h 3550083"/>
              <a:gd name="connsiteX3" fmla="*/ 3318024 w 3439432"/>
              <a:gd name="connsiteY3" fmla="*/ 3493980 h 3550083"/>
              <a:gd name="connsiteX4" fmla="*/ 2761488 w 3439432"/>
              <a:gd name="connsiteY4" fmla="*/ 3550083 h 3550083"/>
              <a:gd name="connsiteX5" fmla="*/ 0 w 3439432"/>
              <a:gd name="connsiteY5" fmla="*/ 788595 h 3550083"/>
              <a:gd name="connsiteX6" fmla="*/ 70713 w 3439432"/>
              <a:gd name="connsiteY6" fmla="*/ 164949 h 3550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39432" h="3550083">
                <a:moveTo>
                  <a:pt x="115336" y="0"/>
                </a:moveTo>
                <a:lnTo>
                  <a:pt x="3439432" y="0"/>
                </a:lnTo>
                <a:lnTo>
                  <a:pt x="3439432" y="3462762"/>
                </a:lnTo>
                <a:lnTo>
                  <a:pt x="3318024" y="3493980"/>
                </a:lnTo>
                <a:cubicBezTo>
                  <a:pt x="3138258" y="3530765"/>
                  <a:pt x="2952129" y="3550083"/>
                  <a:pt x="2761488" y="3550083"/>
                </a:cubicBezTo>
                <a:cubicBezTo>
                  <a:pt x="1236360" y="3550083"/>
                  <a:pt x="0" y="2313723"/>
                  <a:pt x="0" y="788595"/>
                </a:cubicBezTo>
                <a:cubicBezTo>
                  <a:pt x="0" y="574124"/>
                  <a:pt x="24450" y="365364"/>
                  <a:pt x="70713" y="164949"/>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8" name="Bilde 17">
            <a:extLst>
              <a:ext uri="{FF2B5EF4-FFF2-40B4-BE49-F238E27FC236}">
                <a16:creationId xmlns:a16="http://schemas.microsoft.com/office/drawing/2014/main" id="{16926363-4165-4C96-34D6-A19AD432E595}"/>
              </a:ext>
            </a:extLst>
          </p:cNvPr>
          <p:cNvPicPr>
            <a:picLocks noChangeAspect="1"/>
          </p:cNvPicPr>
          <p:nvPr/>
        </p:nvPicPr>
        <p:blipFill>
          <a:blip r:embed="rId6">
            <a:extLst>
              <a:ext uri="{28A0092B-C50C-407E-A947-70E740481C1C}">
                <a14:useLocalDpi xmlns:a14="http://schemas.microsoft.com/office/drawing/2010/main" val="0"/>
              </a:ext>
            </a:extLst>
          </a:blip>
          <a:srcRect l="22795" r="22795"/>
          <a:stretch/>
        </p:blipFill>
        <p:spPr>
          <a:xfrm>
            <a:off x="8918761" y="-4330"/>
            <a:ext cx="3273238" cy="3383891"/>
          </a:xfrm>
          <a:custGeom>
            <a:avLst/>
            <a:gdLst/>
            <a:ahLst/>
            <a:cxnLst/>
            <a:rect l="l" t="t" r="r" b="b"/>
            <a:pathLst>
              <a:path w="3273238" h="3383891">
                <a:moveTo>
                  <a:pt x="122841" y="0"/>
                </a:moveTo>
                <a:lnTo>
                  <a:pt x="3273238" y="0"/>
                </a:lnTo>
                <a:lnTo>
                  <a:pt x="3273238" y="3291335"/>
                </a:lnTo>
                <a:lnTo>
                  <a:pt x="3118338" y="3331164"/>
                </a:lnTo>
                <a:cubicBezTo>
                  <a:pt x="2949390" y="3365736"/>
                  <a:pt x="2774463" y="3383891"/>
                  <a:pt x="2595295" y="3383891"/>
                </a:cubicBezTo>
                <a:cubicBezTo>
                  <a:pt x="1161953" y="3383891"/>
                  <a:pt x="0" y="2221938"/>
                  <a:pt x="0" y="788596"/>
                </a:cubicBezTo>
                <a:cubicBezTo>
                  <a:pt x="0" y="519845"/>
                  <a:pt x="40850" y="260634"/>
                  <a:pt x="116679" y="16835"/>
                </a:cubicBezTo>
                <a:close/>
              </a:path>
            </a:pathLst>
          </a:custGeom>
        </p:spPr>
      </p:pic>
      <p:sp>
        <p:nvSpPr>
          <p:cNvPr id="39" name="Freeform: Shape 38">
            <a:extLst>
              <a:ext uri="{FF2B5EF4-FFF2-40B4-BE49-F238E27FC236}">
                <a16:creationId xmlns:a16="http://schemas.microsoft.com/office/drawing/2014/main" id="{CB14CE1B-4BC5-4EF2-BE3D-05E4F580B3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99331" y="3907418"/>
            <a:ext cx="2992669" cy="2950582"/>
          </a:xfrm>
          <a:custGeom>
            <a:avLst/>
            <a:gdLst>
              <a:gd name="connsiteX0" fmla="*/ 2052140 w 2992669"/>
              <a:gd name="connsiteY0" fmla="*/ 0 h 2950582"/>
              <a:gd name="connsiteX1" fmla="*/ 2850926 w 2992669"/>
              <a:gd name="connsiteY1" fmla="*/ 161267 h 2950582"/>
              <a:gd name="connsiteX2" fmla="*/ 2992669 w 2992669"/>
              <a:gd name="connsiteY2" fmla="*/ 229549 h 2950582"/>
              <a:gd name="connsiteX3" fmla="*/ 2992669 w 2992669"/>
              <a:gd name="connsiteY3" fmla="*/ 2950582 h 2950582"/>
              <a:gd name="connsiteX4" fmla="*/ 209274 w 2992669"/>
              <a:gd name="connsiteY4" fmla="*/ 2950582 h 2950582"/>
              <a:gd name="connsiteX5" fmla="*/ 161267 w 2992669"/>
              <a:gd name="connsiteY5" fmla="*/ 2850926 h 2950582"/>
              <a:gd name="connsiteX6" fmla="*/ 0 w 2992669"/>
              <a:gd name="connsiteY6" fmla="*/ 2052140 h 2950582"/>
              <a:gd name="connsiteX7" fmla="*/ 2052140 w 2992669"/>
              <a:gd name="connsiteY7" fmla="*/ 0 h 2950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92669" h="2950582">
                <a:moveTo>
                  <a:pt x="2052140" y="0"/>
                </a:moveTo>
                <a:cubicBezTo>
                  <a:pt x="2335482" y="0"/>
                  <a:pt x="2605411" y="57424"/>
                  <a:pt x="2850926" y="161267"/>
                </a:cubicBezTo>
                <a:lnTo>
                  <a:pt x="2992669" y="229549"/>
                </a:lnTo>
                <a:lnTo>
                  <a:pt x="2992669" y="2950582"/>
                </a:lnTo>
                <a:lnTo>
                  <a:pt x="209274" y="2950582"/>
                </a:lnTo>
                <a:lnTo>
                  <a:pt x="161267" y="2850926"/>
                </a:lnTo>
                <a:cubicBezTo>
                  <a:pt x="57423" y="2605411"/>
                  <a:pt x="0" y="2335482"/>
                  <a:pt x="0" y="2052140"/>
                </a:cubicBezTo>
                <a:cubicBezTo>
                  <a:pt x="0" y="918774"/>
                  <a:pt x="918774" y="0"/>
                  <a:pt x="2052140" y="0"/>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6" name="Bilde 15">
            <a:extLst>
              <a:ext uri="{FF2B5EF4-FFF2-40B4-BE49-F238E27FC236}">
                <a16:creationId xmlns:a16="http://schemas.microsoft.com/office/drawing/2014/main" id="{964795A3-3668-5786-67CD-813E965A91D5}"/>
              </a:ext>
            </a:extLst>
          </p:cNvPr>
          <p:cNvPicPr>
            <a:picLocks noChangeAspect="1"/>
          </p:cNvPicPr>
          <p:nvPr/>
        </p:nvPicPr>
        <p:blipFill>
          <a:blip r:embed="rId7">
            <a:extLst>
              <a:ext uri="{28A0092B-C50C-407E-A947-70E740481C1C}">
                <a14:useLocalDpi xmlns:a14="http://schemas.microsoft.com/office/drawing/2010/main" val="0"/>
              </a:ext>
            </a:extLst>
          </a:blip>
          <a:srcRect t="22297" b="22297"/>
          <a:stretch/>
        </p:blipFill>
        <p:spPr>
          <a:xfrm>
            <a:off x="9363238" y="4071322"/>
            <a:ext cx="2828765" cy="2786678"/>
          </a:xfrm>
          <a:custGeom>
            <a:avLst/>
            <a:gdLst/>
            <a:ahLst/>
            <a:cxnLst/>
            <a:rect l="l" t="t" r="r" b="b"/>
            <a:pathLst>
              <a:path w="2828765" h="2786678">
                <a:moveTo>
                  <a:pt x="1888236" y="0"/>
                </a:moveTo>
                <a:cubicBezTo>
                  <a:pt x="2214125" y="0"/>
                  <a:pt x="2520731" y="82558"/>
                  <a:pt x="2788281" y="227900"/>
                </a:cubicBezTo>
                <a:lnTo>
                  <a:pt x="2828765" y="252495"/>
                </a:lnTo>
                <a:lnTo>
                  <a:pt x="2828765" y="2786678"/>
                </a:lnTo>
                <a:lnTo>
                  <a:pt x="227128" y="2786678"/>
                </a:lnTo>
                <a:lnTo>
                  <a:pt x="148387" y="2623223"/>
                </a:lnTo>
                <a:cubicBezTo>
                  <a:pt x="52837" y="2397318"/>
                  <a:pt x="0" y="2148947"/>
                  <a:pt x="0" y="1888236"/>
                </a:cubicBezTo>
                <a:cubicBezTo>
                  <a:pt x="0" y="845392"/>
                  <a:pt x="845392" y="0"/>
                  <a:pt x="1888236" y="0"/>
                </a:cubicBezTo>
                <a:close/>
              </a:path>
            </a:pathLst>
          </a:custGeom>
        </p:spPr>
      </p:pic>
      <p:pic>
        <p:nvPicPr>
          <p:cNvPr id="3" name="Bilde 2">
            <a:extLst>
              <a:ext uri="{FF2B5EF4-FFF2-40B4-BE49-F238E27FC236}">
                <a16:creationId xmlns:a16="http://schemas.microsoft.com/office/drawing/2014/main" id="{39FBF756-3A8D-6E36-9236-D4E0B1D5134A}"/>
              </a:ext>
            </a:extLst>
          </p:cNvPr>
          <p:cNvPicPr>
            <a:picLocks noChangeAspect="1"/>
          </p:cNvPicPr>
          <p:nvPr/>
        </p:nvPicPr>
        <p:blipFill>
          <a:blip r:embed="rId8"/>
          <a:stretch>
            <a:fillRect/>
          </a:stretch>
        </p:blipFill>
        <p:spPr>
          <a:xfrm>
            <a:off x="7832324" y="5655316"/>
            <a:ext cx="1086281" cy="1086281"/>
          </a:xfrm>
          <a:prstGeom prst="rect">
            <a:avLst/>
          </a:prstGeom>
        </p:spPr>
      </p:pic>
      <p:pic>
        <p:nvPicPr>
          <p:cNvPr id="7" name="Bilde 6">
            <a:extLst>
              <a:ext uri="{FF2B5EF4-FFF2-40B4-BE49-F238E27FC236}">
                <a16:creationId xmlns:a16="http://schemas.microsoft.com/office/drawing/2014/main" id="{5A51B279-4C4C-C7BD-5B5A-EBC437FFDD09}"/>
              </a:ext>
            </a:extLst>
          </p:cNvPr>
          <p:cNvPicPr>
            <a:picLocks noChangeAspect="1"/>
          </p:cNvPicPr>
          <p:nvPr/>
        </p:nvPicPr>
        <p:blipFill>
          <a:blip r:embed="rId9"/>
          <a:stretch>
            <a:fillRect/>
          </a:stretch>
        </p:blipFill>
        <p:spPr>
          <a:xfrm>
            <a:off x="4261391" y="5708707"/>
            <a:ext cx="2817469" cy="1087667"/>
          </a:xfrm>
          <a:prstGeom prst="rect">
            <a:avLst/>
          </a:prstGeom>
        </p:spPr>
      </p:pic>
    </p:spTree>
    <p:extLst>
      <p:ext uri="{BB962C8B-B14F-4D97-AF65-F5344CB8AC3E}">
        <p14:creationId xmlns:p14="http://schemas.microsoft.com/office/powerpoint/2010/main" val="40045107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3" name="Rectangle 1046">
            <a:extLst>
              <a:ext uri="{FF2B5EF4-FFF2-40B4-BE49-F238E27FC236}">
                <a16:creationId xmlns:a16="http://schemas.microsoft.com/office/drawing/2014/main" id="{9A72E43A-2FC3-43A9-8E8E-0BF749E66E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3" name="Bilde 12">
            <a:extLst>
              <a:ext uri="{FF2B5EF4-FFF2-40B4-BE49-F238E27FC236}">
                <a16:creationId xmlns:a16="http://schemas.microsoft.com/office/drawing/2014/main" id="{58ACB30B-4C62-0B22-655D-EC347BA2D818}"/>
              </a:ext>
            </a:extLst>
          </p:cNvPr>
          <p:cNvPicPr>
            <a:picLocks noChangeAspect="1"/>
          </p:cNvPicPr>
          <p:nvPr/>
        </p:nvPicPr>
        <p:blipFill>
          <a:blip r:embed="rId2">
            <a:extLst>
              <a:ext uri="{28A0092B-C50C-407E-A947-70E740481C1C}">
                <a14:useLocalDpi xmlns:a14="http://schemas.microsoft.com/office/drawing/2010/main" val="0"/>
              </a:ext>
            </a:extLst>
          </a:blip>
          <a:srcRect t="26190" b="26190"/>
          <a:stretch/>
        </p:blipFill>
        <p:spPr>
          <a:xfrm>
            <a:off x="20" y="10"/>
            <a:ext cx="4003019" cy="3388883"/>
          </a:xfrm>
          <a:prstGeom prst="rect">
            <a:avLst/>
          </a:prstGeom>
          <a:scene3d>
            <a:camera prst="orthographicFront"/>
            <a:lightRig rig="contrasting" dir="t">
              <a:rot lat="0" lon="0" rev="3000000"/>
            </a:lightRig>
          </a:scene3d>
          <a:sp3d contourW="7620">
            <a:bevelT w="95250" h="31750"/>
            <a:contourClr>
              <a:srgbClr val="333333"/>
            </a:contourClr>
          </a:sp3d>
        </p:spPr>
      </p:pic>
      <p:pic>
        <p:nvPicPr>
          <p:cNvPr id="7" name="Bilde 6">
            <a:extLst>
              <a:ext uri="{FF2B5EF4-FFF2-40B4-BE49-F238E27FC236}">
                <a16:creationId xmlns:a16="http://schemas.microsoft.com/office/drawing/2014/main" id="{E6E5635D-B214-7038-0651-2D4E3E3B2196}"/>
              </a:ext>
            </a:extLst>
          </p:cNvPr>
          <p:cNvPicPr>
            <a:picLocks noChangeAspect="1"/>
          </p:cNvPicPr>
          <p:nvPr/>
        </p:nvPicPr>
        <p:blipFill>
          <a:blip r:embed="rId3">
            <a:extLst>
              <a:ext uri="{28A0092B-C50C-407E-A947-70E740481C1C}">
                <a14:useLocalDpi xmlns:a14="http://schemas.microsoft.com/office/drawing/2010/main" val="0"/>
              </a:ext>
            </a:extLst>
          </a:blip>
          <a:srcRect t="26190" b="26190"/>
          <a:stretch/>
        </p:blipFill>
        <p:spPr>
          <a:xfrm>
            <a:off x="20" y="3469102"/>
            <a:ext cx="4003019" cy="3388893"/>
          </a:xfrm>
          <a:prstGeom prst="rect">
            <a:avLst/>
          </a:prstGeom>
          <a:scene3d>
            <a:camera prst="orthographicFront"/>
            <a:lightRig rig="contrasting" dir="t">
              <a:rot lat="0" lon="0" rev="3000000"/>
            </a:lightRig>
          </a:scene3d>
          <a:sp3d contourW="7620">
            <a:bevelT w="95250" h="31750"/>
            <a:contourClr>
              <a:srgbClr val="333333"/>
            </a:contourClr>
          </a:sp3d>
        </p:spPr>
      </p:pic>
      <p:pic>
        <p:nvPicPr>
          <p:cNvPr id="9" name="Bilde 8">
            <a:extLst>
              <a:ext uri="{FF2B5EF4-FFF2-40B4-BE49-F238E27FC236}">
                <a16:creationId xmlns:a16="http://schemas.microsoft.com/office/drawing/2014/main" id="{66C11CA3-C5EC-1EBF-60A6-9958B0AEEF42}"/>
              </a:ext>
            </a:extLst>
          </p:cNvPr>
          <p:cNvPicPr>
            <a:picLocks noChangeAspect="1"/>
          </p:cNvPicPr>
          <p:nvPr/>
        </p:nvPicPr>
        <p:blipFill>
          <a:blip r:embed="rId4">
            <a:extLst>
              <a:ext uri="{28A0092B-C50C-407E-A947-70E740481C1C}">
                <a14:useLocalDpi xmlns:a14="http://schemas.microsoft.com/office/drawing/2010/main" val="0"/>
              </a:ext>
            </a:extLst>
          </a:blip>
          <a:srcRect t="1949" b="1949"/>
          <a:stretch/>
        </p:blipFill>
        <p:spPr>
          <a:xfrm>
            <a:off x="4094479" y="10"/>
            <a:ext cx="4014047" cy="6857990"/>
          </a:xfrm>
          <a:prstGeom prst="rect">
            <a:avLst/>
          </a:prstGeom>
          <a:scene3d>
            <a:camera prst="orthographicFront"/>
            <a:lightRig rig="contrasting" dir="t">
              <a:rot lat="0" lon="0" rev="3000000"/>
            </a:lightRig>
          </a:scene3d>
          <a:sp3d contourW="7620">
            <a:bevelT w="95250" h="31750"/>
            <a:contourClr>
              <a:srgbClr val="333333"/>
            </a:contourClr>
          </a:sp3d>
        </p:spPr>
      </p:pic>
      <p:pic>
        <p:nvPicPr>
          <p:cNvPr id="5" name="Bilde 4">
            <a:extLst>
              <a:ext uri="{FF2B5EF4-FFF2-40B4-BE49-F238E27FC236}">
                <a16:creationId xmlns:a16="http://schemas.microsoft.com/office/drawing/2014/main" id="{965F730D-B5A8-D276-804D-93C06C2A7179}"/>
              </a:ext>
            </a:extLst>
          </p:cNvPr>
          <p:cNvPicPr>
            <a:picLocks noChangeAspect="1"/>
          </p:cNvPicPr>
          <p:nvPr/>
        </p:nvPicPr>
        <p:blipFill>
          <a:blip r:embed="rId5">
            <a:extLst>
              <a:ext uri="{28A0092B-C50C-407E-A947-70E740481C1C}">
                <a14:useLocalDpi xmlns:a14="http://schemas.microsoft.com/office/drawing/2010/main" val="0"/>
              </a:ext>
            </a:extLst>
          </a:blip>
          <a:srcRect t="26229" b="26229"/>
          <a:stretch/>
        </p:blipFill>
        <p:spPr>
          <a:xfrm>
            <a:off x="8187437" y="0"/>
            <a:ext cx="4003039" cy="3383270"/>
          </a:xfrm>
          <a:prstGeom prst="rect">
            <a:avLst/>
          </a:prstGeom>
          <a:scene3d>
            <a:camera prst="orthographicFront"/>
            <a:lightRig rig="contrasting" dir="t">
              <a:rot lat="0" lon="0" rev="3000000"/>
            </a:lightRig>
          </a:scene3d>
          <a:sp3d contourW="7620">
            <a:bevelT w="95250" h="31750"/>
            <a:contourClr>
              <a:srgbClr val="333333"/>
            </a:contourClr>
          </a:sp3d>
        </p:spPr>
      </p:pic>
      <p:pic>
        <p:nvPicPr>
          <p:cNvPr id="11" name="Bilde 10" descr="Et bilde som inneholder utendørs, himmel, tre, sky&#10;&#10;Automatisk generert beskrivelse">
            <a:extLst>
              <a:ext uri="{FF2B5EF4-FFF2-40B4-BE49-F238E27FC236}">
                <a16:creationId xmlns:a16="http://schemas.microsoft.com/office/drawing/2014/main" id="{F2A1D8DC-F141-2045-224D-E3BD2B86BDBE}"/>
              </a:ext>
            </a:extLst>
          </p:cNvPr>
          <p:cNvPicPr>
            <a:picLocks noChangeAspect="1"/>
          </p:cNvPicPr>
          <p:nvPr/>
        </p:nvPicPr>
        <p:blipFill rotWithShape="1">
          <a:blip r:embed="rId6">
            <a:extLst>
              <a:ext uri="{28A0092B-C50C-407E-A947-70E740481C1C}">
                <a14:useLocalDpi xmlns:a14="http://schemas.microsoft.com/office/drawing/2010/main" val="0"/>
              </a:ext>
            </a:extLst>
          </a:blip>
          <a:srcRect t="19762" r="-2" b="32486"/>
          <a:stretch/>
        </p:blipFill>
        <p:spPr>
          <a:xfrm>
            <a:off x="8199966" y="3469102"/>
            <a:ext cx="3992034" cy="3388893"/>
          </a:xfrm>
          <a:prstGeom prst="rect">
            <a:avLst/>
          </a:prstGeom>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3253985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a:extLst>
              <a:ext uri="{FF2B5EF4-FFF2-40B4-BE49-F238E27FC236}">
                <a16:creationId xmlns:a16="http://schemas.microsoft.com/office/drawing/2014/main" id="{F0124233-8F72-BAC1-1B66-1D966590BFE0}"/>
              </a:ext>
            </a:extLst>
          </p:cNvPr>
          <p:cNvSpPr txBox="1"/>
          <p:nvPr/>
        </p:nvSpPr>
        <p:spPr>
          <a:xfrm>
            <a:off x="4995291" y="167640"/>
            <a:ext cx="2852928" cy="646331"/>
          </a:xfrm>
          <a:prstGeom prst="rect">
            <a:avLst/>
          </a:prstGeom>
          <a:noFill/>
        </p:spPr>
        <p:txBody>
          <a:bodyPr wrap="square" rtlCol="0">
            <a:spAutoFit/>
          </a:bodyPr>
          <a:lstStyle/>
          <a:p>
            <a:r>
              <a:rPr lang="nb-NO" dirty="0"/>
              <a:t>Ansatte Stinta SFO 2026-2027</a:t>
            </a:r>
          </a:p>
        </p:txBody>
      </p:sp>
      <p:pic>
        <p:nvPicPr>
          <p:cNvPr id="4" name="Bilde 3">
            <a:extLst>
              <a:ext uri="{FF2B5EF4-FFF2-40B4-BE49-F238E27FC236}">
                <a16:creationId xmlns:a16="http://schemas.microsoft.com/office/drawing/2014/main" id="{28E9BFC0-2F50-B626-D2D7-EFB024A0C1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1920000" cy="2880000"/>
          </a:xfrm>
          <a:prstGeom prst="rect">
            <a:avLst/>
          </a:prstGeom>
        </p:spPr>
      </p:pic>
      <p:pic>
        <p:nvPicPr>
          <p:cNvPr id="8" name="Bilde 7">
            <a:extLst>
              <a:ext uri="{FF2B5EF4-FFF2-40B4-BE49-F238E27FC236}">
                <a16:creationId xmlns:a16="http://schemas.microsoft.com/office/drawing/2014/main" id="{AF598728-DF16-4900-5BBC-8CFFCB3EB8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4525" y="0"/>
            <a:ext cx="1920000" cy="2880000"/>
          </a:xfrm>
          <a:prstGeom prst="rect">
            <a:avLst/>
          </a:prstGeom>
        </p:spPr>
      </p:pic>
      <p:pic>
        <p:nvPicPr>
          <p:cNvPr id="12" name="Bilde 11">
            <a:extLst>
              <a:ext uri="{FF2B5EF4-FFF2-40B4-BE49-F238E27FC236}">
                <a16:creationId xmlns:a16="http://schemas.microsoft.com/office/drawing/2014/main" id="{A2DCF36E-4FE2-0CBD-6507-6EE7EB86AA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58204" y="16553"/>
            <a:ext cx="2017862" cy="2880000"/>
          </a:xfrm>
          <a:prstGeom prst="rect">
            <a:avLst/>
          </a:prstGeom>
        </p:spPr>
      </p:pic>
      <p:pic>
        <p:nvPicPr>
          <p:cNvPr id="16" name="Bilde 15">
            <a:extLst>
              <a:ext uri="{FF2B5EF4-FFF2-40B4-BE49-F238E27FC236}">
                <a16:creationId xmlns:a16="http://schemas.microsoft.com/office/drawing/2014/main" id="{105E422D-E6CC-AA90-808C-F5B6706E3FC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63197" y="16553"/>
            <a:ext cx="1920000" cy="2880000"/>
          </a:xfrm>
          <a:prstGeom prst="rect">
            <a:avLst/>
          </a:prstGeom>
        </p:spPr>
      </p:pic>
      <p:pic>
        <p:nvPicPr>
          <p:cNvPr id="18" name="Bilde 17">
            <a:extLst>
              <a:ext uri="{FF2B5EF4-FFF2-40B4-BE49-F238E27FC236}">
                <a16:creationId xmlns:a16="http://schemas.microsoft.com/office/drawing/2014/main" id="{A77CE000-6AB2-45C3-78FB-9F0EDFEAEAD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454" y="3961447"/>
            <a:ext cx="1920000" cy="2880000"/>
          </a:xfrm>
          <a:prstGeom prst="rect">
            <a:avLst/>
          </a:prstGeom>
        </p:spPr>
      </p:pic>
      <p:pic>
        <p:nvPicPr>
          <p:cNvPr id="22" name="Bilde 21">
            <a:extLst>
              <a:ext uri="{FF2B5EF4-FFF2-40B4-BE49-F238E27FC236}">
                <a16:creationId xmlns:a16="http://schemas.microsoft.com/office/drawing/2014/main" id="{B271E28E-E5A2-F3DD-0AAB-27B89BE76AB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90546" y="3961446"/>
            <a:ext cx="1929534" cy="2880000"/>
          </a:xfrm>
          <a:prstGeom prst="rect">
            <a:avLst/>
          </a:prstGeom>
        </p:spPr>
      </p:pic>
      <p:pic>
        <p:nvPicPr>
          <p:cNvPr id="35" name="Bilde 34">
            <a:extLst>
              <a:ext uri="{FF2B5EF4-FFF2-40B4-BE49-F238E27FC236}">
                <a16:creationId xmlns:a16="http://schemas.microsoft.com/office/drawing/2014/main" id="{09857EDE-533A-7C78-9556-D595D7A83DC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811236" y="3961445"/>
            <a:ext cx="1674181" cy="2880000"/>
          </a:xfrm>
          <a:prstGeom prst="rect">
            <a:avLst/>
          </a:prstGeom>
        </p:spPr>
      </p:pic>
      <p:pic>
        <p:nvPicPr>
          <p:cNvPr id="39" name="Bilde 38">
            <a:extLst>
              <a:ext uri="{FF2B5EF4-FFF2-40B4-BE49-F238E27FC236}">
                <a16:creationId xmlns:a16="http://schemas.microsoft.com/office/drawing/2014/main" id="{C9490331-0367-A3F3-804B-ABEEC00C44B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521355" y="3961445"/>
            <a:ext cx="1962013" cy="2880000"/>
          </a:xfrm>
          <a:prstGeom prst="rect">
            <a:avLst/>
          </a:prstGeom>
        </p:spPr>
      </p:pic>
      <p:pic>
        <p:nvPicPr>
          <p:cNvPr id="41" name="Bilde 40">
            <a:extLst>
              <a:ext uri="{FF2B5EF4-FFF2-40B4-BE49-F238E27FC236}">
                <a16:creationId xmlns:a16="http://schemas.microsoft.com/office/drawing/2014/main" id="{FC15855A-947D-B2AD-F6DE-3AF16500C3D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flipH="1">
            <a:off x="8483368" y="3961445"/>
            <a:ext cx="1854315" cy="2880000"/>
          </a:xfrm>
          <a:prstGeom prst="rect">
            <a:avLst/>
          </a:prstGeom>
        </p:spPr>
      </p:pic>
      <p:pic>
        <p:nvPicPr>
          <p:cNvPr id="43" name="Bilde 42">
            <a:extLst>
              <a:ext uri="{FF2B5EF4-FFF2-40B4-BE49-F238E27FC236}">
                <a16:creationId xmlns:a16="http://schemas.microsoft.com/office/drawing/2014/main" id="{BC198391-5370-ECB5-4E5D-F365B83BD3A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337683" y="3961445"/>
            <a:ext cx="1854317" cy="2880000"/>
          </a:xfrm>
          <a:prstGeom prst="rect">
            <a:avLst/>
          </a:prstGeom>
        </p:spPr>
      </p:pic>
      <p:pic>
        <p:nvPicPr>
          <p:cNvPr id="47" name="Bilde 46">
            <a:extLst>
              <a:ext uri="{FF2B5EF4-FFF2-40B4-BE49-F238E27FC236}">
                <a16:creationId xmlns:a16="http://schemas.microsoft.com/office/drawing/2014/main" id="{8F57255A-F7A3-EA78-8514-0C6054B0D14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124170" y="716864"/>
            <a:ext cx="2156544" cy="2880000"/>
          </a:xfrm>
          <a:prstGeom prst="rect">
            <a:avLst/>
          </a:prstGeom>
        </p:spPr>
      </p:pic>
    </p:spTree>
    <p:extLst>
      <p:ext uri="{BB962C8B-B14F-4D97-AF65-F5344CB8AC3E}">
        <p14:creationId xmlns:p14="http://schemas.microsoft.com/office/powerpoint/2010/main" val="18041180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D22E6421-0185-46EC-7B8A-252B612731F5}"/>
              </a:ext>
            </a:extLst>
          </p:cNvPr>
          <p:cNvSpPr>
            <a:spLocks noGrp="1"/>
          </p:cNvSpPr>
          <p:nvPr>
            <p:ph type="title"/>
          </p:nvPr>
        </p:nvSpPr>
        <p:spPr>
          <a:xfrm>
            <a:off x="6513788" y="365125"/>
            <a:ext cx="4840010" cy="1807305"/>
          </a:xfrm>
        </p:spPr>
        <p:txBody>
          <a:bodyPr>
            <a:normAutofit/>
          </a:bodyPr>
          <a:lstStyle/>
          <a:p>
            <a:r>
              <a:rPr lang="nb-NO" b="0" i="0" u="none" strike="noStrike" baseline="0" dirty="0">
                <a:latin typeface="Calibri" panose="020F0502020204030204" pitchFamily="34" charset="0"/>
              </a:rPr>
              <a:t>Innledning </a:t>
            </a:r>
            <a:endParaRPr lang="nb-NO" dirty="0"/>
          </a:p>
        </p:txBody>
      </p:sp>
      <p:pic>
        <p:nvPicPr>
          <p:cNvPr id="5" name="Bilde 4">
            <a:extLst>
              <a:ext uri="{FF2B5EF4-FFF2-40B4-BE49-F238E27FC236}">
                <a16:creationId xmlns:a16="http://schemas.microsoft.com/office/drawing/2014/main" id="{A6117015-2B1F-FBCA-E284-2975650F20A1}"/>
              </a:ext>
            </a:extLst>
          </p:cNvPr>
          <p:cNvPicPr>
            <a:picLocks noChangeAspect="1"/>
          </p:cNvPicPr>
          <p:nvPr/>
        </p:nvPicPr>
        <p:blipFill>
          <a:blip r:embed="rId2">
            <a:extLst>
              <a:ext uri="{28A0092B-C50C-407E-A947-70E740481C1C}">
                <a14:useLocalDpi xmlns:a14="http://schemas.microsoft.com/office/drawing/2010/main" val="0"/>
              </a:ext>
            </a:extLst>
          </a:blip>
          <a:srcRect t="18444" b="18444"/>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Plassholder for innhold 2">
            <a:extLst>
              <a:ext uri="{FF2B5EF4-FFF2-40B4-BE49-F238E27FC236}">
                <a16:creationId xmlns:a16="http://schemas.microsoft.com/office/drawing/2014/main" id="{1AA022D2-2170-77BF-12EE-108122A02078}"/>
              </a:ext>
            </a:extLst>
          </p:cNvPr>
          <p:cNvSpPr>
            <a:spLocks noGrp="1"/>
          </p:cNvSpPr>
          <p:nvPr>
            <p:ph idx="1"/>
          </p:nvPr>
        </p:nvSpPr>
        <p:spPr>
          <a:xfrm>
            <a:off x="6513787" y="2333297"/>
            <a:ext cx="5246663" cy="4248572"/>
          </a:xfrm>
        </p:spPr>
        <p:txBody>
          <a:bodyPr>
            <a:normAutofit fontScale="85000" lnSpcReduction="10000"/>
          </a:bodyPr>
          <a:lstStyle/>
          <a:p>
            <a:pPr>
              <a:lnSpc>
                <a:spcPct val="150000"/>
              </a:lnSpc>
            </a:pPr>
            <a:r>
              <a:rPr lang="nb-NO" sz="1400" b="0" i="0" u="none" strike="noStrike" baseline="0" dirty="0">
                <a:latin typeface="Calibri" panose="020F0502020204030204" pitchFamily="34" charset="0"/>
              </a:rPr>
              <a:t>Skolefritidsordningen er et omsorgs- og tilsynstilbud utenom den obligatoriske skoledagen for barn på 1. – 4. års trinn. SFO for elever med spesielle behov på 5. – 7. års trinn kan gis etter søknad. Skolefritidsordningen skal legge til rette for lek, kultur- og fritidsaktiviteter med utgangspunkt i alder, funksjonsnivå og interesser hos barna. Skolefritidsordningen skal gi barna omsorg og tilsyn. Funksjonshemmede barn skal gis gode utviklingsvilkår. Tilbudet skal tilrettelegges slik at det ivaretar barn med særskilte behov. Arealene, både ute og inne, skal være egnet til formålet. Innhold og virksomhet skal være pedagogisk begrunnet og sees i sammenheng med skolens øvrige pedagogiske virksomhet.” Plan for utvikling av kvalitet i Arendal SFO” er forpliktende både for </a:t>
            </a:r>
            <a:r>
              <a:rPr lang="nb-NO" sz="1400" dirty="0">
                <a:latin typeface="Calibri" panose="020F0502020204030204" pitchFamily="34" charset="0"/>
              </a:rPr>
              <a:t>a</a:t>
            </a:r>
            <a:r>
              <a:rPr lang="nb-NO" sz="1400" b="0" i="0" u="none" strike="noStrike" baseline="0" dirty="0">
                <a:latin typeface="Calibri" panose="020F0502020204030204" pitchFamily="34" charset="0"/>
              </a:rPr>
              <a:t>vdelingsleder SFO, rektor og kommunen. </a:t>
            </a:r>
          </a:p>
          <a:p>
            <a:pPr>
              <a:lnSpc>
                <a:spcPct val="150000"/>
              </a:lnSpc>
            </a:pPr>
            <a:r>
              <a:rPr lang="nb-NO" sz="1400" b="0" i="0" u="none" strike="noStrike" baseline="0" dirty="0">
                <a:latin typeface="Calibri" panose="020F0502020204030204" pitchFamily="34" charset="0"/>
              </a:rPr>
              <a:t>I denne årsplanen finner du styrende lover og dokumenter, satsningsområder, </a:t>
            </a:r>
            <a:r>
              <a:rPr lang="nb-NO" sz="1400" b="0" i="0" u="none" strike="noStrike" baseline="0" dirty="0" err="1">
                <a:latin typeface="Calibri" panose="020F0502020204030204" pitchFamily="34" charset="0"/>
              </a:rPr>
              <a:t>årshjul</a:t>
            </a:r>
            <a:r>
              <a:rPr lang="nb-NO" sz="1400" b="0" i="0" u="none" strike="noStrike" baseline="0" dirty="0">
                <a:latin typeface="Calibri" panose="020F0502020204030204" pitchFamily="34" charset="0"/>
              </a:rPr>
              <a:t> og generell informasjon som er nødvendig å vite om Stinta Sfo. </a:t>
            </a:r>
          </a:p>
          <a:p>
            <a:pPr>
              <a:lnSpc>
                <a:spcPct val="150000"/>
              </a:lnSpc>
            </a:pPr>
            <a:r>
              <a:rPr lang="nb-NO" sz="1400" b="0" i="0" u="none" strike="noStrike" baseline="0" dirty="0">
                <a:latin typeface="Calibri" panose="020F0502020204030204" pitchFamily="34" charset="0"/>
              </a:rPr>
              <a:t>Det vil komme månedlige notiser og artikler på visma og skolen sine hjemmesider. </a:t>
            </a:r>
            <a:endParaRPr lang="nb-NO" sz="1400" dirty="0"/>
          </a:p>
        </p:txBody>
      </p:sp>
    </p:spTree>
    <p:extLst>
      <p:ext uri="{BB962C8B-B14F-4D97-AF65-F5344CB8AC3E}">
        <p14:creationId xmlns:p14="http://schemas.microsoft.com/office/powerpoint/2010/main" val="15533095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9">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B31B9484-2560-8DD7-4469-29CDEED1E592}"/>
              </a:ext>
            </a:extLst>
          </p:cNvPr>
          <p:cNvSpPr>
            <a:spLocks noGrp="1"/>
          </p:cNvSpPr>
          <p:nvPr>
            <p:ph type="title"/>
          </p:nvPr>
        </p:nvSpPr>
        <p:spPr>
          <a:xfrm>
            <a:off x="838201" y="365125"/>
            <a:ext cx="5251316" cy="1807305"/>
          </a:xfrm>
        </p:spPr>
        <p:txBody>
          <a:bodyPr>
            <a:normAutofit/>
          </a:bodyPr>
          <a:lstStyle/>
          <a:p>
            <a:r>
              <a:rPr lang="nb-NO" sz="4100" b="0" i="0" u="none" strike="noStrike" baseline="0">
                <a:latin typeface="Calibri" panose="020F0502020204030204" pitchFamily="34" charset="0"/>
              </a:rPr>
              <a:t>Styrende lovverk, vedtekter og planer </a:t>
            </a:r>
            <a:br>
              <a:rPr lang="nb-NO" sz="4100" b="0" i="0" u="none" strike="noStrike" baseline="0">
                <a:latin typeface="Calibri" panose="020F0502020204030204" pitchFamily="34" charset="0"/>
              </a:rPr>
            </a:br>
            <a:endParaRPr lang="nb-NO" sz="4100"/>
          </a:p>
        </p:txBody>
      </p:sp>
      <p:sp>
        <p:nvSpPr>
          <p:cNvPr id="3" name="Plassholder for innhold 2">
            <a:extLst>
              <a:ext uri="{FF2B5EF4-FFF2-40B4-BE49-F238E27FC236}">
                <a16:creationId xmlns:a16="http://schemas.microsoft.com/office/drawing/2014/main" id="{7D27D477-3E8E-F988-F3FD-3C762B2294BA}"/>
              </a:ext>
            </a:extLst>
          </p:cNvPr>
          <p:cNvSpPr>
            <a:spLocks noGrp="1"/>
          </p:cNvSpPr>
          <p:nvPr>
            <p:ph idx="1"/>
          </p:nvPr>
        </p:nvSpPr>
        <p:spPr>
          <a:xfrm>
            <a:off x="835153" y="1774478"/>
            <a:ext cx="5493219" cy="5083522"/>
          </a:xfrm>
        </p:spPr>
        <p:txBody>
          <a:bodyPr>
            <a:normAutofit fontScale="85000" lnSpcReduction="10000"/>
          </a:bodyPr>
          <a:lstStyle/>
          <a:p>
            <a:pPr>
              <a:lnSpc>
                <a:spcPct val="160000"/>
              </a:lnSpc>
            </a:pPr>
            <a:r>
              <a:rPr lang="nb-NO" sz="1400" b="0" i="0" u="none" strike="noStrike" baseline="0" dirty="0">
                <a:latin typeface="Calibri" panose="020F0502020204030204" pitchFamily="34" charset="0"/>
              </a:rPr>
              <a:t>Opplæringsloven § 13-7 </a:t>
            </a:r>
            <a:r>
              <a:rPr lang="nb-NO" sz="1400" b="0" i="1" u="none" strike="noStrike" baseline="0" dirty="0">
                <a:latin typeface="Calibri" panose="020F0502020204030204" pitchFamily="34" charset="0"/>
              </a:rPr>
              <a:t>Skolefritidsordninga </a:t>
            </a:r>
            <a:r>
              <a:rPr lang="nb-NO" sz="1400" b="0" i="0" u="none" strike="noStrike" baseline="0" dirty="0">
                <a:latin typeface="Calibri" panose="020F0502020204030204" pitchFamily="34" charset="0"/>
              </a:rPr>
              <a:t>pålegger skolen å ha et tilbud om skolefritidsordning før og etter skoletid for 1.-4. trinn og for barn med særskilte behov på 1.-7. trinn. Den sier også noe om blant annet innhold og tilrettelegging. </a:t>
            </a:r>
          </a:p>
          <a:p>
            <a:pPr>
              <a:lnSpc>
                <a:spcPct val="160000"/>
              </a:lnSpc>
            </a:pPr>
            <a:r>
              <a:rPr lang="nb-NO" sz="1400" b="0" i="0" u="none" strike="noStrike" baseline="0" dirty="0">
                <a:latin typeface="Calibri" panose="020F0502020204030204" pitchFamily="34" charset="0"/>
              </a:rPr>
              <a:t>Kapittel </a:t>
            </a:r>
            <a:r>
              <a:rPr lang="nb-NO" sz="1400" dirty="0">
                <a:latin typeface="Calibri" panose="020F0502020204030204" pitchFamily="34" charset="0"/>
              </a:rPr>
              <a:t>12: </a:t>
            </a:r>
            <a:r>
              <a:rPr lang="nb-NO" sz="1400" b="0" i="0" u="none" strike="noStrike" baseline="0" dirty="0">
                <a:latin typeface="Calibri" panose="020F0502020204030204" pitchFamily="34" charset="0"/>
              </a:rPr>
              <a:t> </a:t>
            </a:r>
            <a:r>
              <a:rPr lang="nb-NO" sz="1400" b="0" i="1" u="none" strike="noStrike" baseline="0" dirty="0">
                <a:latin typeface="Calibri" panose="020F0502020204030204" pitchFamily="34" charset="0"/>
              </a:rPr>
              <a:t>Elevene sitt skolemiljø</a:t>
            </a:r>
            <a:r>
              <a:rPr lang="nb-NO" sz="1400" b="0" i="0" u="none" strike="noStrike" baseline="0" dirty="0">
                <a:latin typeface="Calibri" panose="020F0502020204030204" pitchFamily="34" charset="0"/>
              </a:rPr>
              <a:t> i opplæringsloven gjelder også for SFO. Den omhandler barnas rett til et trygt og godt psykososialt og fysisk skolemiljø. </a:t>
            </a:r>
          </a:p>
          <a:p>
            <a:pPr>
              <a:lnSpc>
                <a:spcPct val="160000"/>
              </a:lnSpc>
            </a:pPr>
            <a:r>
              <a:rPr lang="nb-NO" sz="1400" b="0" i="0" u="none" strike="noStrike" baseline="0" dirty="0">
                <a:latin typeface="Calibri" panose="020F0502020204030204" pitchFamily="34" charset="0"/>
              </a:rPr>
              <a:t>Stortingsmelding nr 6. Tett på – tidlig innsats og inkluderende fellesskap i barnehage, skole og SFO </a:t>
            </a:r>
          </a:p>
          <a:p>
            <a:pPr>
              <a:lnSpc>
                <a:spcPct val="160000"/>
              </a:lnSpc>
            </a:pPr>
            <a:r>
              <a:rPr lang="nb-NO" sz="1400" b="0" i="0" u="none" strike="noStrike" baseline="0" dirty="0">
                <a:latin typeface="Calibri" panose="020F0502020204030204" pitchFamily="34" charset="0"/>
              </a:rPr>
              <a:t>Nasjonal rammeplan for SFO </a:t>
            </a:r>
          </a:p>
          <a:p>
            <a:pPr>
              <a:lnSpc>
                <a:spcPct val="160000"/>
              </a:lnSpc>
            </a:pPr>
            <a:r>
              <a:rPr lang="nb-NO" sz="1400" b="0" i="0" u="none" strike="noStrike" baseline="0" dirty="0">
                <a:latin typeface="Calibri" panose="020F0502020204030204" pitchFamily="34" charset="0"/>
              </a:rPr>
              <a:t>Kvalitetsplan</a:t>
            </a:r>
            <a:r>
              <a:rPr lang="nb-NO" sz="1400" dirty="0">
                <a:latin typeface="Calibri" panose="020F0502020204030204" pitchFamily="34" charset="0"/>
              </a:rPr>
              <a:t> / Årsplan</a:t>
            </a:r>
            <a:r>
              <a:rPr lang="nb-NO" sz="1400" b="0" i="0" u="none" strike="noStrike" baseline="0" dirty="0">
                <a:latin typeface="Calibri" panose="020F0502020204030204" pitchFamily="34" charset="0"/>
              </a:rPr>
              <a:t> for SFO ved de kommunale skolene i Arendal. Målet med planen er primært å gi ledere og øvrige ansatte ved SFO en forpliktende ramme for arbeidet med utvikling av kvaliteten i skolefritidsordningen. Planen skal også gi riktige forventninger for brukere av kommunale </a:t>
            </a:r>
            <a:r>
              <a:rPr lang="nb-NO" sz="1400" b="0" i="0" u="none" strike="noStrike" baseline="0" dirty="0" err="1">
                <a:latin typeface="Calibri" panose="020F0502020204030204" pitchFamily="34" charset="0"/>
              </a:rPr>
              <a:t>SFO´er</a:t>
            </a:r>
            <a:r>
              <a:rPr lang="nb-NO" sz="1400" b="0" i="0" u="none" strike="noStrike" baseline="0" dirty="0">
                <a:latin typeface="Calibri" panose="020F0502020204030204" pitchFamily="34" charset="0"/>
              </a:rPr>
              <a:t> i Arendal. </a:t>
            </a:r>
          </a:p>
          <a:p>
            <a:pPr>
              <a:lnSpc>
                <a:spcPct val="160000"/>
              </a:lnSpc>
            </a:pPr>
            <a:r>
              <a:rPr lang="nb-NO" sz="1400" b="0" i="0" u="none" strike="noStrike" baseline="0" dirty="0">
                <a:latin typeface="Calibri" panose="020F0502020204030204" pitchFamily="34" charset="0"/>
              </a:rPr>
              <a:t>Vedtekter for SFO fra Arendal kommune. Skolefritidsordningen i Arendal kommune drives etter vedtekter vedtatt av Arendal bystyre, lokale tilpasninger og de krav som er fastsatt i Opplæringsloven § 13 – 7. </a:t>
            </a:r>
            <a:endParaRPr lang="nb-NO" sz="1400" dirty="0"/>
          </a:p>
        </p:txBody>
      </p:sp>
      <p:pic>
        <p:nvPicPr>
          <p:cNvPr id="5" name="Bilde 4">
            <a:extLst>
              <a:ext uri="{FF2B5EF4-FFF2-40B4-BE49-F238E27FC236}">
                <a16:creationId xmlns:a16="http://schemas.microsoft.com/office/drawing/2014/main" id="{0A34A42C-754B-2C23-35DE-7A6CFB661D28}"/>
              </a:ext>
            </a:extLst>
          </p:cNvPr>
          <p:cNvPicPr>
            <a:picLocks noChangeAspect="1"/>
          </p:cNvPicPr>
          <p:nvPr/>
        </p:nvPicPr>
        <p:blipFill>
          <a:blip r:embed="rId2">
            <a:extLst>
              <a:ext uri="{28A0092B-C50C-407E-A947-70E740481C1C}">
                <a14:useLocalDpi xmlns:a14="http://schemas.microsoft.com/office/drawing/2010/main" val="0"/>
              </a:ext>
            </a:extLst>
          </a:blip>
          <a:srcRect l="25546" r="25546"/>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38477206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Bilde 4" descr="Et bilde som inneholder utendørs, himmel, konstruksjon, sko&#10;&#10;Automatisk generert beskrivelse">
            <a:extLst>
              <a:ext uri="{FF2B5EF4-FFF2-40B4-BE49-F238E27FC236}">
                <a16:creationId xmlns:a16="http://schemas.microsoft.com/office/drawing/2014/main" id="{F3679EA5-41EF-E4EB-AEC9-0D5A6A8C8344}"/>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t="37807" r="1" b="30552"/>
          <a:stretch/>
        </p:blipFill>
        <p:spPr>
          <a:xfrm>
            <a:off x="20" y="1"/>
            <a:ext cx="12191980" cy="6857999"/>
          </a:xfrm>
          <a:prstGeom prst="rect">
            <a:avLst/>
          </a:prstGeom>
        </p:spPr>
      </p:pic>
      <p:sp>
        <p:nvSpPr>
          <p:cNvPr id="2" name="Tittel 1">
            <a:extLst>
              <a:ext uri="{FF2B5EF4-FFF2-40B4-BE49-F238E27FC236}">
                <a16:creationId xmlns:a16="http://schemas.microsoft.com/office/drawing/2014/main" id="{ABB5932F-9102-93C3-E159-1DF8558B4CDA}"/>
              </a:ext>
            </a:extLst>
          </p:cNvPr>
          <p:cNvSpPr>
            <a:spLocks noGrp="1"/>
          </p:cNvSpPr>
          <p:nvPr>
            <p:ph type="title"/>
          </p:nvPr>
        </p:nvSpPr>
        <p:spPr>
          <a:xfrm>
            <a:off x="838199" y="1065862"/>
            <a:ext cx="6052955" cy="4726276"/>
          </a:xfrm>
        </p:spPr>
        <p:txBody>
          <a:bodyPr>
            <a:normAutofit/>
          </a:bodyPr>
          <a:lstStyle/>
          <a:p>
            <a:pPr algn="r"/>
            <a:r>
              <a:rPr lang="nb-NO" sz="8000" dirty="0">
                <a:ln w="22225">
                  <a:solidFill>
                    <a:srgbClr val="FFFFFF"/>
                  </a:solidFill>
                </a:ln>
                <a:noFill/>
              </a:rPr>
              <a:t>Dette får dere på Stinta SFO:</a:t>
            </a:r>
          </a:p>
        </p:txBody>
      </p:sp>
      <p:cxnSp>
        <p:nvCxnSpPr>
          <p:cNvPr id="12" name="Straight Connector 11">
            <a:extLst>
              <a:ext uri="{FF2B5EF4-FFF2-40B4-BE49-F238E27FC236}">
                <a16:creationId xmlns:a16="http://schemas.microsoft.com/office/drawing/2014/main" id="{96A8629B-8289-498B-939B-1CA0C106182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12899"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Plassholder for innhold 2">
            <a:extLst>
              <a:ext uri="{FF2B5EF4-FFF2-40B4-BE49-F238E27FC236}">
                <a16:creationId xmlns:a16="http://schemas.microsoft.com/office/drawing/2014/main" id="{8445C9DD-A2A5-82AC-0129-6432466A97FF}"/>
              </a:ext>
            </a:extLst>
          </p:cNvPr>
          <p:cNvSpPr>
            <a:spLocks noGrp="1"/>
          </p:cNvSpPr>
          <p:nvPr>
            <p:ph idx="1"/>
          </p:nvPr>
        </p:nvSpPr>
        <p:spPr>
          <a:xfrm>
            <a:off x="7534641" y="1065862"/>
            <a:ext cx="3860002" cy="4726276"/>
          </a:xfrm>
        </p:spPr>
        <p:txBody>
          <a:bodyPr anchor="ctr">
            <a:normAutofit fontScale="92500" lnSpcReduction="10000"/>
          </a:bodyPr>
          <a:lstStyle/>
          <a:p>
            <a:pPr>
              <a:lnSpc>
                <a:spcPct val="150000"/>
              </a:lnSpc>
            </a:pPr>
            <a:r>
              <a:rPr lang="nb-NO" sz="1300" dirty="0">
                <a:solidFill>
                  <a:srgbClr val="FFFFFF"/>
                </a:solidFill>
                <a:latin typeface="Calibri" panose="020F0502020204030204" pitchFamily="34" charset="0"/>
                <a:cs typeface="Calibri" panose="020F0502020204030204" pitchFamily="34" charset="0"/>
              </a:rPr>
              <a:t>Over 120 barn fra 1-4. klasse</a:t>
            </a:r>
          </a:p>
          <a:p>
            <a:pPr>
              <a:lnSpc>
                <a:spcPct val="150000"/>
              </a:lnSpc>
            </a:pPr>
            <a:r>
              <a:rPr lang="nb-NO" sz="1300" dirty="0">
                <a:solidFill>
                  <a:srgbClr val="FFFFFF"/>
                </a:solidFill>
                <a:latin typeface="Calibri" panose="020F0502020204030204" pitchFamily="34" charset="0"/>
                <a:cs typeface="Calibri" panose="020F0502020204030204" pitchFamily="34" charset="0"/>
              </a:rPr>
              <a:t>Tilbud for barn med spesielle behov fra 5-7. klasse</a:t>
            </a:r>
          </a:p>
          <a:p>
            <a:pPr>
              <a:lnSpc>
                <a:spcPct val="150000"/>
              </a:lnSpc>
            </a:pPr>
            <a:r>
              <a:rPr lang="nb-NO" sz="1300" dirty="0">
                <a:solidFill>
                  <a:srgbClr val="FFFFFF"/>
                </a:solidFill>
                <a:latin typeface="Calibri" panose="020F0502020204030204" pitchFamily="34" charset="0"/>
                <a:cs typeface="Calibri" panose="020F0502020204030204" pitchFamily="34" charset="0"/>
              </a:rPr>
              <a:t>12 ansatte på SFO: 1 avdelingsleder, 1 lærling, 1 assistent og 9 fagarbeidere. </a:t>
            </a:r>
          </a:p>
          <a:p>
            <a:pPr>
              <a:lnSpc>
                <a:spcPct val="150000"/>
              </a:lnSpc>
            </a:pPr>
            <a:r>
              <a:rPr lang="nb-NO" sz="1300" dirty="0">
                <a:solidFill>
                  <a:srgbClr val="FFFFFF"/>
                </a:solidFill>
                <a:latin typeface="Calibri" panose="020F0502020204030204" pitchFamily="34" charset="0"/>
                <a:cs typeface="Calibri" panose="020F0502020204030204" pitchFamily="34" charset="0"/>
              </a:rPr>
              <a:t>Åpningstid fra 7:30-16:30 alle dager</a:t>
            </a:r>
          </a:p>
          <a:p>
            <a:pPr>
              <a:lnSpc>
                <a:spcPct val="150000"/>
              </a:lnSpc>
            </a:pPr>
            <a:r>
              <a:rPr lang="nb-NO" sz="1300" dirty="0">
                <a:solidFill>
                  <a:srgbClr val="FFFFFF"/>
                </a:solidFill>
                <a:latin typeface="Calibri" panose="020F0502020204030204" pitchFamily="34" charset="0"/>
                <a:cs typeface="Calibri" panose="020F0502020204030204" pitchFamily="34" charset="0"/>
              </a:rPr>
              <a:t>Tilbud i alle ferier. </a:t>
            </a:r>
          </a:p>
          <a:p>
            <a:pPr>
              <a:lnSpc>
                <a:spcPct val="150000"/>
              </a:lnSpc>
            </a:pPr>
            <a:r>
              <a:rPr lang="nb-NO" sz="1300" dirty="0">
                <a:solidFill>
                  <a:srgbClr val="FFFFFF"/>
                </a:solidFill>
                <a:latin typeface="Calibri" panose="020F0502020204030204" pitchFamily="34" charset="0"/>
                <a:cs typeface="Calibri" panose="020F0502020204030204" pitchFamily="34" charset="0"/>
              </a:rPr>
              <a:t>Samarbeid med skole og hjem</a:t>
            </a:r>
          </a:p>
          <a:p>
            <a:pPr>
              <a:lnSpc>
                <a:spcPct val="150000"/>
              </a:lnSpc>
            </a:pPr>
            <a:r>
              <a:rPr lang="nb-NO" sz="1300" dirty="0">
                <a:solidFill>
                  <a:srgbClr val="FFFFFF"/>
                </a:solidFill>
                <a:latin typeface="Calibri" panose="020F0502020204030204" pitchFamily="34" charset="0"/>
                <a:cs typeface="Calibri" panose="020F0502020204030204" pitchFamily="34" charset="0"/>
              </a:rPr>
              <a:t>Stor tilrettelegging for selvvalgt lek</a:t>
            </a:r>
          </a:p>
          <a:p>
            <a:pPr>
              <a:lnSpc>
                <a:spcPct val="150000"/>
              </a:lnSpc>
            </a:pPr>
            <a:r>
              <a:rPr lang="nb-NO" sz="1300" dirty="0">
                <a:solidFill>
                  <a:srgbClr val="FFFFFF"/>
                </a:solidFill>
                <a:latin typeface="Calibri" panose="020F0502020204030204" pitchFamily="34" charset="0"/>
                <a:cs typeface="Calibri" panose="020F0502020204030204" pitchFamily="34" charset="0"/>
              </a:rPr>
              <a:t>Trygge og inkluderende voksne</a:t>
            </a:r>
          </a:p>
          <a:p>
            <a:pPr>
              <a:lnSpc>
                <a:spcPct val="150000"/>
              </a:lnSpc>
            </a:pPr>
            <a:r>
              <a:rPr lang="nb-NO" sz="1300" dirty="0">
                <a:solidFill>
                  <a:srgbClr val="FFFFFF"/>
                </a:solidFill>
                <a:latin typeface="Calibri" panose="020F0502020204030204" pitchFamily="34" charset="0"/>
                <a:cs typeface="Calibri" panose="020F0502020204030204" pitchFamily="34" charset="0"/>
              </a:rPr>
              <a:t>Fokus på relasjonsbygging og sosial kompetanse</a:t>
            </a:r>
          </a:p>
          <a:p>
            <a:pPr>
              <a:lnSpc>
                <a:spcPct val="150000"/>
              </a:lnSpc>
            </a:pPr>
            <a:r>
              <a:rPr lang="nb-NO" sz="1300" dirty="0">
                <a:solidFill>
                  <a:srgbClr val="FFFFFF"/>
                </a:solidFill>
                <a:latin typeface="Calibri" panose="020F0502020204030204" pitchFamily="34" charset="0"/>
                <a:cs typeface="Calibri" panose="020F0502020204030204" pitchFamily="34" charset="0"/>
              </a:rPr>
              <a:t>Spennende styrte aktiviteter sammen med inviterte lag og foreninger</a:t>
            </a:r>
          </a:p>
          <a:p>
            <a:pPr>
              <a:lnSpc>
                <a:spcPct val="150000"/>
              </a:lnSpc>
            </a:pPr>
            <a:r>
              <a:rPr lang="nb-NO" sz="1300" dirty="0">
                <a:solidFill>
                  <a:srgbClr val="FFFFFF"/>
                </a:solidFill>
                <a:latin typeface="Calibri" panose="020F0502020204030204" pitchFamily="34" charset="0"/>
                <a:cs typeface="Calibri" panose="020F0502020204030204" pitchFamily="34" charset="0"/>
              </a:rPr>
              <a:t>Stort utvalg i leker og formingsmateriell </a:t>
            </a:r>
          </a:p>
          <a:p>
            <a:endParaRPr lang="nb-NO" sz="1700" dirty="0">
              <a:solidFill>
                <a:srgbClr val="FFFFFF"/>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97540038"/>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55C01129-3453-464D-A870-ED71C6E89D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9D2781A6-5C82-4764-B489-F9A599C0A7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98833" y="685800"/>
            <a:ext cx="5004061" cy="5486400"/>
          </a:xfrm>
          <a:prstGeom prst="rect">
            <a:avLst/>
          </a:prstGeom>
          <a:solidFill>
            <a:schemeClr val="tx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ED19CABF-3344-E15A-6E1C-14045872B625}"/>
              </a:ext>
            </a:extLst>
          </p:cNvPr>
          <p:cNvSpPr>
            <a:spLocks noGrp="1"/>
          </p:cNvSpPr>
          <p:nvPr>
            <p:ph type="title"/>
          </p:nvPr>
        </p:nvSpPr>
        <p:spPr>
          <a:xfrm>
            <a:off x="4086447" y="1084521"/>
            <a:ext cx="4019107" cy="1361347"/>
          </a:xfrm>
        </p:spPr>
        <p:txBody>
          <a:bodyPr anchor="b">
            <a:normAutofit/>
          </a:bodyPr>
          <a:lstStyle/>
          <a:p>
            <a:pPr algn="ctr"/>
            <a:r>
              <a:rPr lang="nb-NO" sz="2800">
                <a:solidFill>
                  <a:schemeClr val="bg1">
                    <a:alpha val="60000"/>
                  </a:schemeClr>
                </a:solidFill>
              </a:rPr>
              <a:t>Dette tilbyr vi på vår SFO</a:t>
            </a:r>
          </a:p>
        </p:txBody>
      </p:sp>
      <p:pic>
        <p:nvPicPr>
          <p:cNvPr id="7" name="Bilde 6">
            <a:extLst>
              <a:ext uri="{FF2B5EF4-FFF2-40B4-BE49-F238E27FC236}">
                <a16:creationId xmlns:a16="http://schemas.microsoft.com/office/drawing/2014/main" id="{A8EBDD37-B0B3-17E6-504B-E16F2F6BEBED}"/>
              </a:ext>
            </a:extLst>
          </p:cNvPr>
          <p:cNvPicPr>
            <a:picLocks noChangeAspect="1"/>
          </p:cNvPicPr>
          <p:nvPr/>
        </p:nvPicPr>
        <p:blipFill>
          <a:blip r:embed="rId2">
            <a:extLst>
              <a:ext uri="{28A0092B-C50C-407E-A947-70E740481C1C}">
                <a14:useLocalDpi xmlns:a14="http://schemas.microsoft.com/office/drawing/2010/main" val="0"/>
              </a:ext>
            </a:extLst>
          </a:blip>
          <a:srcRect l="2508" r="2508"/>
          <a:stretch/>
        </p:blipFill>
        <p:spPr>
          <a:xfrm>
            <a:off x="680483" y="685795"/>
            <a:ext cx="2931299" cy="5486400"/>
          </a:xfrm>
          <a:prstGeom prst="rect">
            <a:avLst/>
          </a:prstGeom>
        </p:spPr>
      </p:pic>
      <p:sp>
        <p:nvSpPr>
          <p:cNvPr id="3" name="Plassholder for innhold 2">
            <a:extLst>
              <a:ext uri="{FF2B5EF4-FFF2-40B4-BE49-F238E27FC236}">
                <a16:creationId xmlns:a16="http://schemas.microsoft.com/office/drawing/2014/main" id="{D5FCD757-58FE-B56B-0615-515E248F9375}"/>
              </a:ext>
            </a:extLst>
          </p:cNvPr>
          <p:cNvSpPr>
            <a:spLocks noGrp="1"/>
          </p:cNvSpPr>
          <p:nvPr>
            <p:ph idx="1"/>
          </p:nvPr>
        </p:nvSpPr>
        <p:spPr>
          <a:xfrm>
            <a:off x="4107712" y="2732739"/>
            <a:ext cx="3976577" cy="3083270"/>
          </a:xfrm>
        </p:spPr>
        <p:txBody>
          <a:bodyPr anchor="t">
            <a:noAutofit/>
          </a:bodyPr>
          <a:lstStyle/>
          <a:p>
            <a:pPr algn="ctr"/>
            <a:r>
              <a:rPr lang="nb-NO" sz="1200" b="0" i="0" u="none" strike="noStrike" baseline="0" dirty="0">
                <a:solidFill>
                  <a:schemeClr val="bg1"/>
                </a:solidFill>
                <a:latin typeface="Calibri" panose="020F0502020204030204" pitchFamily="34" charset="0"/>
              </a:rPr>
              <a:t>Skolefritidsordningen skal være noe annet enn skole og barnehage, og den er ikke en del av skolen. SFO skal legge til rette for lek, kultur- og fritidsaktiviteter, være en trygg oppholdsplass for barna utover skoletiden, gi barna omsorg og tilsyn (Udir.no) På vår sfo har vi tilgang på leker, forbruksmateriell og forskjellige rom som er tilgjengelige for alle barn og voksne på sfo. Vi ønsker å legge til rette for gode områder som kan benyttes til frilek og rolige stunder. Foreløpig er basene i 1. etasje utformet tilnærmet likt. Et hovedrom med bord hvor barna gjør alt fra perler og tegning til andre morsomheter. Dette rommet benyttes også til spiserom på begge sider. Den andre delen av rommet er lagt opp til frilek og rollelek. </a:t>
            </a:r>
          </a:p>
          <a:p>
            <a:pPr algn="ctr"/>
            <a:r>
              <a:rPr lang="nb-NO" sz="1200" b="0" i="0" u="none" strike="noStrike" baseline="0" dirty="0">
                <a:solidFill>
                  <a:schemeClr val="bg1"/>
                </a:solidFill>
                <a:latin typeface="Calibri" panose="020F0502020204030204" pitchFamily="34" charset="0"/>
              </a:rPr>
              <a:t>Videre ønsker vi på vår sfo å være synlige i nærmiljøet. Vi besøker Vitensenteret, Kulturkammeret, Kuben, Norac (Grane og Arendal fotball), </a:t>
            </a:r>
            <a:r>
              <a:rPr lang="nb-NO" sz="1200" b="0" i="0" u="none" strike="noStrike" baseline="0" dirty="0" err="1">
                <a:solidFill>
                  <a:schemeClr val="bg1"/>
                </a:solidFill>
                <a:latin typeface="Calibri" panose="020F0502020204030204" pitchFamily="34" charset="0"/>
              </a:rPr>
              <a:t>Skyland</a:t>
            </a:r>
            <a:r>
              <a:rPr lang="nb-NO" sz="1200" b="0" i="0" u="none" strike="noStrike" baseline="0" dirty="0">
                <a:solidFill>
                  <a:schemeClr val="bg1"/>
                </a:solidFill>
                <a:latin typeface="Calibri" panose="020F0502020204030204" pitchFamily="34" charset="0"/>
              </a:rPr>
              <a:t> og andre aktuelle bedrifter/aktører som er i umiddelbar nærhet til vår sfo. Vi sørger også for å bruke nærmiljøets turplasser når anledningen byr seg (Kirkegårdskogen, </a:t>
            </a:r>
            <a:r>
              <a:rPr lang="nb-NO" sz="1200" b="0" i="0" u="none" strike="noStrike" baseline="0" dirty="0" err="1">
                <a:solidFill>
                  <a:schemeClr val="bg1"/>
                </a:solidFill>
                <a:latin typeface="Calibri" panose="020F0502020204030204" pitchFamily="34" charset="0"/>
              </a:rPr>
              <a:t>Åsbieskogen</a:t>
            </a:r>
            <a:r>
              <a:rPr lang="nb-NO" sz="1200" b="0" i="0" u="none" strike="noStrike" baseline="0" dirty="0">
                <a:solidFill>
                  <a:schemeClr val="bg1"/>
                </a:solidFill>
                <a:latin typeface="Calibri" panose="020F0502020204030204" pitchFamily="34" charset="0"/>
              </a:rPr>
              <a:t>, Strømsbumyra, </a:t>
            </a:r>
            <a:r>
              <a:rPr lang="nb-NO" sz="1200" b="0" i="0" u="none" strike="noStrike" baseline="0" dirty="0" err="1">
                <a:solidFill>
                  <a:schemeClr val="bg1"/>
                </a:solidFill>
                <a:latin typeface="Calibri" panose="020F0502020204030204" pitchFamily="34" charset="0"/>
              </a:rPr>
              <a:t>Biejordene</a:t>
            </a:r>
            <a:r>
              <a:rPr lang="nb-NO" sz="1200" b="0" i="0" u="none" strike="noStrike" baseline="0" dirty="0">
                <a:solidFill>
                  <a:schemeClr val="bg1"/>
                </a:solidFill>
                <a:latin typeface="Calibri" panose="020F0502020204030204" pitchFamily="34" charset="0"/>
              </a:rPr>
              <a:t>, Barbu park). </a:t>
            </a:r>
            <a:endParaRPr lang="nb-NO" sz="1200" dirty="0">
              <a:solidFill>
                <a:schemeClr val="bg1"/>
              </a:solidFill>
            </a:endParaRPr>
          </a:p>
        </p:txBody>
      </p:sp>
      <p:pic>
        <p:nvPicPr>
          <p:cNvPr id="9" name="Bilde 8">
            <a:extLst>
              <a:ext uri="{FF2B5EF4-FFF2-40B4-BE49-F238E27FC236}">
                <a16:creationId xmlns:a16="http://schemas.microsoft.com/office/drawing/2014/main" id="{9A02CC52-E027-8438-1805-829AA78425B4}"/>
              </a:ext>
            </a:extLst>
          </p:cNvPr>
          <p:cNvPicPr>
            <a:picLocks noChangeAspect="1"/>
          </p:cNvPicPr>
          <p:nvPr/>
        </p:nvPicPr>
        <p:blipFill>
          <a:blip r:embed="rId3">
            <a:extLst>
              <a:ext uri="{28A0092B-C50C-407E-A947-70E740481C1C}">
                <a14:useLocalDpi xmlns:a14="http://schemas.microsoft.com/office/drawing/2010/main" val="0"/>
              </a:ext>
            </a:extLst>
          </a:blip>
          <a:srcRect l="2928" r="2928"/>
          <a:stretch/>
        </p:blipFill>
        <p:spPr>
          <a:xfrm>
            <a:off x="8606117" y="685805"/>
            <a:ext cx="2905400" cy="5486399"/>
          </a:xfrm>
          <a:prstGeom prst="rect">
            <a:avLst/>
          </a:prstGeom>
        </p:spPr>
      </p:pic>
    </p:spTree>
    <p:extLst>
      <p:ext uri="{BB962C8B-B14F-4D97-AF65-F5344CB8AC3E}">
        <p14:creationId xmlns:p14="http://schemas.microsoft.com/office/powerpoint/2010/main" val="37937818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172A0AC-3DCE-4672-BCAF-28FEF91F60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E6F1C77-EDC9-4C5F-8C1C-62DD46BDA3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Bilde 4" descr="Et bilde som inneholder sport, innendørs, Basketballkamp, sko&#10;&#10;KI-generert innhold kan være feil.">
            <a:extLst>
              <a:ext uri="{FF2B5EF4-FFF2-40B4-BE49-F238E27FC236}">
                <a16:creationId xmlns:a16="http://schemas.microsoft.com/office/drawing/2014/main" id="{C5EC5B0C-A7E8-4448-2961-6AB5C1599910}"/>
              </a:ext>
            </a:extLst>
          </p:cNvPr>
          <p:cNvPicPr>
            <a:picLocks noChangeAspect="1"/>
          </p:cNvPicPr>
          <p:nvPr/>
        </p:nvPicPr>
        <p:blipFill>
          <a:blip r:embed="rId2">
            <a:alphaModFix amt="40000"/>
            <a:extLst>
              <a:ext uri="{28A0092B-C50C-407E-A947-70E740481C1C}">
                <a14:useLocalDpi xmlns:a14="http://schemas.microsoft.com/office/drawing/2010/main" val="0"/>
              </a:ext>
            </a:extLst>
          </a:blip>
          <a:srcRect b="28785"/>
          <a:stretch>
            <a:fillRect/>
          </a:stretch>
        </p:blipFill>
        <p:spPr>
          <a:xfrm>
            <a:off x="20" y="10"/>
            <a:ext cx="8450297" cy="6857990"/>
          </a:xfrm>
          <a:prstGeom prst="rect">
            <a:avLst/>
          </a:prstGeom>
        </p:spPr>
      </p:pic>
      <p:sp>
        <p:nvSpPr>
          <p:cNvPr id="2" name="Tittel 1">
            <a:extLst>
              <a:ext uri="{FF2B5EF4-FFF2-40B4-BE49-F238E27FC236}">
                <a16:creationId xmlns:a16="http://schemas.microsoft.com/office/drawing/2014/main" id="{D58960F1-CE83-1A5A-536E-400C18F77554}"/>
              </a:ext>
            </a:extLst>
          </p:cNvPr>
          <p:cNvSpPr>
            <a:spLocks noGrp="1"/>
          </p:cNvSpPr>
          <p:nvPr>
            <p:ph type="title"/>
          </p:nvPr>
        </p:nvSpPr>
        <p:spPr>
          <a:xfrm>
            <a:off x="838201" y="365125"/>
            <a:ext cx="5251316" cy="1627636"/>
          </a:xfrm>
        </p:spPr>
        <p:txBody>
          <a:bodyPr>
            <a:normAutofit/>
          </a:bodyPr>
          <a:lstStyle/>
          <a:p>
            <a:r>
              <a:rPr lang="nb-NO" dirty="0">
                <a:solidFill>
                  <a:srgbClr val="FFFFFF"/>
                </a:solidFill>
              </a:rPr>
              <a:t>Faste aktiviteter på Stinta SFO</a:t>
            </a:r>
          </a:p>
        </p:txBody>
      </p:sp>
      <p:sp>
        <p:nvSpPr>
          <p:cNvPr id="3" name="Plassholder for innhold 2">
            <a:extLst>
              <a:ext uri="{FF2B5EF4-FFF2-40B4-BE49-F238E27FC236}">
                <a16:creationId xmlns:a16="http://schemas.microsoft.com/office/drawing/2014/main" id="{88899457-AEDC-BB87-3242-D1AD1055C314}"/>
              </a:ext>
            </a:extLst>
          </p:cNvPr>
          <p:cNvSpPr>
            <a:spLocks noGrp="1"/>
          </p:cNvSpPr>
          <p:nvPr>
            <p:ph idx="1"/>
          </p:nvPr>
        </p:nvSpPr>
        <p:spPr>
          <a:xfrm>
            <a:off x="838200" y="2219785"/>
            <a:ext cx="4619621" cy="3957178"/>
          </a:xfrm>
        </p:spPr>
        <p:txBody>
          <a:bodyPr>
            <a:normAutofit/>
          </a:bodyPr>
          <a:lstStyle/>
          <a:p>
            <a:pPr marL="0" indent="0">
              <a:buNone/>
            </a:pPr>
            <a:r>
              <a:rPr lang="nb-NO" sz="1200" dirty="0">
                <a:solidFill>
                  <a:srgbClr val="FFFFFF"/>
                </a:solidFill>
                <a:latin typeface="Calibri" panose="020F0502020204030204" pitchFamily="34" charset="0"/>
                <a:ea typeface="Calibri" panose="020F0502020204030204" pitchFamily="34" charset="0"/>
                <a:cs typeface="Calibri" panose="020F0502020204030204" pitchFamily="34" charset="0"/>
              </a:rPr>
              <a:t>Vi ønsker i tillegg til å være gode på å tilrettelegge for selvvalgt lek, å krydre med voksenstyrte aktiviteter. Derfor kan vi fra skoleåret nevne disse faste aktivitetene vi tilbyr: </a:t>
            </a:r>
          </a:p>
          <a:p>
            <a:pPr>
              <a:buFont typeface="Wingdings" panose="05000000000000000000" pitchFamily="2" charset="2"/>
              <a:buChar char="q"/>
            </a:pPr>
            <a:r>
              <a:rPr lang="nb-NO" sz="1200" dirty="0">
                <a:solidFill>
                  <a:srgbClr val="FFFFFF"/>
                </a:solidFill>
                <a:latin typeface="Calibri" panose="020F0502020204030204" pitchFamily="34" charset="0"/>
                <a:ea typeface="Calibri" panose="020F0502020204030204" pitchFamily="34" charset="0"/>
                <a:cs typeface="Calibri" panose="020F0502020204030204" pitchFamily="34" charset="0"/>
              </a:rPr>
              <a:t>Matservering i vår regi. Mat og måltidsglede på kjøkken til sfo etter skoleslutt.</a:t>
            </a:r>
          </a:p>
          <a:p>
            <a:pPr>
              <a:buFont typeface="Wingdings" panose="05000000000000000000" pitchFamily="2" charset="2"/>
              <a:buChar char="q"/>
            </a:pPr>
            <a:r>
              <a:rPr lang="nb-NO" sz="1200" dirty="0">
                <a:solidFill>
                  <a:srgbClr val="FFFFFF"/>
                </a:solidFill>
                <a:latin typeface="Calibri" panose="020F0502020204030204" pitchFamily="34" charset="0"/>
                <a:ea typeface="Calibri" panose="020F0502020204030204" pitchFamily="34" charset="0"/>
                <a:cs typeface="Calibri" panose="020F0502020204030204" pitchFamily="34" charset="0"/>
              </a:rPr>
              <a:t>Svømming for 3-4 klasse hver mandag med instruktører fra svømmeklubb og triatlonklubb. </a:t>
            </a:r>
          </a:p>
          <a:p>
            <a:pPr>
              <a:buFont typeface="Wingdings" panose="05000000000000000000" pitchFamily="2" charset="2"/>
              <a:buChar char="q"/>
            </a:pPr>
            <a:r>
              <a:rPr lang="nb-NO" sz="1200" dirty="0">
                <a:solidFill>
                  <a:srgbClr val="FFFFFF"/>
                </a:solidFill>
                <a:latin typeface="Calibri" panose="020F0502020204030204" pitchFamily="34" charset="0"/>
                <a:ea typeface="Calibri" panose="020F0502020204030204" pitchFamily="34" charset="0"/>
                <a:cs typeface="Calibri" panose="020F0502020204030204" pitchFamily="34" charset="0"/>
              </a:rPr>
              <a:t>Fotball med Grane Fotball hver tirsdag</a:t>
            </a:r>
          </a:p>
          <a:p>
            <a:pPr>
              <a:buFont typeface="Wingdings" panose="05000000000000000000" pitchFamily="2" charset="2"/>
              <a:buChar char="q"/>
            </a:pPr>
            <a:r>
              <a:rPr lang="nb-NO" sz="1200" dirty="0">
                <a:solidFill>
                  <a:srgbClr val="FFFFFF"/>
                </a:solidFill>
                <a:latin typeface="Calibri" panose="020F0502020204030204" pitchFamily="34" charset="0"/>
                <a:ea typeface="Calibri" panose="020F0502020204030204" pitchFamily="34" charset="0"/>
                <a:cs typeface="Calibri" panose="020F0502020204030204" pitchFamily="34" charset="0"/>
              </a:rPr>
              <a:t>4. klasseklubb onsdag og fredag</a:t>
            </a:r>
          </a:p>
          <a:p>
            <a:pPr>
              <a:buFont typeface="Wingdings" panose="05000000000000000000" pitchFamily="2" charset="2"/>
              <a:buChar char="q"/>
            </a:pPr>
            <a:r>
              <a:rPr lang="nb-NO" sz="1200" dirty="0">
                <a:solidFill>
                  <a:srgbClr val="FFFFFF"/>
                </a:solidFill>
                <a:latin typeface="Calibri" panose="020F0502020204030204" pitchFamily="34" charset="0"/>
                <a:ea typeface="Calibri" panose="020F0502020204030204" pitchFamily="34" charset="0"/>
                <a:cs typeface="Calibri" panose="020F0502020204030204" pitchFamily="34" charset="0"/>
              </a:rPr>
              <a:t>Innebandy hver mandag for 1-2 klasse</a:t>
            </a:r>
          </a:p>
          <a:p>
            <a:pPr>
              <a:buFont typeface="Wingdings" panose="05000000000000000000" pitchFamily="2" charset="2"/>
              <a:buChar char="q"/>
            </a:pPr>
            <a:r>
              <a:rPr lang="nb-NO" sz="1200" dirty="0">
                <a:solidFill>
                  <a:srgbClr val="FFFFFF"/>
                </a:solidFill>
                <a:latin typeface="Calibri" panose="020F0502020204030204" pitchFamily="34" charset="0"/>
                <a:ea typeface="Calibri" panose="020F0502020204030204" pitchFamily="34" charset="0"/>
                <a:cs typeface="Calibri" panose="020F0502020204030204" pitchFamily="34" charset="0"/>
              </a:rPr>
              <a:t>Fargerik Håndball for 1-2. klasse sammen med Grane Håndball. 1-2 ganger i uken. 1 dag hvert trinn. </a:t>
            </a:r>
          </a:p>
          <a:p>
            <a:pPr>
              <a:buFont typeface="Wingdings" panose="05000000000000000000" pitchFamily="2" charset="2"/>
              <a:buChar char="q"/>
            </a:pPr>
            <a:r>
              <a:rPr lang="nb-NO" sz="1200" dirty="0">
                <a:solidFill>
                  <a:srgbClr val="FFFFFF"/>
                </a:solidFill>
                <a:latin typeface="Calibri" panose="020F0502020204030204" pitchFamily="34" charset="0"/>
                <a:ea typeface="Calibri" panose="020F0502020204030204" pitchFamily="34" charset="0"/>
                <a:cs typeface="Calibri" panose="020F0502020204030204" pitchFamily="34" charset="0"/>
              </a:rPr>
              <a:t>Turer i nærområdet</a:t>
            </a:r>
          </a:p>
          <a:p>
            <a:endParaRPr lang="nb-NO" sz="1200" dirty="0">
              <a:solidFill>
                <a:srgbClr val="FFFFFF"/>
              </a:solidFill>
              <a:latin typeface="Calibri" panose="020F0502020204030204" pitchFamily="34" charset="0"/>
              <a:ea typeface="Calibri" panose="020F0502020204030204" pitchFamily="34" charset="0"/>
              <a:cs typeface="Calibri" panose="020F0502020204030204" pitchFamily="34" charset="0"/>
            </a:endParaRPr>
          </a:p>
        </p:txBody>
      </p:sp>
      <p:pic>
        <p:nvPicPr>
          <p:cNvPr id="7" name="Bilde 6">
            <a:extLst>
              <a:ext uri="{FF2B5EF4-FFF2-40B4-BE49-F238E27FC236}">
                <a16:creationId xmlns:a16="http://schemas.microsoft.com/office/drawing/2014/main" id="{B4810C77-CFB3-9407-072A-751A2E5539E6}"/>
              </a:ext>
            </a:extLst>
          </p:cNvPr>
          <p:cNvPicPr>
            <a:picLocks noChangeAspect="1"/>
          </p:cNvPicPr>
          <p:nvPr/>
        </p:nvPicPr>
        <p:blipFill>
          <a:blip r:embed="rId3">
            <a:extLst>
              <a:ext uri="{28A0092B-C50C-407E-A947-70E740481C1C}">
                <a14:useLocalDpi xmlns:a14="http://schemas.microsoft.com/office/drawing/2010/main" val="0"/>
              </a:ext>
            </a:extLst>
          </a:blip>
          <a:srcRect t="17653" b="17653"/>
          <a:stretch/>
        </p:blipFill>
        <p:spPr>
          <a:xfrm>
            <a:off x="6225997"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40365978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6">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EEA310C8-B069-AFC1-A37B-F45EA24BADC0}"/>
              </a:ext>
            </a:extLst>
          </p:cNvPr>
          <p:cNvSpPr>
            <a:spLocks noGrp="1"/>
          </p:cNvSpPr>
          <p:nvPr>
            <p:ph type="title"/>
          </p:nvPr>
        </p:nvSpPr>
        <p:spPr>
          <a:xfrm>
            <a:off x="836680" y="0"/>
            <a:ext cx="6002110" cy="1495425"/>
          </a:xfrm>
        </p:spPr>
        <p:txBody>
          <a:bodyPr>
            <a:normAutofit/>
          </a:bodyPr>
          <a:lstStyle/>
          <a:p>
            <a:r>
              <a:rPr lang="nb-NO" sz="4000" dirty="0"/>
              <a:t>Samarbeid SFO - Hjem</a:t>
            </a:r>
          </a:p>
        </p:txBody>
      </p:sp>
      <p:sp>
        <p:nvSpPr>
          <p:cNvPr id="3" name="Plassholder for innhold 2">
            <a:extLst>
              <a:ext uri="{FF2B5EF4-FFF2-40B4-BE49-F238E27FC236}">
                <a16:creationId xmlns:a16="http://schemas.microsoft.com/office/drawing/2014/main" id="{C4017F0E-4AFA-B5EC-450D-503D05007527}"/>
              </a:ext>
            </a:extLst>
          </p:cNvPr>
          <p:cNvSpPr>
            <a:spLocks noGrp="1"/>
          </p:cNvSpPr>
          <p:nvPr>
            <p:ph idx="1"/>
          </p:nvPr>
        </p:nvSpPr>
        <p:spPr>
          <a:xfrm>
            <a:off x="836680" y="1123950"/>
            <a:ext cx="6002110" cy="4029076"/>
          </a:xfrm>
        </p:spPr>
        <p:txBody>
          <a:bodyPr>
            <a:noAutofit/>
          </a:bodyPr>
          <a:lstStyle/>
          <a:p>
            <a:endParaRPr lang="nb-NO" sz="1200" b="0" i="0" u="none" strike="noStrike" baseline="0" dirty="0">
              <a:latin typeface="Calibri" panose="020F0502020204030204" pitchFamily="34" charset="0"/>
            </a:endParaRPr>
          </a:p>
          <a:p>
            <a:r>
              <a:rPr lang="nb-NO" sz="1200" b="0" i="0" u="none" strike="noStrike" baseline="0" dirty="0">
                <a:latin typeface="Calibri" panose="020F0502020204030204" pitchFamily="34" charset="0"/>
              </a:rPr>
              <a:t>Vi forventer at vi kan ha et samarbeid preget av åpenhet og gjensidig respekt. Vi håper at foresatte kan oppleve at SFO arbeider for barnets trivsel og utvikling. </a:t>
            </a:r>
          </a:p>
          <a:p>
            <a:r>
              <a:rPr lang="nb-NO" sz="1200" b="0" i="0" u="none" strike="noStrike" baseline="0" dirty="0">
                <a:latin typeface="Calibri" panose="020F0502020204030204" pitchFamily="34" charset="0"/>
              </a:rPr>
              <a:t>At dere gir beskjed til Sfo dersom barnet ikke kommer </a:t>
            </a:r>
            <a:r>
              <a:rPr lang="nb-NO" sz="1200" b="0" i="0" u="none" strike="noStrike" baseline="0" dirty="0" err="1">
                <a:latin typeface="Calibri" panose="020F0502020204030204" pitchFamily="34" charset="0"/>
              </a:rPr>
              <a:t>pga</a:t>
            </a:r>
            <a:r>
              <a:rPr lang="nb-NO" sz="1200" b="0" i="0" u="none" strike="noStrike" baseline="0" dirty="0">
                <a:latin typeface="Calibri" panose="020F0502020204030204" pitchFamily="34" charset="0"/>
              </a:rPr>
              <a:t> sykdom eller fri. </a:t>
            </a:r>
          </a:p>
          <a:p>
            <a:r>
              <a:rPr lang="nb-NO" sz="1200" b="0" i="0" u="none" strike="noStrike" baseline="0" dirty="0">
                <a:latin typeface="Calibri" panose="020F0502020204030204" pitchFamily="34" charset="0"/>
              </a:rPr>
              <a:t>At dere gir beskjed til gangvakten når dere henter </a:t>
            </a:r>
          </a:p>
          <a:p>
            <a:r>
              <a:rPr lang="nb-NO" sz="1200" b="0" i="0" u="none" strike="noStrike" baseline="0" dirty="0">
                <a:latin typeface="Calibri" panose="020F0502020204030204" pitchFamily="34" charset="0"/>
              </a:rPr>
              <a:t>At dere kommer helt inn på SFO og sier ifra dersom dere henter etter skolen. </a:t>
            </a:r>
          </a:p>
          <a:p>
            <a:r>
              <a:rPr lang="nb-NO" sz="1200" b="0" i="0" u="none" strike="noStrike" baseline="0" dirty="0">
                <a:latin typeface="Calibri" panose="020F0502020204030204" pitchFamily="34" charset="0"/>
              </a:rPr>
              <a:t>At dere viser interesse for og snakker positivt om SFO. </a:t>
            </a:r>
          </a:p>
          <a:p>
            <a:r>
              <a:rPr lang="nb-NO" sz="1200" b="0" i="0" u="none" strike="noStrike" baseline="0" dirty="0">
                <a:latin typeface="Calibri" panose="020F0502020204030204" pitchFamily="34" charset="0"/>
              </a:rPr>
              <a:t>At dere tar kontakt med personalet dersom det oppstår spesielle ting i hjemmesituasjonen som påvirker barnet. </a:t>
            </a:r>
          </a:p>
          <a:p>
            <a:r>
              <a:rPr lang="nb-NO" sz="1200" b="0" i="0" u="none" strike="noStrike" baseline="0" dirty="0">
                <a:latin typeface="Calibri" panose="020F0502020204030204" pitchFamily="34" charset="0"/>
              </a:rPr>
              <a:t>At dere passer på at innesko/ skift er på plass, og at skittent/vått tøy blir tatt med hjem. </a:t>
            </a:r>
          </a:p>
          <a:p>
            <a:r>
              <a:rPr lang="nb-NO" sz="1200" b="0" i="0" u="none" strike="noStrike" baseline="0" dirty="0">
                <a:latin typeface="Calibri" panose="020F0502020204030204" pitchFamily="34" charset="0"/>
              </a:rPr>
              <a:t>At dere merker </a:t>
            </a:r>
            <a:r>
              <a:rPr lang="nb-NO" sz="1200" b="0" i="0" u="none" strike="noStrike" baseline="0" dirty="0" err="1">
                <a:latin typeface="Calibri" panose="020F0502020204030204" pitchFamily="34" charset="0"/>
              </a:rPr>
              <a:t>tøyet</a:t>
            </a:r>
            <a:r>
              <a:rPr lang="nb-NO" sz="1200" b="0" i="0" u="none" strike="noStrike" baseline="0" dirty="0">
                <a:latin typeface="Calibri" panose="020F0502020204030204" pitchFamily="34" charset="0"/>
              </a:rPr>
              <a:t> til barna med fornavn og etternavn. </a:t>
            </a:r>
          </a:p>
          <a:p>
            <a:r>
              <a:rPr lang="nb-NO" sz="1200" b="0" i="0" u="none" strike="noStrike" baseline="0" dirty="0">
                <a:latin typeface="Calibri" panose="020F0502020204030204" pitchFamily="34" charset="0"/>
              </a:rPr>
              <a:t>At dere forstår at vi alltid vil det som er best for barna, og at vi gjerne vil samarbeide med dere der hjemme. </a:t>
            </a:r>
          </a:p>
          <a:p>
            <a:r>
              <a:rPr lang="nb-NO" sz="1200" b="0" i="0" u="none" strike="noStrike" baseline="0" dirty="0">
                <a:latin typeface="Calibri" panose="020F0502020204030204" pitchFamily="34" charset="0"/>
              </a:rPr>
              <a:t>At dere holder dere oppdatert på SFO sin hjemmeside. </a:t>
            </a:r>
          </a:p>
          <a:p>
            <a:r>
              <a:rPr lang="nb-NO" sz="1200" b="0" i="0" u="none" strike="noStrike" baseline="0" dirty="0">
                <a:latin typeface="Calibri" panose="020F0502020204030204" pitchFamily="34" charset="0"/>
              </a:rPr>
              <a:t>At dere bruker VISMA til kommunikasjon med SFO </a:t>
            </a:r>
          </a:p>
          <a:p>
            <a:r>
              <a:rPr lang="nb-NO" sz="1200" b="0" i="0" u="none" strike="noStrike" baseline="0" dirty="0">
                <a:latin typeface="Calibri" panose="020F0502020204030204" pitchFamily="34" charset="0"/>
              </a:rPr>
              <a:t>Barna på SFO skal ha klær som er tilpasset vær og årstid. Barna skal ha med innesko. Husk og merk </a:t>
            </a:r>
            <a:r>
              <a:rPr lang="nb-NO" sz="1200" b="0" i="0" u="none" strike="noStrike" baseline="0" dirty="0" err="1">
                <a:latin typeface="Calibri" panose="020F0502020204030204" pitchFamily="34" charset="0"/>
              </a:rPr>
              <a:t>tøyet</a:t>
            </a:r>
            <a:r>
              <a:rPr lang="nb-NO" sz="1200" b="0" i="0" u="none" strike="noStrike" baseline="0" dirty="0">
                <a:latin typeface="Calibri" panose="020F0502020204030204" pitchFamily="34" charset="0"/>
              </a:rPr>
              <a:t>! Det er frustrerende når barnas tøy forsvinner. En vannfast tusj holder lenge, men husk litt mer enn initialer. </a:t>
            </a:r>
          </a:p>
          <a:p>
            <a:r>
              <a:rPr lang="nb-NO" sz="1200" b="0" i="0" u="none" strike="noStrike" baseline="0" dirty="0">
                <a:latin typeface="Calibri" panose="020F0502020204030204" pitchFamily="34" charset="0"/>
              </a:rPr>
              <a:t>Dere har ansvar for å sjekke at deres barn har de tingene som trengs. Barna skal ansvarlig gjøres </a:t>
            </a:r>
            <a:r>
              <a:rPr lang="nb-NO" sz="1200" b="0" i="0" u="none" strike="noStrike" baseline="0" dirty="0" err="1">
                <a:latin typeface="Calibri" panose="020F0502020204030204" pitchFamily="34" charset="0"/>
              </a:rPr>
              <a:t>ift</a:t>
            </a:r>
            <a:r>
              <a:rPr lang="nb-NO" sz="1200" b="0" i="0" u="none" strike="noStrike" baseline="0" dirty="0">
                <a:latin typeface="Calibri" panose="020F0502020204030204" pitchFamily="34" charset="0"/>
              </a:rPr>
              <a:t> til å holde orden og oversikt, men de trenger hjelp av oss voksne. </a:t>
            </a:r>
            <a:endParaRPr lang="nb-NO" sz="1200" dirty="0"/>
          </a:p>
        </p:txBody>
      </p:sp>
      <p:pic>
        <p:nvPicPr>
          <p:cNvPr id="5" name="Bilde 4">
            <a:extLst>
              <a:ext uri="{FF2B5EF4-FFF2-40B4-BE49-F238E27FC236}">
                <a16:creationId xmlns:a16="http://schemas.microsoft.com/office/drawing/2014/main" id="{CDDE97DD-8817-7412-A2EA-70A643F106D8}"/>
              </a:ext>
            </a:extLst>
          </p:cNvPr>
          <p:cNvPicPr>
            <a:picLocks noChangeAspect="1"/>
          </p:cNvPicPr>
          <p:nvPr/>
        </p:nvPicPr>
        <p:blipFill>
          <a:blip r:embed="rId2">
            <a:extLst>
              <a:ext uri="{28A0092B-C50C-407E-A947-70E740481C1C}">
                <a14:useLocalDpi xmlns:a14="http://schemas.microsoft.com/office/drawing/2010/main" val="0"/>
              </a:ext>
            </a:extLst>
          </a:blip>
          <a:srcRect t="20008" r="-1" b="2724"/>
          <a:stretch>
            <a:fillRect/>
          </a:stretch>
        </p:blipFill>
        <p:spPr>
          <a:xfrm>
            <a:off x="7199440" y="10"/>
            <a:ext cx="4992560" cy="6857990"/>
          </a:xfrm>
          <a:prstGeom prst="rect">
            <a:avLst/>
          </a:prstGeom>
          <a:effectLst/>
        </p:spPr>
      </p:pic>
    </p:spTree>
    <p:extLst>
      <p:ext uri="{BB962C8B-B14F-4D97-AF65-F5344CB8AC3E}">
        <p14:creationId xmlns:p14="http://schemas.microsoft.com/office/powerpoint/2010/main" val="19084033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8F90786E-B72D-4C32-BDCE-A170B0078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5E46F2E7-848F-4A6C-A098-4764FDEA77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5" name="Bilde 4">
            <a:extLst>
              <a:ext uri="{FF2B5EF4-FFF2-40B4-BE49-F238E27FC236}">
                <a16:creationId xmlns:a16="http://schemas.microsoft.com/office/drawing/2014/main" id="{70CD1B7F-FA58-1167-4BFB-8EF28E0B3960}"/>
              </a:ext>
            </a:extLst>
          </p:cNvPr>
          <p:cNvPicPr>
            <a:picLocks noChangeAspect="1"/>
          </p:cNvPicPr>
          <p:nvPr/>
        </p:nvPicPr>
        <p:blipFill>
          <a:blip r:embed="rId2">
            <a:alphaModFix amt="60000"/>
            <a:extLst>
              <a:ext uri="{28A0092B-C50C-407E-A947-70E740481C1C}">
                <a14:useLocalDpi xmlns:a14="http://schemas.microsoft.com/office/drawing/2010/main" val="0"/>
              </a:ext>
            </a:extLst>
          </a:blip>
          <a:srcRect/>
          <a:stretch/>
        </p:blipFill>
        <p:spPr>
          <a:xfrm>
            <a:off x="8" y="10"/>
            <a:ext cx="12191982" cy="6857990"/>
          </a:xfrm>
          <a:prstGeom prst="rect">
            <a:avLst/>
          </a:prstGeom>
        </p:spPr>
      </p:pic>
      <p:sp>
        <p:nvSpPr>
          <p:cNvPr id="2" name="Tittel 1">
            <a:extLst>
              <a:ext uri="{FF2B5EF4-FFF2-40B4-BE49-F238E27FC236}">
                <a16:creationId xmlns:a16="http://schemas.microsoft.com/office/drawing/2014/main" id="{AEDFFB14-BBBE-65B2-F142-5B8580F06A08}"/>
              </a:ext>
            </a:extLst>
          </p:cNvPr>
          <p:cNvSpPr>
            <a:spLocks noGrp="1"/>
          </p:cNvSpPr>
          <p:nvPr>
            <p:ph type="title"/>
          </p:nvPr>
        </p:nvSpPr>
        <p:spPr>
          <a:xfrm>
            <a:off x="838199" y="1671570"/>
            <a:ext cx="5155261" cy="4072044"/>
          </a:xfrm>
        </p:spPr>
        <p:txBody>
          <a:bodyPr anchor="t">
            <a:normAutofit/>
          </a:bodyPr>
          <a:lstStyle/>
          <a:p>
            <a:r>
              <a:rPr lang="nb-NO" b="0" i="0" u="none" strike="noStrike" baseline="0">
                <a:solidFill>
                  <a:srgbClr val="FFFFFF"/>
                </a:solidFill>
                <a:latin typeface="Calibri" panose="020F0502020204030204" pitchFamily="34" charset="0"/>
              </a:rPr>
              <a:t>Forventninger foresatte kan ha til oss som jobber på SFO</a:t>
            </a:r>
            <a:endParaRPr lang="nb-NO">
              <a:solidFill>
                <a:srgbClr val="FFFFFF"/>
              </a:solidFill>
            </a:endParaRPr>
          </a:p>
        </p:txBody>
      </p:sp>
      <p:sp>
        <p:nvSpPr>
          <p:cNvPr id="3" name="Plassholder for innhold 2">
            <a:extLst>
              <a:ext uri="{FF2B5EF4-FFF2-40B4-BE49-F238E27FC236}">
                <a16:creationId xmlns:a16="http://schemas.microsoft.com/office/drawing/2014/main" id="{1EC9CB16-DE0C-17CF-B41D-A7AF23AA7538}"/>
              </a:ext>
            </a:extLst>
          </p:cNvPr>
          <p:cNvSpPr>
            <a:spLocks noGrp="1"/>
          </p:cNvSpPr>
          <p:nvPr>
            <p:ph idx="1"/>
          </p:nvPr>
        </p:nvSpPr>
        <p:spPr>
          <a:xfrm>
            <a:off x="6185986" y="1671566"/>
            <a:ext cx="5170861" cy="4072043"/>
          </a:xfrm>
        </p:spPr>
        <p:txBody>
          <a:bodyPr>
            <a:normAutofit/>
          </a:bodyPr>
          <a:lstStyle/>
          <a:p>
            <a:endParaRPr lang="nb-NO" sz="1400" b="0" i="0" u="none" strike="noStrike" baseline="0" dirty="0">
              <a:solidFill>
                <a:srgbClr val="FFFFFF"/>
              </a:solidFill>
              <a:latin typeface="Symbol" panose="05050102010706020507" pitchFamily="18" charset="2"/>
            </a:endParaRPr>
          </a:p>
          <a:p>
            <a:r>
              <a:rPr lang="nb-NO" sz="1400" b="0" i="0" u="none" strike="noStrike" baseline="0" dirty="0">
                <a:solidFill>
                  <a:srgbClr val="FFFFFF"/>
                </a:solidFill>
                <a:latin typeface="Calibri" panose="020F0502020204030204" pitchFamily="34" charset="0"/>
              </a:rPr>
              <a:t>At vi tar deres barn på alvor, viser interesse, forståelse og omsorg. Det er barnets beste som er vårt hovedfokus. </a:t>
            </a:r>
          </a:p>
          <a:p>
            <a:r>
              <a:rPr lang="nb-NO" sz="1400" b="0" i="0" u="none" strike="noStrike" baseline="0" dirty="0">
                <a:solidFill>
                  <a:srgbClr val="FFFFFF"/>
                </a:solidFill>
                <a:latin typeface="Calibri" panose="020F0502020204030204" pitchFamily="34" charset="0"/>
              </a:rPr>
              <a:t>At vi overholder taushetsplikten. </a:t>
            </a:r>
          </a:p>
          <a:p>
            <a:r>
              <a:rPr lang="nb-NO" sz="1400" b="0" i="0" u="none" strike="noStrike" baseline="0" dirty="0">
                <a:solidFill>
                  <a:srgbClr val="FFFFFF"/>
                </a:solidFill>
                <a:latin typeface="Calibri" panose="020F0502020204030204" pitchFamily="34" charset="0"/>
              </a:rPr>
              <a:t>At vi tilstreber trygghet og trivsel for deres barn på SFO. </a:t>
            </a:r>
          </a:p>
          <a:p>
            <a:r>
              <a:rPr lang="nb-NO" sz="1400" b="0" i="0" u="none" strike="noStrike" baseline="0" dirty="0">
                <a:solidFill>
                  <a:srgbClr val="FFFFFF"/>
                </a:solidFill>
                <a:latin typeface="Calibri" panose="020F0502020204030204" pitchFamily="34" charset="0"/>
              </a:rPr>
              <a:t>At vi har forsvarlig tilsyn med barna og griper inn dersom leken blir for voldsom eller ved andre episoder. </a:t>
            </a:r>
          </a:p>
          <a:p>
            <a:r>
              <a:rPr lang="nb-NO" sz="1400" b="0" i="0" u="none" strike="noStrike" baseline="0" dirty="0">
                <a:solidFill>
                  <a:srgbClr val="FFFFFF"/>
                </a:solidFill>
                <a:latin typeface="Calibri" panose="020F0502020204030204" pitchFamily="34" charset="0"/>
              </a:rPr>
              <a:t>At vi følger opp beskjeder som blir gitt fra dere. </a:t>
            </a:r>
          </a:p>
          <a:p>
            <a:r>
              <a:rPr lang="nb-NO" sz="1400" b="0" i="0" u="none" strike="noStrike" baseline="0" dirty="0">
                <a:solidFill>
                  <a:srgbClr val="FFFFFF"/>
                </a:solidFill>
                <a:latin typeface="Calibri" panose="020F0502020204030204" pitchFamily="34" charset="0"/>
              </a:rPr>
              <a:t>At vi minner barna om yttertøy tilpasset vær og årstid. </a:t>
            </a:r>
          </a:p>
          <a:p>
            <a:r>
              <a:rPr lang="nb-NO" sz="1400" b="0" i="0" u="none" strike="noStrike" baseline="0" dirty="0">
                <a:solidFill>
                  <a:srgbClr val="FFFFFF"/>
                </a:solidFill>
                <a:latin typeface="Calibri" panose="020F0502020204030204" pitchFamily="34" charset="0"/>
              </a:rPr>
              <a:t>At vi gir tilbakemeldinger når dere ber om det, men også uoppfordret dersom det enten har skjedd noe positivt eller negativt i løpet av dagen. </a:t>
            </a:r>
          </a:p>
          <a:p>
            <a:r>
              <a:rPr lang="nb-NO" sz="1400" b="0" i="0" u="none" strike="noStrike" baseline="0" dirty="0">
                <a:solidFill>
                  <a:srgbClr val="FFFFFF"/>
                </a:solidFill>
                <a:latin typeface="Calibri" panose="020F0502020204030204" pitchFamily="34" charset="0"/>
              </a:rPr>
              <a:t>Terskelen for å gi tilbakemelding skal være lav. Gi beskjed dersom du syns at overnevnte punkter ikke overholdes. </a:t>
            </a:r>
            <a:endParaRPr lang="nb-NO" sz="1400" dirty="0">
              <a:solidFill>
                <a:srgbClr val="FFFFFF"/>
              </a:solidFill>
            </a:endParaRPr>
          </a:p>
        </p:txBody>
      </p:sp>
    </p:spTree>
    <p:extLst>
      <p:ext uri="{BB962C8B-B14F-4D97-AF65-F5344CB8AC3E}">
        <p14:creationId xmlns:p14="http://schemas.microsoft.com/office/powerpoint/2010/main" val="2027294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a:extLst>
              <a:ext uri="{FF2B5EF4-FFF2-40B4-BE49-F238E27FC236}">
                <a16:creationId xmlns:a16="http://schemas.microsoft.com/office/drawing/2014/main" id="{362810D9-2C5A-477D-949C-C191895477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467"/>
            <a:ext cx="12191999" cy="6866467"/>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Bilde 4" descr="Et bilde som inneholder person, negl, innendørs, tre&#10;&#10;Automatisk generert beskrivelse">
            <a:extLst>
              <a:ext uri="{FF2B5EF4-FFF2-40B4-BE49-F238E27FC236}">
                <a16:creationId xmlns:a16="http://schemas.microsoft.com/office/drawing/2014/main" id="{50923FFF-BA03-9C63-4F84-C94BE96E95BB}"/>
              </a:ext>
            </a:extLst>
          </p:cNvPr>
          <p:cNvPicPr>
            <a:picLocks noChangeAspect="1"/>
          </p:cNvPicPr>
          <p:nvPr/>
        </p:nvPicPr>
        <p:blipFill rotWithShape="1">
          <a:blip r:embed="rId2">
            <a:alphaModFix amt="55000"/>
            <a:extLst>
              <a:ext uri="{28A0092B-C50C-407E-A947-70E740481C1C}">
                <a14:useLocalDpi xmlns:a14="http://schemas.microsoft.com/office/drawing/2010/main" val="0"/>
              </a:ext>
            </a:extLst>
          </a:blip>
          <a:srcRect/>
          <a:stretch>
            <a:fillRect/>
          </a:stretch>
        </p:blipFill>
        <p:spPr>
          <a:xfrm>
            <a:off x="20" y="-9107"/>
            <a:ext cx="12191980" cy="6858000"/>
          </a:xfrm>
          <a:prstGeom prst="rect">
            <a:avLst/>
          </a:prstGeom>
        </p:spPr>
      </p:pic>
      <p:sp>
        <p:nvSpPr>
          <p:cNvPr id="2" name="Tittel 1">
            <a:extLst>
              <a:ext uri="{FF2B5EF4-FFF2-40B4-BE49-F238E27FC236}">
                <a16:creationId xmlns:a16="http://schemas.microsoft.com/office/drawing/2014/main" id="{3EDE0F4C-1D25-E3C6-3A3E-3C66B59F56CF}"/>
              </a:ext>
            </a:extLst>
          </p:cNvPr>
          <p:cNvSpPr>
            <a:spLocks noGrp="1"/>
          </p:cNvSpPr>
          <p:nvPr>
            <p:ph type="title"/>
          </p:nvPr>
        </p:nvSpPr>
        <p:spPr>
          <a:xfrm>
            <a:off x="686834" y="591344"/>
            <a:ext cx="3200400" cy="5585619"/>
          </a:xfrm>
        </p:spPr>
        <p:txBody>
          <a:bodyPr>
            <a:normAutofit/>
          </a:bodyPr>
          <a:lstStyle/>
          <a:p>
            <a:r>
              <a:rPr lang="nb-NO">
                <a:solidFill>
                  <a:srgbClr val="FFFFFF"/>
                </a:solidFill>
              </a:rPr>
              <a:t>Sfo plass på Stinta</a:t>
            </a:r>
          </a:p>
        </p:txBody>
      </p:sp>
      <p:sp>
        <p:nvSpPr>
          <p:cNvPr id="24" name="Arc 23">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Plassholder for innhold 2">
            <a:extLst>
              <a:ext uri="{FF2B5EF4-FFF2-40B4-BE49-F238E27FC236}">
                <a16:creationId xmlns:a16="http://schemas.microsoft.com/office/drawing/2014/main" id="{F6BD641E-D233-496D-F53A-B528F64EF367}"/>
              </a:ext>
            </a:extLst>
          </p:cNvPr>
          <p:cNvSpPr>
            <a:spLocks noGrp="1"/>
          </p:cNvSpPr>
          <p:nvPr>
            <p:ph idx="1"/>
          </p:nvPr>
        </p:nvSpPr>
        <p:spPr>
          <a:xfrm>
            <a:off x="4447308" y="591344"/>
            <a:ext cx="6906491" cy="5585619"/>
          </a:xfrm>
        </p:spPr>
        <p:txBody>
          <a:bodyPr anchor="ctr">
            <a:normAutofit/>
          </a:bodyPr>
          <a:lstStyle/>
          <a:p>
            <a:r>
              <a:rPr lang="nb-NO" sz="1200" dirty="0">
                <a:solidFill>
                  <a:srgbClr val="FFFFFF"/>
                </a:solidFill>
                <a:latin typeface="Calibri" panose="020F0502020204030204" pitchFamily="34" charset="0"/>
                <a:cs typeface="Calibri" panose="020F0502020204030204" pitchFamily="34" charset="0"/>
              </a:rPr>
              <a:t>Plasstilbudet deles inn i 2 forskjellige. </a:t>
            </a:r>
            <a:br>
              <a:rPr lang="nb-NO" sz="1200" dirty="0">
                <a:solidFill>
                  <a:srgbClr val="FFFFFF"/>
                </a:solidFill>
                <a:latin typeface="Calibri" panose="020F0502020204030204" pitchFamily="34" charset="0"/>
                <a:cs typeface="Calibri" panose="020F0502020204030204" pitchFamily="34" charset="0"/>
              </a:rPr>
            </a:br>
            <a:r>
              <a:rPr lang="nb-NO" sz="1200" b="1" dirty="0">
                <a:solidFill>
                  <a:srgbClr val="FFFFFF"/>
                </a:solidFill>
                <a:latin typeface="Calibri" panose="020F0502020204030204" pitchFamily="34" charset="0"/>
                <a:cs typeface="Calibri" panose="020F0502020204030204" pitchFamily="34" charset="0"/>
              </a:rPr>
              <a:t>Redusert plass </a:t>
            </a:r>
            <a:r>
              <a:rPr lang="nb-NO" sz="1200" dirty="0">
                <a:solidFill>
                  <a:srgbClr val="FFFFFF"/>
                </a:solidFill>
                <a:latin typeface="Calibri" panose="020F0502020204030204" pitchFamily="34" charset="0"/>
                <a:cs typeface="Calibri" panose="020F0502020204030204" pitchFamily="34" charset="0"/>
              </a:rPr>
              <a:t>og </a:t>
            </a:r>
            <a:r>
              <a:rPr lang="nb-NO" sz="1200" b="1" dirty="0">
                <a:solidFill>
                  <a:srgbClr val="FFFFFF"/>
                </a:solidFill>
                <a:latin typeface="Calibri" panose="020F0502020204030204" pitchFamily="34" charset="0"/>
                <a:cs typeface="Calibri" panose="020F0502020204030204" pitchFamily="34" charset="0"/>
              </a:rPr>
              <a:t>full plass. </a:t>
            </a:r>
            <a:r>
              <a:rPr lang="nb-NO" sz="1200" dirty="0">
                <a:solidFill>
                  <a:srgbClr val="FFFFFF"/>
                </a:solidFill>
                <a:latin typeface="Calibri" panose="020F0502020204030204" pitchFamily="34" charset="0"/>
                <a:cs typeface="Calibri" panose="020F0502020204030204" pitchFamily="34" charset="0"/>
              </a:rPr>
              <a:t>Velger du redusert plass, kan du disponere plass på sfo 12 timer i uken. I hverdagen betyr dette ca 2 timer og 30 minutter hver dag. Redusert plass kan ikke benyttes på morgen</a:t>
            </a:r>
          </a:p>
          <a:p>
            <a:r>
              <a:rPr lang="nb-NO" sz="1200" dirty="0">
                <a:solidFill>
                  <a:srgbClr val="FFFFFF"/>
                </a:solidFill>
                <a:latin typeface="Calibri" panose="020F0502020204030204" pitchFamily="34" charset="0"/>
                <a:cs typeface="Calibri" panose="020F0502020204030204" pitchFamily="34" charset="0"/>
              </a:rPr>
              <a:t>I feriene utgjør redusert plass 12 timer. Det vil si at redusert plass i ferien utgjør i underkant av 2 fulle dager på sfo. Skal du ha mer plass på SFO i feriene, koster det 350 kr hver dag, barnet skal gå ekstra på sfo. Mer om reglene for foreldrebetaling finner du </a:t>
            </a:r>
            <a:r>
              <a:rPr lang="nb-NO" sz="1200" dirty="0">
                <a:solidFill>
                  <a:srgbClr val="FFFFFF"/>
                </a:solidFill>
                <a:latin typeface="Calibri" panose="020F0502020204030204" pitchFamily="34" charset="0"/>
                <a:cs typeface="Calibri" panose="020F0502020204030204" pitchFamily="34" charset="0"/>
                <a:hlinkClick r:id="rId3"/>
              </a:rPr>
              <a:t>her</a:t>
            </a:r>
            <a:r>
              <a:rPr lang="nb-NO" sz="1200" dirty="0">
                <a:solidFill>
                  <a:srgbClr val="FFFFFF"/>
                </a:solidFill>
                <a:latin typeface="Calibri" panose="020F0502020204030204" pitchFamily="34" charset="0"/>
                <a:cs typeface="Calibri" panose="020F0502020204030204" pitchFamily="34" charset="0"/>
              </a:rPr>
              <a:t>. </a:t>
            </a:r>
          </a:p>
          <a:p>
            <a:r>
              <a:rPr lang="nb-NO" sz="1200" b="1" dirty="0">
                <a:solidFill>
                  <a:srgbClr val="FFFFFF"/>
                </a:solidFill>
                <a:latin typeface="Calibri" panose="020F0502020204030204" pitchFamily="34" charset="0"/>
                <a:cs typeface="Calibri" panose="020F0502020204030204" pitchFamily="34" charset="0"/>
              </a:rPr>
              <a:t>Priser for SFO plass</a:t>
            </a:r>
            <a:br>
              <a:rPr lang="nb-NO" sz="1200" b="1" dirty="0">
                <a:solidFill>
                  <a:srgbClr val="FFFFFF"/>
                </a:solidFill>
                <a:latin typeface="Calibri" panose="020F0502020204030204" pitchFamily="34" charset="0"/>
                <a:cs typeface="Calibri" panose="020F0502020204030204" pitchFamily="34" charset="0"/>
              </a:rPr>
            </a:br>
            <a:r>
              <a:rPr lang="nb-NO" sz="1200" dirty="0">
                <a:solidFill>
                  <a:srgbClr val="FFFFFF"/>
                </a:solidFill>
                <a:latin typeface="Calibri" panose="020F0502020204030204" pitchFamily="34" charset="0"/>
                <a:ea typeface="Calibri" panose="020F0502020204030204" pitchFamily="34" charset="0"/>
                <a:cs typeface="Calibri" panose="020F0502020204030204" pitchFamily="34" charset="0"/>
              </a:rPr>
              <a:t>Elever i 1. ,2.  og 3.trinn får automatisk 12 t. gratis kjernetid.</a:t>
            </a:r>
            <a:r>
              <a:rPr lang="nb-NO" sz="1200" dirty="0">
                <a:solidFill>
                  <a:srgbClr val="FFFFFF"/>
                </a:solidFill>
              </a:rPr>
              <a:t> </a:t>
            </a:r>
            <a:br>
              <a:rPr lang="nb-NO" sz="1200" dirty="0">
                <a:solidFill>
                  <a:srgbClr val="FFFFFF"/>
                </a:solidFill>
              </a:rPr>
            </a:br>
            <a:r>
              <a:rPr lang="nb-NO" sz="1200" dirty="0">
                <a:solidFill>
                  <a:srgbClr val="FFFFFF"/>
                </a:solidFill>
                <a:latin typeface="Calibri" panose="020F0502020204030204" pitchFamily="34" charset="0"/>
                <a:cs typeface="Calibri" panose="020F0502020204030204" pitchFamily="34" charset="0"/>
              </a:rPr>
              <a:t>1-3. klasse betaler kun matpenger (280kr) for redusert plass på sfo. </a:t>
            </a:r>
            <a:br>
              <a:rPr lang="nb-NO" sz="1200" dirty="0">
                <a:solidFill>
                  <a:srgbClr val="FFFFFF"/>
                </a:solidFill>
                <a:latin typeface="Calibri" panose="020F0502020204030204" pitchFamily="34" charset="0"/>
                <a:cs typeface="Calibri" panose="020F0502020204030204" pitchFamily="34" charset="0"/>
              </a:rPr>
            </a:br>
            <a:r>
              <a:rPr lang="nb-NO" sz="1200" dirty="0">
                <a:solidFill>
                  <a:srgbClr val="FFFFFF"/>
                </a:solidFill>
                <a:latin typeface="Calibri" panose="020F0502020204030204" pitchFamily="34" charset="0"/>
                <a:cs typeface="Calibri" panose="020F0502020204030204" pitchFamily="34" charset="0"/>
              </a:rPr>
              <a:t>Full plass koster, inkludert mat, kr 2230. </a:t>
            </a:r>
            <a:br>
              <a:rPr lang="nb-NO" sz="1200" dirty="0">
                <a:solidFill>
                  <a:srgbClr val="FFFFFF"/>
                </a:solidFill>
                <a:latin typeface="Calibri" panose="020F0502020204030204" pitchFamily="34" charset="0"/>
                <a:cs typeface="Calibri" panose="020F0502020204030204" pitchFamily="34" charset="0"/>
              </a:rPr>
            </a:br>
            <a:r>
              <a:rPr lang="nb-NO" sz="1200" dirty="0">
                <a:solidFill>
                  <a:srgbClr val="FFFFFF"/>
                </a:solidFill>
                <a:latin typeface="Calibri" panose="020F0502020204030204" pitchFamily="34" charset="0"/>
                <a:cs typeface="Calibri" panose="020F0502020204030204" pitchFamily="34" charset="0"/>
              </a:rPr>
              <a:t>Elever i 4. klasse betaler full pris 3450 (full plass) og 2100 kr for redusert plass. Matpenger (280kr) kommer i tillegg.</a:t>
            </a:r>
          </a:p>
          <a:p>
            <a:r>
              <a:rPr lang="nb-NO" sz="1200" b="1" dirty="0">
                <a:solidFill>
                  <a:srgbClr val="FFFFFF"/>
                </a:solidFill>
                <a:latin typeface="Calibri" panose="020F0502020204030204" pitchFamily="34" charset="0"/>
                <a:cs typeface="Calibri" panose="020F0502020204030204" pitchFamily="34" charset="0"/>
              </a:rPr>
              <a:t>Redusert foreldrebetaling til SFO </a:t>
            </a:r>
            <a:br>
              <a:rPr lang="nb-NO" sz="1200" b="1" dirty="0">
                <a:solidFill>
                  <a:srgbClr val="FFFFFF"/>
                </a:solidFill>
                <a:latin typeface="Calibri" panose="020F0502020204030204" pitchFamily="34" charset="0"/>
                <a:cs typeface="Calibri" panose="020F0502020204030204" pitchFamily="34" charset="0"/>
              </a:rPr>
            </a:br>
            <a:r>
              <a:rPr lang="nb-NO" sz="1200" dirty="0">
                <a:solidFill>
                  <a:schemeClr val="bg1"/>
                </a:solidFill>
                <a:latin typeface="Calibri" panose="020F0502020204030204" pitchFamily="34" charset="0"/>
                <a:ea typeface="Calibri" panose="020F0502020204030204" pitchFamily="34" charset="0"/>
                <a:cs typeface="Calibri" panose="020F0502020204030204" pitchFamily="34" charset="0"/>
              </a:rPr>
              <a:t>Husholdninger med samlet brutto årsinntekt under 603 167.- kr kan søke om redusert pris.</a:t>
            </a:r>
            <a:br>
              <a:rPr lang="nb-NO" sz="1200" b="1" dirty="0">
                <a:solidFill>
                  <a:srgbClr val="FFFFFF"/>
                </a:solidFill>
                <a:latin typeface="Calibri" panose="020F0502020204030204" pitchFamily="34" charset="0"/>
                <a:cs typeface="Calibri" panose="020F0502020204030204" pitchFamily="34" charset="0"/>
              </a:rPr>
            </a:br>
            <a:endParaRPr lang="nb-NO" sz="1200" b="1" dirty="0">
              <a:solidFill>
                <a:srgbClr val="FFFFFF"/>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270411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821940F-7A1D-4ACC-85B4-A932898AB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16674508-81D3-48CF-96BF-7FC60EAA57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741994" cy="6858000"/>
          </a:xfrm>
          <a:custGeom>
            <a:avLst/>
            <a:gdLst>
              <a:gd name="connsiteX0" fmla="*/ 0 w 6568309"/>
              <a:gd name="connsiteY0" fmla="*/ 0 h 6858000"/>
              <a:gd name="connsiteX1" fmla="*/ 362841 w 6568309"/>
              <a:gd name="connsiteY1" fmla="*/ 0 h 6858000"/>
              <a:gd name="connsiteX2" fmla="*/ 523269 w 6568309"/>
              <a:gd name="connsiteY2" fmla="*/ 0 h 6858000"/>
              <a:gd name="connsiteX3" fmla="*/ 1343025 w 6568309"/>
              <a:gd name="connsiteY3" fmla="*/ 0 h 6858000"/>
              <a:gd name="connsiteX4" fmla="*/ 1705866 w 6568309"/>
              <a:gd name="connsiteY4" fmla="*/ 0 h 6858000"/>
              <a:gd name="connsiteX5" fmla="*/ 1866294 w 6568309"/>
              <a:gd name="connsiteY5" fmla="*/ 0 h 6858000"/>
              <a:gd name="connsiteX6" fmla="*/ 5225154 w 6568309"/>
              <a:gd name="connsiteY6" fmla="*/ 0 h 6858000"/>
              <a:gd name="connsiteX7" fmla="*/ 6568179 w 6568309"/>
              <a:gd name="connsiteY7" fmla="*/ 0 h 6858000"/>
              <a:gd name="connsiteX8" fmla="*/ 6568309 w 6568309"/>
              <a:gd name="connsiteY8" fmla="*/ 1 h 6858000"/>
              <a:gd name="connsiteX9" fmla="*/ 6562951 w 6568309"/>
              <a:gd name="connsiteY9" fmla="*/ 30700 h 6858000"/>
              <a:gd name="connsiteX10" fmla="*/ 6547446 w 6568309"/>
              <a:gd name="connsiteY10" fmla="*/ 310025 h 6858000"/>
              <a:gd name="connsiteX11" fmla="*/ 6558316 w 6568309"/>
              <a:gd name="connsiteY11" fmla="*/ 443960 h 6858000"/>
              <a:gd name="connsiteX12" fmla="*/ 6528896 w 6568309"/>
              <a:gd name="connsiteY12" fmla="*/ 642659 h 6858000"/>
              <a:gd name="connsiteX13" fmla="*/ 6523095 w 6568309"/>
              <a:gd name="connsiteY13" fmla="*/ 673307 h 6858000"/>
              <a:gd name="connsiteX14" fmla="*/ 6496169 w 6568309"/>
              <a:gd name="connsiteY14" fmla="*/ 839641 h 6858000"/>
              <a:gd name="connsiteX15" fmla="*/ 6450789 w 6568309"/>
              <a:gd name="connsiteY15" fmla="*/ 958357 h 6858000"/>
              <a:gd name="connsiteX16" fmla="*/ 6453996 w 6568309"/>
              <a:gd name="connsiteY16" fmla="*/ 963398 h 6858000"/>
              <a:gd name="connsiteX17" fmla="*/ 6419467 w 6568309"/>
              <a:gd name="connsiteY17" fmla="*/ 1117169 h 6858000"/>
              <a:gd name="connsiteX18" fmla="*/ 6417348 w 6568309"/>
              <a:gd name="connsiteY18" fmla="*/ 1144352 h 6858000"/>
              <a:gd name="connsiteX19" fmla="*/ 6418473 w 6568309"/>
              <a:gd name="connsiteY19" fmla="*/ 1164484 h 6858000"/>
              <a:gd name="connsiteX20" fmla="*/ 6406979 w 6568309"/>
              <a:gd name="connsiteY20" fmla="*/ 1213829 h 6858000"/>
              <a:gd name="connsiteX21" fmla="*/ 6381928 w 6568309"/>
              <a:gd name="connsiteY21" fmla="*/ 1294823 h 6858000"/>
              <a:gd name="connsiteX22" fmla="*/ 6377948 w 6568309"/>
              <a:gd name="connsiteY22" fmla="*/ 1312193 h 6858000"/>
              <a:gd name="connsiteX23" fmla="*/ 6379894 w 6568309"/>
              <a:gd name="connsiteY23" fmla="*/ 1327626 h 6858000"/>
              <a:gd name="connsiteX24" fmla="*/ 6385024 w 6568309"/>
              <a:gd name="connsiteY24" fmla="*/ 1331644 h 6858000"/>
              <a:gd name="connsiteX25" fmla="*/ 6383696 w 6568309"/>
              <a:gd name="connsiteY25" fmla="*/ 1341276 h 6858000"/>
              <a:gd name="connsiteX26" fmla="*/ 6384464 w 6568309"/>
              <a:gd name="connsiteY26" fmla="*/ 1343945 h 6858000"/>
              <a:gd name="connsiteX27" fmla="*/ 6387748 w 6568309"/>
              <a:gd name="connsiteY27" fmla="*/ 1359134 h 6858000"/>
              <a:gd name="connsiteX28" fmla="*/ 6364157 w 6568309"/>
              <a:gd name="connsiteY28" fmla="*/ 1427803 h 6858000"/>
              <a:gd name="connsiteX29" fmla="*/ 6335874 w 6568309"/>
              <a:gd name="connsiteY29" fmla="*/ 1540278 h 6858000"/>
              <a:gd name="connsiteX30" fmla="*/ 6331892 w 6568309"/>
              <a:gd name="connsiteY30" fmla="*/ 1547262 h 6858000"/>
              <a:gd name="connsiteX31" fmla="*/ 6332744 w 6568309"/>
              <a:gd name="connsiteY31" fmla="*/ 1577056 h 6858000"/>
              <a:gd name="connsiteX32" fmla="*/ 6333604 w 6568309"/>
              <a:gd name="connsiteY32" fmla="*/ 1595898 h 6858000"/>
              <a:gd name="connsiteX33" fmla="*/ 6324749 w 6568309"/>
              <a:gd name="connsiteY33" fmla="*/ 1703726 h 6858000"/>
              <a:gd name="connsiteX34" fmla="*/ 6329594 w 6568309"/>
              <a:gd name="connsiteY34" fmla="*/ 1809535 h 6858000"/>
              <a:gd name="connsiteX35" fmla="*/ 6329062 w 6568309"/>
              <a:gd name="connsiteY35" fmla="*/ 2018310 h 6858000"/>
              <a:gd name="connsiteX36" fmla="*/ 6321735 w 6568309"/>
              <a:gd name="connsiteY36" fmla="*/ 2071355 h 6858000"/>
              <a:gd name="connsiteX37" fmla="*/ 6322678 w 6568309"/>
              <a:gd name="connsiteY37" fmla="*/ 2141166 h 6858000"/>
              <a:gd name="connsiteX38" fmla="*/ 6321340 w 6568309"/>
              <a:gd name="connsiteY38" fmla="*/ 2154548 h 6858000"/>
              <a:gd name="connsiteX39" fmla="*/ 6316582 w 6568309"/>
              <a:gd name="connsiteY39" fmla="*/ 2158153 h 6858000"/>
              <a:gd name="connsiteX40" fmla="*/ 6311428 w 6568309"/>
              <a:gd name="connsiteY40" fmla="*/ 2178174 h 6858000"/>
              <a:gd name="connsiteX41" fmla="*/ 6310192 w 6568309"/>
              <a:gd name="connsiteY41" fmla="*/ 2202858 h 6858000"/>
              <a:gd name="connsiteX42" fmla="*/ 6309211 w 6568309"/>
              <a:gd name="connsiteY42" fmla="*/ 2320214 h 6858000"/>
              <a:gd name="connsiteX43" fmla="*/ 6300151 w 6568309"/>
              <a:gd name="connsiteY43" fmla="*/ 2417011 h 6858000"/>
              <a:gd name="connsiteX44" fmla="*/ 6295176 w 6568309"/>
              <a:gd name="connsiteY44" fmla="*/ 2454207 h 6858000"/>
              <a:gd name="connsiteX45" fmla="*/ 6293727 w 6568309"/>
              <a:gd name="connsiteY45" fmla="*/ 2487203 h 6858000"/>
              <a:gd name="connsiteX46" fmla="*/ 6285477 w 6568309"/>
              <a:gd name="connsiteY46" fmla="*/ 2512282 h 6858000"/>
              <a:gd name="connsiteX47" fmla="*/ 6286205 w 6568309"/>
              <a:gd name="connsiteY47" fmla="*/ 2514318 h 6858000"/>
              <a:gd name="connsiteX48" fmla="*/ 6304629 w 6568309"/>
              <a:gd name="connsiteY48" fmla="*/ 2574334 h 6858000"/>
              <a:gd name="connsiteX49" fmla="*/ 6303842 w 6568309"/>
              <a:gd name="connsiteY49" fmla="*/ 2579877 h 6858000"/>
              <a:gd name="connsiteX50" fmla="*/ 6303953 w 6568309"/>
              <a:gd name="connsiteY50" fmla="*/ 2608928 h 6858000"/>
              <a:gd name="connsiteX51" fmla="*/ 6303530 w 6568309"/>
              <a:gd name="connsiteY51" fmla="*/ 2613111 h 6858000"/>
              <a:gd name="connsiteX52" fmla="*/ 6297474 w 6568309"/>
              <a:gd name="connsiteY52" fmla="*/ 2621996 h 6858000"/>
              <a:gd name="connsiteX53" fmla="*/ 6299263 w 6568309"/>
              <a:gd name="connsiteY53" fmla="*/ 2634265 h 6858000"/>
              <a:gd name="connsiteX54" fmla="*/ 6293065 w 6568309"/>
              <a:gd name="connsiteY54" fmla="*/ 2647237 h 6858000"/>
              <a:gd name="connsiteX55" fmla="*/ 6297496 w 6568309"/>
              <a:gd name="connsiteY55" fmla="*/ 2650786 h 6858000"/>
              <a:gd name="connsiteX56" fmla="*/ 6301708 w 6568309"/>
              <a:gd name="connsiteY56" fmla="*/ 2661993 h 6858000"/>
              <a:gd name="connsiteX57" fmla="*/ 6295884 w 6568309"/>
              <a:gd name="connsiteY57" fmla="*/ 2670949 h 6858000"/>
              <a:gd name="connsiteX58" fmla="*/ 6291714 w 6568309"/>
              <a:gd name="connsiteY58" fmla="*/ 2690255 h 6858000"/>
              <a:gd name="connsiteX59" fmla="*/ 6292327 w 6568309"/>
              <a:gd name="connsiteY59" fmla="*/ 2695683 h 6858000"/>
              <a:gd name="connsiteX60" fmla="*/ 6284410 w 6568309"/>
              <a:gd name="connsiteY60" fmla="*/ 2713964 h 6858000"/>
              <a:gd name="connsiteX61" fmla="*/ 6280410 w 6568309"/>
              <a:gd name="connsiteY61" fmla="*/ 2730175 h 6858000"/>
              <a:gd name="connsiteX62" fmla="*/ 6288082 w 6568309"/>
              <a:gd name="connsiteY62" fmla="*/ 2763497 h 6858000"/>
              <a:gd name="connsiteX63" fmla="*/ 6260924 w 6568309"/>
              <a:gd name="connsiteY63" fmla="*/ 3051539 h 6858000"/>
              <a:gd name="connsiteX64" fmla="*/ 6210151 w 6568309"/>
              <a:gd name="connsiteY64" fmla="*/ 3335396 h 6858000"/>
              <a:gd name="connsiteX65" fmla="*/ 6212034 w 6568309"/>
              <a:gd name="connsiteY65" fmla="*/ 3456509 h 6858000"/>
              <a:gd name="connsiteX66" fmla="*/ 6197490 w 6568309"/>
              <a:gd name="connsiteY66" fmla="*/ 3531827 h 6858000"/>
              <a:gd name="connsiteX67" fmla="*/ 6208018 w 6568309"/>
              <a:gd name="connsiteY67" fmla="*/ 3570877 h 6858000"/>
              <a:gd name="connsiteX68" fmla="*/ 6205920 w 6568309"/>
              <a:gd name="connsiteY68" fmla="*/ 3583849 h 6858000"/>
              <a:gd name="connsiteX69" fmla="*/ 6199616 w 6568309"/>
              <a:gd name="connsiteY69" fmla="*/ 3592763 h 6858000"/>
              <a:gd name="connsiteX70" fmla="*/ 6181288 w 6568309"/>
              <a:gd name="connsiteY70" fmla="*/ 3653485 h 6858000"/>
              <a:gd name="connsiteX71" fmla="*/ 6175963 w 6568309"/>
              <a:gd name="connsiteY71" fmla="*/ 3670528 h 6858000"/>
              <a:gd name="connsiteX72" fmla="*/ 6176722 w 6568309"/>
              <a:gd name="connsiteY72" fmla="*/ 3685990 h 6858000"/>
              <a:gd name="connsiteX73" fmla="*/ 6181549 w 6568309"/>
              <a:gd name="connsiteY73" fmla="*/ 3690283 h 6858000"/>
              <a:gd name="connsiteX74" fmla="*/ 6179476 w 6568309"/>
              <a:gd name="connsiteY74" fmla="*/ 3699787 h 6858000"/>
              <a:gd name="connsiteX75" fmla="*/ 6180040 w 6568309"/>
              <a:gd name="connsiteY75" fmla="*/ 3702486 h 6858000"/>
              <a:gd name="connsiteX76" fmla="*/ 6182155 w 6568309"/>
              <a:gd name="connsiteY76" fmla="*/ 3717784 h 6858000"/>
              <a:gd name="connsiteX77" fmla="*/ 6158980 w 6568309"/>
              <a:gd name="connsiteY77" fmla="*/ 3746229 h 6858000"/>
              <a:gd name="connsiteX78" fmla="*/ 6096049 w 6568309"/>
              <a:gd name="connsiteY78" fmla="*/ 3924910 h 6858000"/>
              <a:gd name="connsiteX79" fmla="*/ 6069712 w 6568309"/>
              <a:gd name="connsiteY79" fmla="*/ 3989353 h 6858000"/>
              <a:gd name="connsiteX80" fmla="*/ 6067330 w 6568309"/>
              <a:gd name="connsiteY80" fmla="*/ 4033899 h 6858000"/>
              <a:gd name="connsiteX81" fmla="*/ 6061081 w 6568309"/>
              <a:gd name="connsiteY81" fmla="*/ 4142250 h 6858000"/>
              <a:gd name="connsiteX82" fmla="*/ 6042858 w 6568309"/>
              <a:gd name="connsiteY82" fmla="*/ 4329442 h 6858000"/>
              <a:gd name="connsiteX83" fmla="*/ 6034182 w 6568309"/>
              <a:gd name="connsiteY83" fmla="*/ 4456184 h 6858000"/>
              <a:gd name="connsiteX84" fmla="*/ 6029178 w 6568309"/>
              <a:gd name="connsiteY84" fmla="*/ 4468478 h 6858000"/>
              <a:gd name="connsiteX85" fmla="*/ 6029974 w 6568309"/>
              <a:gd name="connsiteY85" fmla="*/ 4469862 h 6858000"/>
              <a:gd name="connsiteX86" fmla="*/ 6028340 w 6568309"/>
              <a:gd name="connsiteY86" fmla="*/ 4483797 h 6858000"/>
              <a:gd name="connsiteX87" fmla="*/ 6025168 w 6568309"/>
              <a:gd name="connsiteY87" fmla="*/ 4487091 h 6858000"/>
              <a:gd name="connsiteX88" fmla="*/ 6023164 w 6568309"/>
              <a:gd name="connsiteY88" fmla="*/ 4496728 h 6858000"/>
              <a:gd name="connsiteX89" fmla="*/ 6016839 w 6568309"/>
              <a:gd name="connsiteY89" fmla="*/ 4515918 h 6858000"/>
              <a:gd name="connsiteX90" fmla="*/ 6017886 w 6568309"/>
              <a:gd name="connsiteY90" fmla="*/ 4519316 h 6858000"/>
              <a:gd name="connsiteX91" fmla="*/ 6011819 w 6568309"/>
              <a:gd name="connsiteY91" fmla="*/ 4547957 h 6858000"/>
              <a:gd name="connsiteX92" fmla="*/ 6012791 w 6568309"/>
              <a:gd name="connsiteY92" fmla="*/ 4548262 h 6858000"/>
              <a:gd name="connsiteX93" fmla="*/ 6015703 w 6568309"/>
              <a:gd name="connsiteY93" fmla="*/ 4555939 h 6858000"/>
              <a:gd name="connsiteX94" fmla="*/ 6018854 w 6568309"/>
              <a:gd name="connsiteY94" fmla="*/ 4570815 h 6858000"/>
              <a:gd name="connsiteX95" fmla="*/ 6033000 w 6568309"/>
              <a:gd name="connsiteY95" fmla="*/ 4633846 h 6858000"/>
              <a:gd name="connsiteX96" fmla="*/ 6032325 w 6568309"/>
              <a:gd name="connsiteY96" fmla="*/ 4639816 h 6858000"/>
              <a:gd name="connsiteX97" fmla="*/ 6032549 w 6568309"/>
              <a:gd name="connsiteY97" fmla="*/ 4639923 h 6858000"/>
              <a:gd name="connsiteX98" fmla="*/ 6032309 w 6568309"/>
              <a:gd name="connsiteY98" fmla="*/ 4646192 h 6858000"/>
              <a:gd name="connsiteX99" fmla="*/ 6031095 w 6568309"/>
              <a:gd name="connsiteY99" fmla="*/ 4650706 h 6858000"/>
              <a:gd name="connsiteX100" fmla="*/ 6029786 w 6568309"/>
              <a:gd name="connsiteY100" fmla="*/ 4662290 h 6858000"/>
              <a:gd name="connsiteX101" fmla="*/ 6030911 w 6568309"/>
              <a:gd name="connsiteY101" fmla="*/ 4666180 h 6858000"/>
              <a:gd name="connsiteX102" fmla="*/ 6033630 w 6568309"/>
              <a:gd name="connsiteY102" fmla="*/ 4667585 h 6858000"/>
              <a:gd name="connsiteX103" fmla="*/ 6033189 w 6568309"/>
              <a:gd name="connsiteY103" fmla="*/ 4668660 h 6858000"/>
              <a:gd name="connsiteX104" fmla="*/ 6038764 w 6568309"/>
              <a:gd name="connsiteY104" fmla="*/ 4689807 h 6858000"/>
              <a:gd name="connsiteX105" fmla="*/ 6042217 w 6568309"/>
              <a:gd name="connsiteY105" fmla="*/ 4737890 h 6858000"/>
              <a:gd name="connsiteX106" fmla="*/ 6040543 w 6568309"/>
              <a:gd name="connsiteY106" fmla="*/ 4765657 h 6858000"/>
              <a:gd name="connsiteX107" fmla="*/ 6039956 w 6568309"/>
              <a:gd name="connsiteY107" fmla="*/ 4841463 h 6858000"/>
              <a:gd name="connsiteX108" fmla="*/ 6057123 w 6568309"/>
              <a:gd name="connsiteY108" fmla="*/ 4969863 h 6858000"/>
              <a:gd name="connsiteX109" fmla="*/ 6055039 w 6568309"/>
              <a:gd name="connsiteY109" fmla="*/ 4974028 h 6858000"/>
              <a:gd name="connsiteX110" fmla="*/ 6053462 w 6568309"/>
              <a:gd name="connsiteY110" fmla="*/ 4980318 h 6858000"/>
              <a:gd name="connsiteX111" fmla="*/ 6053643 w 6568309"/>
              <a:gd name="connsiteY111" fmla="*/ 4980501 h 6858000"/>
              <a:gd name="connsiteX112" fmla="*/ 6051733 w 6568309"/>
              <a:gd name="connsiteY112" fmla="*/ 4986338 h 6858000"/>
              <a:gd name="connsiteX113" fmla="*/ 6049602 w 6568309"/>
              <a:gd name="connsiteY113" fmla="*/ 4991296 h 6858000"/>
              <a:gd name="connsiteX114" fmla="*/ 6075165 w 6568309"/>
              <a:gd name="connsiteY114" fmla="*/ 5076895 h 6858000"/>
              <a:gd name="connsiteX115" fmla="*/ 6073751 w 6568309"/>
              <a:gd name="connsiteY115" fmla="*/ 5081568 h 6858000"/>
              <a:gd name="connsiteX116" fmla="*/ 6073150 w 6568309"/>
              <a:gd name="connsiteY116" fmla="*/ 5088173 h 6858000"/>
              <a:gd name="connsiteX117" fmla="*/ 6073355 w 6568309"/>
              <a:gd name="connsiteY117" fmla="*/ 5088300 h 6858000"/>
              <a:gd name="connsiteX118" fmla="*/ 6072362 w 6568309"/>
              <a:gd name="connsiteY118" fmla="*/ 5094558 h 6858000"/>
              <a:gd name="connsiteX119" fmla="*/ 6064726 w 6568309"/>
              <a:gd name="connsiteY119" fmla="*/ 5125620 h 6858000"/>
              <a:gd name="connsiteX120" fmla="*/ 6065415 w 6568309"/>
              <a:gd name="connsiteY120" fmla="*/ 5268004 h 6858000"/>
              <a:gd name="connsiteX121" fmla="*/ 6066081 w 6568309"/>
              <a:gd name="connsiteY121" fmla="*/ 5269530 h 6858000"/>
              <a:gd name="connsiteX122" fmla="*/ 6043407 w 6568309"/>
              <a:gd name="connsiteY122" fmla="*/ 5390941 h 6858000"/>
              <a:gd name="connsiteX123" fmla="*/ 6025377 w 6568309"/>
              <a:gd name="connsiteY123" fmla="*/ 5539927 h 6858000"/>
              <a:gd name="connsiteX124" fmla="*/ 6010052 w 6568309"/>
              <a:gd name="connsiteY124" fmla="*/ 5791594 h 6858000"/>
              <a:gd name="connsiteX125" fmla="*/ 5994220 w 6568309"/>
              <a:gd name="connsiteY125" fmla="*/ 5855206 h 6858000"/>
              <a:gd name="connsiteX126" fmla="*/ 5982580 w 6568309"/>
              <a:gd name="connsiteY126" fmla="*/ 5873582 h 6858000"/>
              <a:gd name="connsiteX127" fmla="*/ 5983608 w 6568309"/>
              <a:gd name="connsiteY127" fmla="*/ 5876037 h 6858000"/>
              <a:gd name="connsiteX128" fmla="*/ 5983535 w 6568309"/>
              <a:gd name="connsiteY128" fmla="*/ 5886534 h 6858000"/>
              <a:gd name="connsiteX129" fmla="*/ 5988737 w 6568309"/>
              <a:gd name="connsiteY129" fmla="*/ 5888644 h 6858000"/>
              <a:gd name="connsiteX130" fmla="*/ 5992371 w 6568309"/>
              <a:gd name="connsiteY130" fmla="*/ 5903832 h 6858000"/>
              <a:gd name="connsiteX131" fmla="*/ 5990780 w 6568309"/>
              <a:gd name="connsiteY131" fmla="*/ 5923391 h 6858000"/>
              <a:gd name="connsiteX132" fmla="*/ 5993870 w 6568309"/>
              <a:gd name="connsiteY132" fmla="*/ 6013205 h 6858000"/>
              <a:gd name="connsiteX133" fmla="*/ 5997673 w 6568309"/>
              <a:gd name="connsiteY133" fmla="*/ 6074018 h 6858000"/>
              <a:gd name="connsiteX134" fmla="*/ 6014840 w 6568309"/>
              <a:gd name="connsiteY134" fmla="*/ 6130837 h 6858000"/>
              <a:gd name="connsiteX135" fmla="*/ 6010704 w 6568309"/>
              <a:gd name="connsiteY135" fmla="*/ 6152982 h 6858000"/>
              <a:gd name="connsiteX136" fmla="*/ 6038294 w 6568309"/>
              <a:gd name="connsiteY136" fmla="*/ 6221100 h 6858000"/>
              <a:gd name="connsiteX137" fmla="*/ 6052331 w 6568309"/>
              <a:gd name="connsiteY137" fmla="*/ 6287550 h 6858000"/>
              <a:gd name="connsiteX138" fmla="*/ 6074143 w 6568309"/>
              <a:gd name="connsiteY138" fmla="*/ 6401595 h 6858000"/>
              <a:gd name="connsiteX139" fmla="*/ 6060199 w 6568309"/>
              <a:gd name="connsiteY139" fmla="*/ 6487110 h 6858000"/>
              <a:gd name="connsiteX140" fmla="*/ 6081156 w 6568309"/>
              <a:gd name="connsiteY140" fmla="*/ 6588589 h 6858000"/>
              <a:gd name="connsiteX141" fmla="*/ 6114944 w 6568309"/>
              <a:gd name="connsiteY141" fmla="*/ 6769963 h 6858000"/>
              <a:gd name="connsiteX142" fmla="*/ 6128950 w 6568309"/>
              <a:gd name="connsiteY142" fmla="*/ 6835814 h 6858000"/>
              <a:gd name="connsiteX143" fmla="*/ 6132536 w 6568309"/>
              <a:gd name="connsiteY143" fmla="*/ 6858000 h 6858000"/>
              <a:gd name="connsiteX144" fmla="*/ 4789511 w 6568309"/>
              <a:gd name="connsiteY144" fmla="*/ 6858000 h 6858000"/>
              <a:gd name="connsiteX145" fmla="*/ 1866294 w 6568309"/>
              <a:gd name="connsiteY145" fmla="*/ 6858000 h 6858000"/>
              <a:gd name="connsiteX146" fmla="*/ 1705866 w 6568309"/>
              <a:gd name="connsiteY146" fmla="*/ 6858000 h 6858000"/>
              <a:gd name="connsiteX147" fmla="*/ 1343025 w 6568309"/>
              <a:gd name="connsiteY147" fmla="*/ 6858000 h 6858000"/>
              <a:gd name="connsiteX148" fmla="*/ 523269 w 6568309"/>
              <a:gd name="connsiteY148" fmla="*/ 6858000 h 6858000"/>
              <a:gd name="connsiteX149" fmla="*/ 362841 w 6568309"/>
              <a:gd name="connsiteY149" fmla="*/ 6858000 h 6858000"/>
              <a:gd name="connsiteX150" fmla="*/ 0 w 6568309"/>
              <a:gd name="connsiteY15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6568309" h="6858000">
                <a:moveTo>
                  <a:pt x="0" y="0"/>
                </a:moveTo>
                <a:lnTo>
                  <a:pt x="362841" y="0"/>
                </a:lnTo>
                <a:lnTo>
                  <a:pt x="523269" y="0"/>
                </a:lnTo>
                <a:lnTo>
                  <a:pt x="1343025" y="0"/>
                </a:lnTo>
                <a:lnTo>
                  <a:pt x="1705866" y="0"/>
                </a:lnTo>
                <a:lnTo>
                  <a:pt x="1866294" y="0"/>
                </a:lnTo>
                <a:lnTo>
                  <a:pt x="5225154" y="0"/>
                </a:lnTo>
                <a:lnTo>
                  <a:pt x="6568179" y="0"/>
                </a:lnTo>
                <a:lnTo>
                  <a:pt x="6568309" y="1"/>
                </a:lnTo>
                <a:lnTo>
                  <a:pt x="6562951" y="30700"/>
                </a:lnTo>
                <a:cubicBezTo>
                  <a:pt x="6559126" y="84364"/>
                  <a:pt x="6548218" y="241149"/>
                  <a:pt x="6547446" y="310025"/>
                </a:cubicBezTo>
                <a:cubicBezTo>
                  <a:pt x="6550151" y="367544"/>
                  <a:pt x="6557712" y="408251"/>
                  <a:pt x="6558316" y="443960"/>
                </a:cubicBezTo>
                <a:cubicBezTo>
                  <a:pt x="6555224" y="499397"/>
                  <a:pt x="6534767" y="604434"/>
                  <a:pt x="6528896" y="642659"/>
                </a:cubicBezTo>
                <a:cubicBezTo>
                  <a:pt x="6535204" y="657287"/>
                  <a:pt x="6515365" y="658191"/>
                  <a:pt x="6523095" y="673307"/>
                </a:cubicBezTo>
                <a:cubicBezTo>
                  <a:pt x="6523388" y="693769"/>
                  <a:pt x="6506868" y="797295"/>
                  <a:pt x="6496169" y="839641"/>
                </a:cubicBezTo>
                <a:cubicBezTo>
                  <a:pt x="6484119" y="887148"/>
                  <a:pt x="6457817" y="937731"/>
                  <a:pt x="6450789" y="958357"/>
                </a:cubicBezTo>
                <a:cubicBezTo>
                  <a:pt x="6443760" y="978983"/>
                  <a:pt x="6459217" y="936930"/>
                  <a:pt x="6453996" y="963398"/>
                </a:cubicBezTo>
                <a:cubicBezTo>
                  <a:pt x="6448777" y="989867"/>
                  <a:pt x="6425575" y="1087010"/>
                  <a:pt x="6419467" y="1117169"/>
                </a:cubicBezTo>
                <a:cubicBezTo>
                  <a:pt x="6431540" y="1118586"/>
                  <a:pt x="6409651" y="1135372"/>
                  <a:pt x="6417348" y="1144352"/>
                </a:cubicBezTo>
                <a:cubicBezTo>
                  <a:pt x="6424109" y="1150681"/>
                  <a:pt x="6419047" y="1157251"/>
                  <a:pt x="6418473" y="1164484"/>
                </a:cubicBezTo>
                <a:cubicBezTo>
                  <a:pt x="6423767" y="1173524"/>
                  <a:pt x="6413947" y="1205209"/>
                  <a:pt x="6406979" y="1213829"/>
                </a:cubicBezTo>
                <a:cubicBezTo>
                  <a:pt x="6382818" y="1235037"/>
                  <a:pt x="6400452" y="1277327"/>
                  <a:pt x="6381928" y="1294823"/>
                </a:cubicBezTo>
                <a:cubicBezTo>
                  <a:pt x="6379195" y="1300845"/>
                  <a:pt x="6378069" y="1306615"/>
                  <a:pt x="6377948" y="1312193"/>
                </a:cubicBezTo>
                <a:lnTo>
                  <a:pt x="6379894" y="1327626"/>
                </a:lnTo>
                <a:lnTo>
                  <a:pt x="6385024" y="1331644"/>
                </a:lnTo>
                <a:lnTo>
                  <a:pt x="6383696" y="1341276"/>
                </a:lnTo>
                <a:cubicBezTo>
                  <a:pt x="6383952" y="1342166"/>
                  <a:pt x="6384208" y="1343055"/>
                  <a:pt x="6384464" y="1343945"/>
                </a:cubicBezTo>
                <a:cubicBezTo>
                  <a:pt x="6385957" y="1349040"/>
                  <a:pt x="6387253" y="1354080"/>
                  <a:pt x="6387748" y="1359134"/>
                </a:cubicBezTo>
                <a:cubicBezTo>
                  <a:pt x="6384363" y="1373109"/>
                  <a:pt x="6372802" y="1397612"/>
                  <a:pt x="6364157" y="1427803"/>
                </a:cubicBezTo>
                <a:cubicBezTo>
                  <a:pt x="6348141" y="1460349"/>
                  <a:pt x="6348362" y="1505076"/>
                  <a:pt x="6335874" y="1540278"/>
                </a:cubicBezTo>
                <a:lnTo>
                  <a:pt x="6331892" y="1547262"/>
                </a:lnTo>
                <a:lnTo>
                  <a:pt x="6332744" y="1577056"/>
                </a:lnTo>
                <a:cubicBezTo>
                  <a:pt x="6335859" y="1582205"/>
                  <a:pt x="6336674" y="1589568"/>
                  <a:pt x="6333604" y="1595898"/>
                </a:cubicBezTo>
                <a:lnTo>
                  <a:pt x="6324749" y="1703726"/>
                </a:lnTo>
                <a:cubicBezTo>
                  <a:pt x="6324080" y="1739332"/>
                  <a:pt x="6318019" y="1754453"/>
                  <a:pt x="6329594" y="1809535"/>
                </a:cubicBezTo>
                <a:cubicBezTo>
                  <a:pt x="6344930" y="1868036"/>
                  <a:pt x="6323725" y="1952670"/>
                  <a:pt x="6329062" y="2018310"/>
                </a:cubicBezTo>
                <a:cubicBezTo>
                  <a:pt x="6308075" y="2053162"/>
                  <a:pt x="6326925" y="2034561"/>
                  <a:pt x="6321735" y="2071355"/>
                </a:cubicBezTo>
                <a:lnTo>
                  <a:pt x="6322678" y="2141166"/>
                </a:lnTo>
                <a:lnTo>
                  <a:pt x="6321340" y="2154548"/>
                </a:lnTo>
                <a:lnTo>
                  <a:pt x="6316582" y="2158153"/>
                </a:lnTo>
                <a:lnTo>
                  <a:pt x="6311428" y="2178174"/>
                </a:lnTo>
                <a:cubicBezTo>
                  <a:pt x="6310177" y="2185696"/>
                  <a:pt x="6309622" y="2193828"/>
                  <a:pt x="6310192" y="2202858"/>
                </a:cubicBezTo>
                <a:cubicBezTo>
                  <a:pt x="6319667" y="2232772"/>
                  <a:pt x="6296459" y="2283357"/>
                  <a:pt x="6309211" y="2320214"/>
                </a:cubicBezTo>
                <a:cubicBezTo>
                  <a:pt x="6307537" y="2355906"/>
                  <a:pt x="6302490" y="2394678"/>
                  <a:pt x="6300151" y="2417011"/>
                </a:cubicBezTo>
                <a:cubicBezTo>
                  <a:pt x="6292303" y="2426377"/>
                  <a:pt x="6304439" y="2456509"/>
                  <a:pt x="6295176" y="2454207"/>
                </a:cubicBezTo>
                <a:cubicBezTo>
                  <a:pt x="6299335" y="2464947"/>
                  <a:pt x="6297305" y="2476105"/>
                  <a:pt x="6293727" y="2487203"/>
                </a:cubicBezTo>
                <a:lnTo>
                  <a:pt x="6285477" y="2512282"/>
                </a:lnTo>
                <a:cubicBezTo>
                  <a:pt x="6285720" y="2512961"/>
                  <a:pt x="6285962" y="2513640"/>
                  <a:pt x="6286205" y="2514318"/>
                </a:cubicBezTo>
                <a:cubicBezTo>
                  <a:pt x="6292347" y="2534324"/>
                  <a:pt x="6298487" y="2554328"/>
                  <a:pt x="6304629" y="2574334"/>
                </a:cubicBezTo>
                <a:lnTo>
                  <a:pt x="6303842" y="2579877"/>
                </a:lnTo>
                <a:cubicBezTo>
                  <a:pt x="6303729" y="2585644"/>
                  <a:pt x="6304006" y="2603388"/>
                  <a:pt x="6303953" y="2608928"/>
                </a:cubicBezTo>
                <a:lnTo>
                  <a:pt x="6303530" y="2613111"/>
                </a:lnTo>
                <a:lnTo>
                  <a:pt x="6297474" y="2621996"/>
                </a:lnTo>
                <a:lnTo>
                  <a:pt x="6299263" y="2634265"/>
                </a:lnTo>
                <a:lnTo>
                  <a:pt x="6293065" y="2647237"/>
                </a:lnTo>
                <a:cubicBezTo>
                  <a:pt x="6294685" y="2648158"/>
                  <a:pt x="6296180" y="2649356"/>
                  <a:pt x="6297496" y="2650786"/>
                </a:cubicBezTo>
                <a:lnTo>
                  <a:pt x="6301708" y="2661993"/>
                </a:lnTo>
                <a:lnTo>
                  <a:pt x="6295884" y="2670949"/>
                </a:lnTo>
                <a:cubicBezTo>
                  <a:pt x="6304913" y="2672007"/>
                  <a:pt x="6294429" y="2681695"/>
                  <a:pt x="6291714" y="2690255"/>
                </a:cubicBezTo>
                <a:lnTo>
                  <a:pt x="6292327" y="2695683"/>
                </a:lnTo>
                <a:lnTo>
                  <a:pt x="6284410" y="2713964"/>
                </a:lnTo>
                <a:lnTo>
                  <a:pt x="6280410" y="2730175"/>
                </a:lnTo>
                <a:lnTo>
                  <a:pt x="6288082" y="2763497"/>
                </a:lnTo>
                <a:lnTo>
                  <a:pt x="6260924" y="3051539"/>
                </a:lnTo>
                <a:cubicBezTo>
                  <a:pt x="6251455" y="3165645"/>
                  <a:pt x="6222174" y="3216611"/>
                  <a:pt x="6210151" y="3335396"/>
                </a:cubicBezTo>
                <a:lnTo>
                  <a:pt x="6212034" y="3456509"/>
                </a:lnTo>
                <a:lnTo>
                  <a:pt x="6197490" y="3531827"/>
                </a:lnTo>
                <a:lnTo>
                  <a:pt x="6208018" y="3570877"/>
                </a:lnTo>
                <a:lnTo>
                  <a:pt x="6205920" y="3583849"/>
                </a:lnTo>
                <a:lnTo>
                  <a:pt x="6199616" y="3592763"/>
                </a:lnTo>
                <a:cubicBezTo>
                  <a:pt x="6191839" y="3613948"/>
                  <a:pt x="6196204" y="3641245"/>
                  <a:pt x="6181288" y="3653485"/>
                </a:cubicBezTo>
                <a:cubicBezTo>
                  <a:pt x="6178087" y="3659316"/>
                  <a:pt x="6176516" y="3664985"/>
                  <a:pt x="6175963" y="3670528"/>
                </a:cubicBezTo>
                <a:lnTo>
                  <a:pt x="6176722" y="3685990"/>
                </a:lnTo>
                <a:lnTo>
                  <a:pt x="6181549" y="3690283"/>
                </a:lnTo>
                <a:lnTo>
                  <a:pt x="6179476" y="3699787"/>
                </a:lnTo>
                <a:cubicBezTo>
                  <a:pt x="6179664" y="3700686"/>
                  <a:pt x="6179852" y="3701586"/>
                  <a:pt x="6180040" y="3702486"/>
                </a:cubicBezTo>
                <a:cubicBezTo>
                  <a:pt x="6181140" y="3707637"/>
                  <a:pt x="6182047" y="3712728"/>
                  <a:pt x="6182155" y="3717784"/>
                </a:cubicBezTo>
                <a:cubicBezTo>
                  <a:pt x="6156678" y="3711701"/>
                  <a:pt x="6178864" y="3759789"/>
                  <a:pt x="6158980" y="3746229"/>
                </a:cubicBezTo>
                <a:cubicBezTo>
                  <a:pt x="6144630" y="3780750"/>
                  <a:pt x="6117520" y="3867558"/>
                  <a:pt x="6096049" y="3924910"/>
                </a:cubicBezTo>
                <a:lnTo>
                  <a:pt x="6069712" y="3989353"/>
                </a:lnTo>
                <a:lnTo>
                  <a:pt x="6067330" y="4033899"/>
                </a:lnTo>
                <a:cubicBezTo>
                  <a:pt x="6065506" y="4070470"/>
                  <a:pt x="6063599" y="4110146"/>
                  <a:pt x="6061081" y="4142250"/>
                </a:cubicBezTo>
                <a:cubicBezTo>
                  <a:pt x="6055260" y="4200007"/>
                  <a:pt x="6045907" y="4278998"/>
                  <a:pt x="6042858" y="4329442"/>
                </a:cubicBezTo>
                <a:cubicBezTo>
                  <a:pt x="6038376" y="4381764"/>
                  <a:pt x="6036461" y="4433012"/>
                  <a:pt x="6034182" y="4456184"/>
                </a:cubicBezTo>
                <a:lnTo>
                  <a:pt x="6029178" y="4468478"/>
                </a:lnTo>
                <a:lnTo>
                  <a:pt x="6029974" y="4469862"/>
                </a:lnTo>
                <a:cubicBezTo>
                  <a:pt x="6031287" y="4476321"/>
                  <a:pt x="6030316" y="4480555"/>
                  <a:pt x="6028340" y="4483797"/>
                </a:cubicBezTo>
                <a:lnTo>
                  <a:pt x="6025168" y="4487091"/>
                </a:lnTo>
                <a:lnTo>
                  <a:pt x="6023164" y="4496728"/>
                </a:lnTo>
                <a:lnTo>
                  <a:pt x="6016839" y="4515918"/>
                </a:lnTo>
                <a:cubicBezTo>
                  <a:pt x="6017189" y="4517049"/>
                  <a:pt x="6017537" y="4518182"/>
                  <a:pt x="6017886" y="4519316"/>
                </a:cubicBezTo>
                <a:lnTo>
                  <a:pt x="6011819" y="4547957"/>
                </a:lnTo>
                <a:lnTo>
                  <a:pt x="6012791" y="4548262"/>
                </a:lnTo>
                <a:cubicBezTo>
                  <a:pt x="6014837" y="4549595"/>
                  <a:pt x="6016087" y="4551811"/>
                  <a:pt x="6015703" y="4555939"/>
                </a:cubicBezTo>
                <a:cubicBezTo>
                  <a:pt x="6031790" y="4548276"/>
                  <a:pt x="6021405" y="4557977"/>
                  <a:pt x="6018854" y="4570815"/>
                </a:cubicBezTo>
                <a:cubicBezTo>
                  <a:pt x="6021736" y="4583801"/>
                  <a:pt x="6030754" y="4622347"/>
                  <a:pt x="6033000" y="4633846"/>
                </a:cubicBezTo>
                <a:lnTo>
                  <a:pt x="6032325" y="4639816"/>
                </a:lnTo>
                <a:lnTo>
                  <a:pt x="6032549" y="4639923"/>
                </a:lnTo>
                <a:cubicBezTo>
                  <a:pt x="6032911" y="4641190"/>
                  <a:pt x="6032878" y="4643141"/>
                  <a:pt x="6032309" y="4646192"/>
                </a:cubicBezTo>
                <a:lnTo>
                  <a:pt x="6031095" y="4650706"/>
                </a:lnTo>
                <a:lnTo>
                  <a:pt x="6029786" y="4662290"/>
                </a:lnTo>
                <a:cubicBezTo>
                  <a:pt x="6030161" y="4663587"/>
                  <a:pt x="6030536" y="4664883"/>
                  <a:pt x="6030911" y="4666180"/>
                </a:cubicBezTo>
                <a:lnTo>
                  <a:pt x="6033630" y="4667585"/>
                </a:lnTo>
                <a:lnTo>
                  <a:pt x="6033189" y="4668660"/>
                </a:lnTo>
                <a:cubicBezTo>
                  <a:pt x="6027286" y="4676831"/>
                  <a:pt x="6019767" y="4679345"/>
                  <a:pt x="6038764" y="4689807"/>
                </a:cubicBezTo>
                <a:cubicBezTo>
                  <a:pt x="6028616" y="4708535"/>
                  <a:pt x="6040474" y="4712235"/>
                  <a:pt x="6042217" y="4737890"/>
                </a:cubicBezTo>
                <a:cubicBezTo>
                  <a:pt x="6033362" y="4748600"/>
                  <a:pt x="6035273" y="4757223"/>
                  <a:pt x="6040543" y="4765657"/>
                </a:cubicBezTo>
                <a:cubicBezTo>
                  <a:pt x="6034416" y="4790618"/>
                  <a:pt x="6040696" y="4813399"/>
                  <a:pt x="6039956" y="4841463"/>
                </a:cubicBezTo>
                <a:lnTo>
                  <a:pt x="6057123" y="4969863"/>
                </a:lnTo>
                <a:lnTo>
                  <a:pt x="6055039" y="4974028"/>
                </a:lnTo>
                <a:cubicBezTo>
                  <a:pt x="6053860" y="4976933"/>
                  <a:pt x="6053409" y="4978909"/>
                  <a:pt x="6053462" y="4980318"/>
                </a:cubicBezTo>
                <a:lnTo>
                  <a:pt x="6053643" y="4980501"/>
                </a:lnTo>
                <a:lnTo>
                  <a:pt x="6051733" y="4986338"/>
                </a:lnTo>
                <a:lnTo>
                  <a:pt x="6049602" y="4991296"/>
                </a:lnTo>
                <a:cubicBezTo>
                  <a:pt x="6058123" y="5019829"/>
                  <a:pt x="6066643" y="5048361"/>
                  <a:pt x="6075165" y="5076895"/>
                </a:cubicBezTo>
                <a:lnTo>
                  <a:pt x="6073751" y="5081568"/>
                </a:lnTo>
                <a:cubicBezTo>
                  <a:pt x="6073034" y="5084748"/>
                  <a:pt x="6072888" y="5086810"/>
                  <a:pt x="6073150" y="5088173"/>
                </a:cubicBezTo>
                <a:lnTo>
                  <a:pt x="6073355" y="5088300"/>
                </a:lnTo>
                <a:lnTo>
                  <a:pt x="6072362" y="5094558"/>
                </a:lnTo>
                <a:cubicBezTo>
                  <a:pt x="6070184" y="5105196"/>
                  <a:pt x="6067588" y="5115626"/>
                  <a:pt x="6064726" y="5125620"/>
                </a:cubicBezTo>
                <a:cubicBezTo>
                  <a:pt x="6063568" y="5154527"/>
                  <a:pt x="6065189" y="5244020"/>
                  <a:pt x="6065415" y="5268004"/>
                </a:cubicBezTo>
                <a:cubicBezTo>
                  <a:pt x="6065637" y="5268513"/>
                  <a:pt x="6065860" y="5269021"/>
                  <a:pt x="6066081" y="5269530"/>
                </a:cubicBezTo>
                <a:lnTo>
                  <a:pt x="6043407" y="5390941"/>
                </a:lnTo>
                <a:cubicBezTo>
                  <a:pt x="6032545" y="5438194"/>
                  <a:pt x="6020942" y="5465286"/>
                  <a:pt x="6025377" y="5539927"/>
                </a:cubicBezTo>
                <a:cubicBezTo>
                  <a:pt x="6019787" y="5610775"/>
                  <a:pt x="6013913" y="5740573"/>
                  <a:pt x="6010052" y="5791594"/>
                </a:cubicBezTo>
                <a:cubicBezTo>
                  <a:pt x="5989401" y="5787060"/>
                  <a:pt x="6018524" y="5849672"/>
                  <a:pt x="5994220" y="5855206"/>
                </a:cubicBezTo>
                <a:cubicBezTo>
                  <a:pt x="5995282" y="5860240"/>
                  <a:pt x="5980598" y="5868910"/>
                  <a:pt x="5982580" y="5873582"/>
                </a:cubicBezTo>
                <a:cubicBezTo>
                  <a:pt x="5982922" y="5874401"/>
                  <a:pt x="5983265" y="5875218"/>
                  <a:pt x="5983608" y="5876037"/>
                </a:cubicBezTo>
                <a:lnTo>
                  <a:pt x="5983535" y="5886534"/>
                </a:lnTo>
                <a:lnTo>
                  <a:pt x="5988737" y="5888644"/>
                </a:lnTo>
                <a:cubicBezTo>
                  <a:pt x="5989948" y="5893707"/>
                  <a:pt x="5991159" y="5898769"/>
                  <a:pt x="5992371" y="5903832"/>
                </a:cubicBezTo>
                <a:cubicBezTo>
                  <a:pt x="5992924" y="5909651"/>
                  <a:pt x="5992578" y="5916068"/>
                  <a:pt x="5990780" y="5923391"/>
                </a:cubicBezTo>
                <a:cubicBezTo>
                  <a:pt x="5975822" y="5948880"/>
                  <a:pt x="6013580" y="5981626"/>
                  <a:pt x="5993870" y="6013205"/>
                </a:cubicBezTo>
                <a:cubicBezTo>
                  <a:pt x="5988486" y="6024901"/>
                  <a:pt x="5991718" y="6066777"/>
                  <a:pt x="5997673" y="6074018"/>
                </a:cubicBezTo>
                <a:cubicBezTo>
                  <a:pt x="5998007" y="6081731"/>
                  <a:pt x="6007861" y="6126985"/>
                  <a:pt x="6014840" y="6130837"/>
                </a:cubicBezTo>
                <a:cubicBezTo>
                  <a:pt x="6022998" y="6137057"/>
                  <a:pt x="5999420" y="6156330"/>
                  <a:pt x="6010704" y="6152982"/>
                </a:cubicBezTo>
                <a:cubicBezTo>
                  <a:pt x="6008682" y="6186619"/>
                  <a:pt x="6039938" y="6191636"/>
                  <a:pt x="6038294" y="6221100"/>
                </a:cubicBezTo>
                <a:cubicBezTo>
                  <a:pt x="6039643" y="6222126"/>
                  <a:pt x="6046356" y="6257468"/>
                  <a:pt x="6052331" y="6287550"/>
                </a:cubicBezTo>
                <a:cubicBezTo>
                  <a:pt x="6058307" y="6317632"/>
                  <a:pt x="6082079" y="6391312"/>
                  <a:pt x="6074143" y="6401595"/>
                </a:cubicBezTo>
                <a:cubicBezTo>
                  <a:pt x="6074931" y="6423902"/>
                  <a:pt x="6059614" y="6432919"/>
                  <a:pt x="6060199" y="6487110"/>
                </a:cubicBezTo>
                <a:cubicBezTo>
                  <a:pt x="6075583" y="6574474"/>
                  <a:pt x="6076150" y="6553611"/>
                  <a:pt x="6081156" y="6588589"/>
                </a:cubicBezTo>
                <a:cubicBezTo>
                  <a:pt x="6102088" y="6637976"/>
                  <a:pt x="6067660" y="6687723"/>
                  <a:pt x="6114944" y="6769963"/>
                </a:cubicBezTo>
                <a:cubicBezTo>
                  <a:pt x="6130462" y="6819284"/>
                  <a:pt x="6119243" y="6817955"/>
                  <a:pt x="6128950" y="6835814"/>
                </a:cubicBezTo>
                <a:lnTo>
                  <a:pt x="6132536" y="6858000"/>
                </a:lnTo>
                <a:lnTo>
                  <a:pt x="4789511" y="6858000"/>
                </a:lnTo>
                <a:lnTo>
                  <a:pt x="1866294" y="6858000"/>
                </a:lnTo>
                <a:lnTo>
                  <a:pt x="1705866" y="6858000"/>
                </a:lnTo>
                <a:lnTo>
                  <a:pt x="1343025" y="6858000"/>
                </a:lnTo>
                <a:lnTo>
                  <a:pt x="523269" y="6858000"/>
                </a:lnTo>
                <a:lnTo>
                  <a:pt x="362841"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tel 1">
            <a:extLst>
              <a:ext uri="{FF2B5EF4-FFF2-40B4-BE49-F238E27FC236}">
                <a16:creationId xmlns:a16="http://schemas.microsoft.com/office/drawing/2014/main" id="{0392FFF6-AB15-DDFF-5F71-1633E2BD96A0}"/>
              </a:ext>
            </a:extLst>
          </p:cNvPr>
          <p:cNvSpPr>
            <a:spLocks noGrp="1"/>
          </p:cNvSpPr>
          <p:nvPr>
            <p:ph type="title"/>
          </p:nvPr>
        </p:nvSpPr>
        <p:spPr>
          <a:xfrm>
            <a:off x="1137034" y="609600"/>
            <a:ext cx="4784796" cy="1330840"/>
          </a:xfrm>
        </p:spPr>
        <p:txBody>
          <a:bodyPr>
            <a:normAutofit/>
          </a:bodyPr>
          <a:lstStyle/>
          <a:p>
            <a:r>
              <a:rPr lang="nb-NO" b="0" i="0" u="none" strike="noStrike" baseline="0">
                <a:latin typeface="Calibri" panose="020F0502020204030204" pitchFamily="34" charset="0"/>
              </a:rPr>
              <a:t>Kontaktinfo Stinta sfo </a:t>
            </a:r>
            <a:endParaRPr lang="nb-NO" dirty="0"/>
          </a:p>
        </p:txBody>
      </p:sp>
      <p:sp>
        <p:nvSpPr>
          <p:cNvPr id="3" name="Plassholder for innhold 2">
            <a:extLst>
              <a:ext uri="{FF2B5EF4-FFF2-40B4-BE49-F238E27FC236}">
                <a16:creationId xmlns:a16="http://schemas.microsoft.com/office/drawing/2014/main" id="{C12A3D62-AD51-8AF7-95BC-FC9E038B3121}"/>
              </a:ext>
            </a:extLst>
          </p:cNvPr>
          <p:cNvSpPr>
            <a:spLocks noGrp="1"/>
          </p:cNvSpPr>
          <p:nvPr>
            <p:ph idx="1"/>
          </p:nvPr>
        </p:nvSpPr>
        <p:spPr>
          <a:xfrm>
            <a:off x="1137034" y="2194102"/>
            <a:ext cx="5094084" cy="3895613"/>
          </a:xfrm>
        </p:spPr>
        <p:txBody>
          <a:bodyPr>
            <a:normAutofit/>
          </a:bodyPr>
          <a:lstStyle/>
          <a:p>
            <a:endParaRPr lang="nb-NO" sz="2000" b="0" i="0" u="none" strike="noStrike" baseline="0" dirty="0">
              <a:latin typeface="Calibri" panose="020F0502020204030204" pitchFamily="34" charset="0"/>
            </a:endParaRPr>
          </a:p>
          <a:p>
            <a:r>
              <a:rPr lang="nb-NO" sz="2000" dirty="0">
                <a:latin typeface="Calibri" panose="020F0502020204030204" pitchFamily="34" charset="0"/>
              </a:rPr>
              <a:t>T</a:t>
            </a:r>
            <a:r>
              <a:rPr lang="nb-NO" sz="2000" b="0" i="0" u="none" strike="noStrike" baseline="0" dirty="0">
                <a:latin typeface="Calibri" panose="020F0502020204030204" pitchFamily="34" charset="0"/>
              </a:rPr>
              <a:t>elefon sfo: 37006552 </a:t>
            </a:r>
            <a:endParaRPr lang="nb-NO" sz="2000" dirty="0">
              <a:latin typeface="Calibri" panose="020F0502020204030204" pitchFamily="34" charset="0"/>
            </a:endParaRPr>
          </a:p>
          <a:p>
            <a:r>
              <a:rPr lang="nb-NO" sz="2000" b="0" i="0" u="none" strike="noStrike" baseline="0" dirty="0">
                <a:latin typeface="Calibri" panose="020F0502020204030204" pitchFamily="34" charset="0"/>
              </a:rPr>
              <a:t>Mobil sfo: 94839499 </a:t>
            </a:r>
          </a:p>
          <a:p>
            <a:r>
              <a:rPr lang="nb-NO" sz="2000" b="0" i="0" u="none" strike="noStrike" baseline="0" dirty="0">
                <a:latin typeface="Calibri" panose="020F0502020204030204" pitchFamily="34" charset="0"/>
              </a:rPr>
              <a:t>Epost: frode.olsen2@arendal.kommune.no </a:t>
            </a:r>
          </a:p>
          <a:p>
            <a:r>
              <a:rPr lang="nb-NO" sz="2000" b="0" i="0" u="none" strike="noStrike" baseline="0" dirty="0">
                <a:latin typeface="Calibri" panose="020F0502020204030204" pitchFamily="34" charset="0"/>
              </a:rPr>
              <a:t>Visma </a:t>
            </a:r>
          </a:p>
          <a:p>
            <a:pPr marL="0" indent="0">
              <a:buNone/>
            </a:pPr>
            <a:endParaRPr lang="nb-NO" sz="2000" dirty="0"/>
          </a:p>
          <a:p>
            <a:pPr marL="0" indent="0">
              <a:buNone/>
            </a:pPr>
            <a:endParaRPr lang="nb-NO" sz="2000" dirty="0"/>
          </a:p>
          <a:p>
            <a:pPr marL="0" indent="0">
              <a:buNone/>
            </a:pPr>
            <a:r>
              <a:rPr lang="nb-NO" sz="2000" dirty="0"/>
              <a:t>Ikke nøl med å ta kontakt hvis dere lurer på noe!</a:t>
            </a:r>
          </a:p>
        </p:txBody>
      </p:sp>
      <p:pic>
        <p:nvPicPr>
          <p:cNvPr id="5" name="Bilde 4" descr="Et bilde som inneholder sort, mørke&#10;&#10;Automatisk generert beskrivelse">
            <a:extLst>
              <a:ext uri="{FF2B5EF4-FFF2-40B4-BE49-F238E27FC236}">
                <a16:creationId xmlns:a16="http://schemas.microsoft.com/office/drawing/2014/main" id="{271E9FD9-0C54-1BD1-F72F-B18C6F4FCE18}"/>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909795" y="1019158"/>
            <a:ext cx="3243778" cy="3243778"/>
          </a:xfrm>
          <a:prstGeom prst="rect">
            <a:avLst/>
          </a:prstGeom>
        </p:spPr>
      </p:pic>
    </p:spTree>
    <p:extLst>
      <p:ext uri="{BB962C8B-B14F-4D97-AF65-F5344CB8AC3E}">
        <p14:creationId xmlns:p14="http://schemas.microsoft.com/office/powerpoint/2010/main" val="2399174270"/>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18782</TotalTime>
  <Words>1437</Words>
  <Application>Microsoft Office PowerPoint</Application>
  <PresentationFormat>Widescreen</PresentationFormat>
  <Paragraphs>77</Paragraphs>
  <Slides>12</Slides>
  <Notes>0</Notes>
  <HiddenSlides>0</HiddenSlides>
  <MMClips>0</MMClips>
  <ScaleCrop>false</ScaleCrop>
  <HeadingPairs>
    <vt:vector size="6" baseType="variant">
      <vt:variant>
        <vt:lpstr>Brukte skrifter</vt:lpstr>
      </vt:variant>
      <vt:variant>
        <vt:i4>6</vt:i4>
      </vt:variant>
      <vt:variant>
        <vt:lpstr>Tema</vt:lpstr>
      </vt:variant>
      <vt:variant>
        <vt:i4>1</vt:i4>
      </vt:variant>
      <vt:variant>
        <vt:lpstr>Lysbildetitler</vt:lpstr>
      </vt:variant>
      <vt:variant>
        <vt:i4>12</vt:i4>
      </vt:variant>
    </vt:vector>
  </HeadingPairs>
  <TitlesOfParts>
    <vt:vector size="19" baseType="lpstr">
      <vt:lpstr>Aptos</vt:lpstr>
      <vt:lpstr>Aptos Display</vt:lpstr>
      <vt:lpstr>Arial</vt:lpstr>
      <vt:lpstr>Calibri</vt:lpstr>
      <vt:lpstr>Symbol</vt:lpstr>
      <vt:lpstr>Wingdings</vt:lpstr>
      <vt:lpstr>Office-tema</vt:lpstr>
      <vt:lpstr>PowerPoint-presentasjon</vt:lpstr>
      <vt:lpstr>PowerPoint-presentasjon</vt:lpstr>
      <vt:lpstr>PowerPoint-presentasjon</vt:lpstr>
      <vt:lpstr>Innledning </vt:lpstr>
      <vt:lpstr>Styrende lovverk, vedtekter og planer  </vt:lpstr>
      <vt:lpstr>Dette får dere på Stinta SFO:</vt:lpstr>
      <vt:lpstr>Dette tilbyr vi på vår SFO</vt:lpstr>
      <vt:lpstr>Faste aktiviteter på Stinta SFO</vt:lpstr>
      <vt:lpstr>Samarbeid SFO - Hjem</vt:lpstr>
      <vt:lpstr>Forventninger foresatte kan ha til oss som jobber på SFO</vt:lpstr>
      <vt:lpstr>Sfo plass på Stinta</vt:lpstr>
      <vt:lpstr>Kontaktinfo Stinta sfo </vt:lpstr>
    </vt:vector>
  </TitlesOfParts>
  <Company>IKT Agder IKS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Olsen, Frode</dc:creator>
  <cp:lastModifiedBy>Olsen, Frode</cp:lastModifiedBy>
  <cp:revision>8</cp:revision>
  <cp:lastPrinted>2024-06-14T07:14:13Z</cp:lastPrinted>
  <dcterms:created xsi:type="dcterms:W3CDTF">2024-06-11T07:05:54Z</dcterms:created>
  <dcterms:modified xsi:type="dcterms:W3CDTF">2026-10-15T12:38:48Z</dcterms:modified>
</cp:coreProperties>
</file>